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7"/>
  </p:notesMasterIdLst>
  <p:sldIdLst>
    <p:sldId id="256" r:id="rId2"/>
    <p:sldId id="540" r:id="rId3"/>
    <p:sldId id="542" r:id="rId4"/>
    <p:sldId id="541" r:id="rId5"/>
    <p:sldId id="274" r:id="rId6"/>
    <p:sldId id="257" r:id="rId7"/>
    <p:sldId id="258" r:id="rId8"/>
    <p:sldId id="259" r:id="rId9"/>
    <p:sldId id="260" r:id="rId10"/>
    <p:sldId id="261" r:id="rId11"/>
    <p:sldId id="262" r:id="rId12"/>
    <p:sldId id="263" r:id="rId13"/>
    <p:sldId id="264" r:id="rId14"/>
    <p:sldId id="531" r:id="rId15"/>
    <p:sldId id="532"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7" r:id="rId126"/>
    <p:sldId id="388" r:id="rId127"/>
    <p:sldId id="389" r:id="rId128"/>
    <p:sldId id="390" r:id="rId129"/>
    <p:sldId id="391" r:id="rId130"/>
    <p:sldId id="392" r:id="rId131"/>
    <p:sldId id="539" r:id="rId132"/>
    <p:sldId id="265" r:id="rId133"/>
    <p:sldId id="266" r:id="rId134"/>
    <p:sldId id="267" r:id="rId135"/>
    <p:sldId id="268" r:id="rId136"/>
    <p:sldId id="269" r:id="rId137"/>
    <p:sldId id="270" r:id="rId138"/>
    <p:sldId id="271" r:id="rId139"/>
    <p:sldId id="533" r:id="rId140"/>
    <p:sldId id="534" r:id="rId141"/>
    <p:sldId id="535" r:id="rId142"/>
    <p:sldId id="536" r:id="rId143"/>
    <p:sldId id="537" r:id="rId144"/>
    <p:sldId id="272" r:id="rId145"/>
    <p:sldId id="273"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4" r:id="rId186"/>
    <p:sldId id="435" r:id="rId187"/>
    <p:sldId id="436"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2" r:id="rId201"/>
    <p:sldId id="453" r:id="rId202"/>
    <p:sldId id="454" r:id="rId203"/>
    <p:sldId id="455" r:id="rId204"/>
    <p:sldId id="456" r:id="rId205"/>
    <p:sldId id="457" r:id="rId206"/>
    <p:sldId id="458" r:id="rId207"/>
    <p:sldId id="459" r:id="rId208"/>
    <p:sldId id="460" r:id="rId209"/>
    <p:sldId id="461" r:id="rId210"/>
    <p:sldId id="462" r:id="rId211"/>
    <p:sldId id="463" r:id="rId212"/>
    <p:sldId id="464" r:id="rId213"/>
    <p:sldId id="465" r:id="rId214"/>
    <p:sldId id="466" r:id="rId215"/>
    <p:sldId id="468" r:id="rId216"/>
    <p:sldId id="469" r:id="rId217"/>
    <p:sldId id="470" r:id="rId218"/>
    <p:sldId id="471" r:id="rId219"/>
    <p:sldId id="472"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Baker" initials="BB" lastIdx="1" clrIdx="0">
    <p:extLst>
      <p:ext uri="{19B8F6BF-5375-455C-9EA6-DF929625EA0E}">
        <p15:presenceInfo xmlns:p15="http://schemas.microsoft.com/office/powerpoint/2012/main" userId="S-1-5-21-887227370-115848525-3782834222-3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1743" y="95"/>
      </p:cViewPr>
      <p:guideLst/>
    </p:cSldViewPr>
  </p:slideViewPr>
  <p:notesTextViewPr>
    <p:cViewPr>
      <p:scale>
        <a:sx n="1" d="1"/>
        <a:sy n="1" d="1"/>
      </p:scale>
      <p:origin x="0" y="0"/>
    </p:cViewPr>
  </p:notesTextViewPr>
  <p:sorterViewPr>
    <p:cViewPr>
      <p:scale>
        <a:sx n="200" d="100"/>
        <a:sy n="200" d="100"/>
      </p:scale>
      <p:origin x="0" y="-74039"/>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commentAuthors" Target="commentAuthor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s01\data\client\G\Gassman\ARTICLE\ARTICLES%20IN%20PROGRESS\Test%20Used%20to%20Determine%20Taxation%20of%20Life%20Insurance\Minimum%20Corridor%20Illustratio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Minimum Corridor Test Illustration</a:t>
            </a:r>
          </a:p>
          <a:p>
            <a:pPr>
              <a:defRPr/>
            </a:pPr>
            <a:r>
              <a:rPr lang="en-US" dirty="0"/>
              <a:t>$100,000 Cash Surrender Value</a:t>
            </a:r>
          </a:p>
          <a:p>
            <a:pPr>
              <a:defRPr/>
            </a:pPr>
            <a:r>
              <a:rPr lang="en-US" dirty="0"/>
              <a:t>Minimum Death Benefit</a:t>
            </a:r>
          </a:p>
          <a:p>
            <a:pPr>
              <a:defRPr/>
            </a:pPr>
            <a:endParaRPr lang="en-US" dirty="0"/>
          </a:p>
        </c:rich>
      </c:tx>
      <c:overlay val="0"/>
    </c:title>
    <c:autoTitleDeleted val="0"/>
    <c:plotArea>
      <c:layout/>
      <c:lineChart>
        <c:grouping val="standard"/>
        <c:varyColors val="0"/>
        <c:ser>
          <c:idx val="0"/>
          <c:order val="0"/>
          <c:tx>
            <c:strRef>
              <c:f>'Data for Chart'!$C$1</c:f>
              <c:strCache>
                <c:ptCount val="1"/>
                <c:pt idx="0">
                  <c:v>Minimum Death Benefit </c:v>
                </c:pt>
              </c:strCache>
            </c:strRef>
          </c:tx>
          <c:spPr>
            <a:ln>
              <a:solidFill>
                <a:schemeClr val="accent1"/>
              </a:solidFill>
              <a:prstDash val="lgDashDotDot"/>
            </a:ln>
          </c:spPr>
          <c:marker>
            <c:symbol val="none"/>
          </c:marker>
          <c:cat>
            <c:numRef>
              <c:f>'Data for Chart'!$A$2:$A$97</c:f>
              <c:numCache>
                <c:formatCode>General</c:formatCode>
                <c:ptCount val="10"/>
                <c:pt idx="0">
                  <c:v>25</c:v>
                </c:pt>
                <c:pt idx="1">
                  <c:v>35</c:v>
                </c:pt>
                <c:pt idx="2">
                  <c:v>45</c:v>
                </c:pt>
                <c:pt idx="3">
                  <c:v>55</c:v>
                </c:pt>
                <c:pt idx="4">
                  <c:v>65</c:v>
                </c:pt>
                <c:pt idx="5">
                  <c:v>75</c:v>
                </c:pt>
                <c:pt idx="6">
                  <c:v>85</c:v>
                </c:pt>
                <c:pt idx="7">
                  <c:v>95</c:v>
                </c:pt>
                <c:pt idx="8">
                  <c:v>100</c:v>
                </c:pt>
                <c:pt idx="9">
                  <c:v>105</c:v>
                </c:pt>
              </c:numCache>
            </c:numRef>
          </c:cat>
          <c:val>
            <c:numRef>
              <c:f>'Data for Chart'!$C$2:$C$97</c:f>
              <c:numCache>
                <c:formatCode>_("$"* #,##0.00_);_("$"* \(#,##0.00\);_("$"* "-"??_);_(@_)</c:formatCode>
                <c:ptCount val="10"/>
                <c:pt idx="0">
                  <c:v>250000</c:v>
                </c:pt>
                <c:pt idx="1">
                  <c:v>250000</c:v>
                </c:pt>
                <c:pt idx="2">
                  <c:v>215000</c:v>
                </c:pt>
                <c:pt idx="3">
                  <c:v>150000</c:v>
                </c:pt>
                <c:pt idx="4">
                  <c:v>120000</c:v>
                </c:pt>
                <c:pt idx="5">
                  <c:v>105000</c:v>
                </c:pt>
                <c:pt idx="6">
                  <c:v>105000</c:v>
                </c:pt>
                <c:pt idx="7">
                  <c:v>100000</c:v>
                </c:pt>
                <c:pt idx="8">
                  <c:v>100000</c:v>
                </c:pt>
                <c:pt idx="9">
                  <c:v>100000</c:v>
                </c:pt>
              </c:numCache>
            </c:numRef>
          </c:val>
          <c:smooth val="0"/>
          <c:extLst>
            <c:ext xmlns:c16="http://schemas.microsoft.com/office/drawing/2014/chart" uri="{C3380CC4-5D6E-409C-BE32-E72D297353CC}">
              <c16:uniqueId val="{00000000-3F5F-4CF3-B39B-82AF916D48DA}"/>
            </c:ext>
          </c:extLst>
        </c:ser>
        <c:ser>
          <c:idx val="1"/>
          <c:order val="1"/>
          <c:tx>
            <c:strRef>
              <c:f>'Data for Chart'!$D$1</c:f>
              <c:strCache>
                <c:ptCount val="1"/>
                <c:pt idx="0">
                  <c:v>Cash Surrender Value</c:v>
                </c:pt>
              </c:strCache>
            </c:strRef>
          </c:tx>
          <c:marker>
            <c:symbol val="none"/>
          </c:marker>
          <c:cat>
            <c:numRef>
              <c:f>'Data for Chart'!$A$2:$A$97</c:f>
              <c:numCache>
                <c:formatCode>General</c:formatCode>
                <c:ptCount val="10"/>
                <c:pt idx="0">
                  <c:v>25</c:v>
                </c:pt>
                <c:pt idx="1">
                  <c:v>35</c:v>
                </c:pt>
                <c:pt idx="2">
                  <c:v>45</c:v>
                </c:pt>
                <c:pt idx="3">
                  <c:v>55</c:v>
                </c:pt>
                <c:pt idx="4">
                  <c:v>65</c:v>
                </c:pt>
                <c:pt idx="5">
                  <c:v>75</c:v>
                </c:pt>
                <c:pt idx="6">
                  <c:v>85</c:v>
                </c:pt>
                <c:pt idx="7">
                  <c:v>95</c:v>
                </c:pt>
                <c:pt idx="8">
                  <c:v>100</c:v>
                </c:pt>
                <c:pt idx="9">
                  <c:v>105</c:v>
                </c:pt>
              </c:numCache>
            </c:numRef>
          </c:cat>
          <c:val>
            <c:numRef>
              <c:f>'Data for Chart'!$D$2:$D$97</c:f>
              <c:numCache>
                <c:formatCode>_("$"* #,##0.00_);_("$"* \(#,##0.00\);_("$"* "-"??_);_(@_)</c:formatCode>
                <c:ptCount val="10"/>
                <c:pt idx="0">
                  <c:v>100000</c:v>
                </c:pt>
                <c:pt idx="1">
                  <c:v>100000</c:v>
                </c:pt>
                <c:pt idx="2">
                  <c:v>100000</c:v>
                </c:pt>
                <c:pt idx="3">
                  <c:v>100000</c:v>
                </c:pt>
                <c:pt idx="4">
                  <c:v>100000</c:v>
                </c:pt>
                <c:pt idx="5">
                  <c:v>100000</c:v>
                </c:pt>
                <c:pt idx="6">
                  <c:v>100000</c:v>
                </c:pt>
                <c:pt idx="7">
                  <c:v>100000</c:v>
                </c:pt>
                <c:pt idx="8">
                  <c:v>100000</c:v>
                </c:pt>
                <c:pt idx="9">
                  <c:v>100000</c:v>
                </c:pt>
              </c:numCache>
            </c:numRef>
          </c:val>
          <c:smooth val="0"/>
          <c:extLst>
            <c:ext xmlns:c16="http://schemas.microsoft.com/office/drawing/2014/chart" uri="{C3380CC4-5D6E-409C-BE32-E72D297353CC}">
              <c16:uniqueId val="{00000001-3F5F-4CF3-B39B-82AF916D48DA}"/>
            </c:ext>
          </c:extLst>
        </c:ser>
        <c:dLbls>
          <c:showLegendKey val="0"/>
          <c:showVal val="0"/>
          <c:showCatName val="0"/>
          <c:showSerName val="0"/>
          <c:showPercent val="0"/>
          <c:showBubbleSize val="0"/>
        </c:dLbls>
        <c:smooth val="0"/>
        <c:axId val="392397592"/>
        <c:axId val="392397984"/>
      </c:lineChart>
      <c:catAx>
        <c:axId val="392397592"/>
        <c:scaling>
          <c:orientation val="minMax"/>
        </c:scaling>
        <c:delete val="0"/>
        <c:axPos val="b"/>
        <c:majorGridlines/>
        <c:title>
          <c:tx>
            <c:rich>
              <a:bodyPr/>
              <a:lstStyle/>
              <a:p>
                <a:pPr>
                  <a:defRPr/>
                </a:pPr>
                <a:r>
                  <a:rPr lang="en-US" dirty="0"/>
                  <a:t>Age</a:t>
                </a:r>
              </a:p>
            </c:rich>
          </c:tx>
          <c:overlay val="0"/>
        </c:title>
        <c:numFmt formatCode="General" sourceLinked="1"/>
        <c:majorTickMark val="out"/>
        <c:minorTickMark val="none"/>
        <c:tickLblPos val="nextTo"/>
        <c:crossAx val="392397984"/>
        <c:crosses val="autoZero"/>
        <c:auto val="1"/>
        <c:lblAlgn val="ctr"/>
        <c:lblOffset val="100"/>
        <c:noMultiLvlLbl val="0"/>
      </c:catAx>
      <c:valAx>
        <c:axId val="392397984"/>
        <c:scaling>
          <c:orientation val="minMax"/>
        </c:scaling>
        <c:delete val="0"/>
        <c:axPos val="l"/>
        <c:majorGridlines/>
        <c:title>
          <c:tx>
            <c:rich>
              <a:bodyPr rot="0" vert="horz"/>
              <a:lstStyle/>
              <a:p>
                <a:pPr>
                  <a:defRPr/>
                </a:pPr>
                <a:r>
                  <a:rPr lang="en-US" dirty="0"/>
                  <a:t>Value</a:t>
                </a:r>
              </a:p>
            </c:rich>
          </c:tx>
          <c:overlay val="0"/>
        </c:title>
        <c:numFmt formatCode="_(&quot;$&quot;* #,##0.00_);_(&quot;$&quot;* \(#,##0.00\);_(&quot;$&quot;* &quot;-&quot;??_);_(@_)" sourceLinked="1"/>
        <c:majorTickMark val="out"/>
        <c:minorTickMark val="none"/>
        <c:tickLblPos val="nextTo"/>
        <c:crossAx val="392397592"/>
        <c:crosses val="autoZero"/>
        <c:crossBetween val="midCat"/>
      </c:valAx>
    </c:plotArea>
    <c:legend>
      <c:legendPos val="r"/>
      <c:overlay val="0"/>
    </c:legend>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omments/comment1.xml><?xml version="1.0" encoding="utf-8"?>
<p:cmLst xmlns:a="http://schemas.openxmlformats.org/drawingml/2006/main" xmlns:r="http://schemas.openxmlformats.org/officeDocument/2006/relationships" xmlns:p="http://schemas.openxmlformats.org/presentationml/2006/main">
  <p:cm authorId="1" dt="2022-12-10T09:44:49.739" idx="1">
    <p:pos x="10" y="10"/>
    <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drawing1.xml><?xml version="1.0" encoding="utf-8"?>
<c:userShapes xmlns:c="http://schemas.openxmlformats.org/drawingml/2006/chart">
  <cdr:relSizeAnchor xmlns:cdr="http://schemas.openxmlformats.org/drawingml/2006/chartDrawing">
    <cdr:from>
      <cdr:x>0.17524</cdr:x>
      <cdr:y>0.18231</cdr:y>
    </cdr:from>
    <cdr:to>
      <cdr:x>0.73767</cdr:x>
      <cdr:y>0.24626</cdr:y>
    </cdr:to>
    <cdr:sp macro="" textlink="">
      <cdr:nvSpPr>
        <cdr:cNvPr id="2" name="TextBox 1"/>
        <cdr:cNvSpPr txBox="1"/>
      </cdr:nvSpPr>
      <cdr:spPr>
        <a:xfrm xmlns:a="http://schemas.openxmlformats.org/drawingml/2006/main">
          <a:off x="1327867" y="1065475"/>
          <a:ext cx="4261899" cy="3737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0.20833</cdr:x>
      <cdr:y>0.2037</cdr:y>
    </cdr:from>
    <cdr:to>
      <cdr:x>0.63889</cdr:x>
      <cdr:y>0.35185</cdr:y>
    </cdr:to>
    <cdr:sp macro="" textlink="">
      <cdr:nvSpPr>
        <cdr:cNvPr id="4" name="TextBox 1"/>
        <cdr:cNvSpPr txBox="1"/>
      </cdr:nvSpPr>
      <cdr:spPr>
        <a:xfrm xmlns:a="http://schemas.openxmlformats.org/drawingml/2006/main">
          <a:off x="1143000" y="838200"/>
          <a:ext cx="2362200" cy="609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dirty="0"/>
            <a:t>		</a:t>
          </a:r>
          <a:r>
            <a:rPr lang="en-US" sz="1100" baseline="0" dirty="0"/>
            <a:t>             	</a:t>
          </a:r>
          <a:r>
            <a:rPr lang="en-US" sz="1050" b="1" baseline="0" dirty="0"/>
            <a:t>Age</a:t>
          </a:r>
          <a:r>
            <a:rPr lang="en-US" b="1" dirty="0"/>
            <a:t> </a:t>
          </a:r>
        </a:p>
        <a:p xmlns:a="http://schemas.openxmlformats.org/drawingml/2006/main">
          <a:r>
            <a:rPr lang="en-US" sz="1100" dirty="0"/>
            <a:t> 25   35  </a:t>
          </a:r>
          <a:r>
            <a:rPr lang="en-US" sz="1100" baseline="0" dirty="0"/>
            <a:t> 45   55  </a:t>
          </a:r>
          <a:r>
            <a:rPr lang="en-US" sz="1100" dirty="0"/>
            <a:t> </a:t>
          </a:r>
          <a:r>
            <a:rPr lang="en-US" sz="1100" baseline="0" dirty="0"/>
            <a:t>65  </a:t>
          </a:r>
          <a:r>
            <a:rPr lang="en-US" sz="1100" dirty="0"/>
            <a:t> </a:t>
          </a:r>
          <a:r>
            <a:rPr lang="en-US" sz="1100" baseline="0" dirty="0"/>
            <a:t>75  85   95  100    </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9F0F2003-F253-4AB2-9BFB-C3328E28F07E}" type="datetimeFigureOut">
              <a:rPr lang="en-US" smtClean="0"/>
              <a:t>4/16/2025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92F0B96-55E7-4C7B-99AF-B0CDC3E10641}" type="slidenum">
              <a:rPr lang="en-US" smtClean="0"/>
              <a:t>‹#›</a:t>
            </a:fld>
            <a:endParaRPr lang="en-US"/>
          </a:p>
        </p:txBody>
      </p:sp>
    </p:spTree>
    <p:extLst>
      <p:ext uri="{BB962C8B-B14F-4D97-AF65-F5344CB8AC3E}">
        <p14:creationId xmlns:p14="http://schemas.microsoft.com/office/powerpoint/2010/main" val="35258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44A0D-ADE2-4D2B-A023-69056424B63E}" type="slidenum">
              <a:rPr lang="en-US" smtClean="0"/>
              <a:t>6</a:t>
            </a:fld>
            <a:endParaRPr lang="en-US"/>
          </a:p>
        </p:txBody>
      </p:sp>
    </p:spTree>
    <p:extLst>
      <p:ext uri="{BB962C8B-B14F-4D97-AF65-F5344CB8AC3E}">
        <p14:creationId xmlns:p14="http://schemas.microsoft.com/office/powerpoint/2010/main" val="332017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27</a:t>
            </a:fld>
            <a:endParaRPr lang="en-US" dirty="0"/>
          </a:p>
        </p:txBody>
      </p:sp>
    </p:spTree>
    <p:extLst>
      <p:ext uri="{BB962C8B-B14F-4D97-AF65-F5344CB8AC3E}">
        <p14:creationId xmlns:p14="http://schemas.microsoft.com/office/powerpoint/2010/main" val="521778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28</a:t>
            </a:fld>
            <a:endParaRPr lang="en-US" dirty="0"/>
          </a:p>
        </p:txBody>
      </p:sp>
    </p:spTree>
    <p:extLst>
      <p:ext uri="{BB962C8B-B14F-4D97-AF65-F5344CB8AC3E}">
        <p14:creationId xmlns:p14="http://schemas.microsoft.com/office/powerpoint/2010/main" val="3835900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bwMode="auto">
          <a:xfrm>
            <a:off x="1430338" y="1168400"/>
            <a:ext cx="4216400" cy="3162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1468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4852" name="Slide Number Placeholder 3"/>
          <p:cNvSpPr txBox="1">
            <a:spLocks noGrp="1"/>
          </p:cNvSpPr>
          <p:nvPr/>
        </p:nvSpPr>
        <p:spPr bwMode="auto">
          <a:xfrm>
            <a:off x="4062451" y="8983170"/>
            <a:ext cx="3107448" cy="4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7" tIns="47019" rIns="94037" bIns="47019" anchor="b"/>
          <a:lstStyle>
            <a:lvl1pPr defTabSz="915988">
              <a:defRPr sz="2400">
                <a:solidFill>
                  <a:schemeClr val="tx1"/>
                </a:solidFill>
                <a:latin typeface="Arial" panose="020B0604020202020204" pitchFamily="34" charset="0"/>
                <a:cs typeface="Arial" panose="020B0604020202020204" pitchFamily="34" charset="0"/>
              </a:defRPr>
            </a:lvl1pPr>
            <a:lvl2pPr marL="742950" indent="-285750" defTabSz="915988">
              <a:defRPr sz="2400">
                <a:solidFill>
                  <a:schemeClr val="tx1"/>
                </a:solidFill>
                <a:latin typeface="Arial" panose="020B0604020202020204" pitchFamily="34" charset="0"/>
                <a:cs typeface="Arial" panose="020B0604020202020204" pitchFamily="34" charset="0"/>
              </a:defRPr>
            </a:lvl2pPr>
            <a:lvl3pPr marL="1143000" indent="-228600" defTabSz="915988">
              <a:defRPr sz="2400">
                <a:solidFill>
                  <a:schemeClr val="tx1"/>
                </a:solidFill>
                <a:latin typeface="Arial" panose="020B0604020202020204" pitchFamily="34" charset="0"/>
                <a:cs typeface="Arial" panose="020B0604020202020204" pitchFamily="34" charset="0"/>
              </a:defRPr>
            </a:lvl3pPr>
            <a:lvl4pPr marL="1600200" indent="-228600" defTabSz="915988">
              <a:defRPr sz="2400">
                <a:solidFill>
                  <a:schemeClr val="tx1"/>
                </a:solidFill>
                <a:latin typeface="Arial" panose="020B0604020202020204" pitchFamily="34" charset="0"/>
                <a:cs typeface="Arial" panose="020B0604020202020204" pitchFamily="34" charset="0"/>
              </a:defRPr>
            </a:lvl4pPr>
            <a:lvl5pPr marL="2057400" indent="-228600" defTabSz="915988">
              <a:defRPr sz="24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defTabSz="940940">
              <a:defRPr/>
            </a:pPr>
            <a:fld id="{787512D8-2050-4B10-B431-114634B6A8D2}" type="slidenum">
              <a:rPr lang="en-US" altLang="en-US" sz="1200">
                <a:solidFill>
                  <a:prstClr val="black"/>
                </a:solidFill>
                <a:latin typeface="Times New Roman" panose="02020603050405020304" pitchFamily="18" charset="0"/>
                <a:cs typeface="Times New Roman" panose="02020603050405020304" pitchFamily="18" charset="0"/>
              </a:rPr>
              <a:pPr algn="r" defTabSz="940940">
                <a:defRPr/>
              </a:pPr>
              <a:t>35</a:t>
            </a:fld>
            <a:endParaRPr lang="en-US"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13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bwMode="auto">
          <a:xfrm>
            <a:off x="1430338" y="1168400"/>
            <a:ext cx="4216400" cy="3162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1187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094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6579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9188" name="Slide Number Placeholder 3"/>
          <p:cNvSpPr txBox="1">
            <a:spLocks noGrp="1"/>
          </p:cNvSpPr>
          <p:nvPr/>
        </p:nvSpPr>
        <p:spPr bwMode="auto">
          <a:xfrm>
            <a:off x="4062451" y="8983170"/>
            <a:ext cx="3107448" cy="4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7" tIns="47019" rIns="94037" bIns="47019" anchor="b"/>
          <a:lstStyle>
            <a:lvl1pPr defTabSz="915988">
              <a:defRPr sz="2400">
                <a:solidFill>
                  <a:schemeClr val="tx1"/>
                </a:solidFill>
                <a:latin typeface="Arial" panose="020B0604020202020204" pitchFamily="34" charset="0"/>
                <a:cs typeface="Arial" panose="020B0604020202020204" pitchFamily="34" charset="0"/>
              </a:defRPr>
            </a:lvl1pPr>
            <a:lvl2pPr marL="742950" indent="-285750" defTabSz="915988">
              <a:defRPr sz="2400">
                <a:solidFill>
                  <a:schemeClr val="tx1"/>
                </a:solidFill>
                <a:latin typeface="Arial" panose="020B0604020202020204" pitchFamily="34" charset="0"/>
                <a:cs typeface="Arial" panose="020B0604020202020204" pitchFamily="34" charset="0"/>
              </a:defRPr>
            </a:lvl2pPr>
            <a:lvl3pPr marL="1143000" indent="-228600" defTabSz="915988">
              <a:defRPr sz="2400">
                <a:solidFill>
                  <a:schemeClr val="tx1"/>
                </a:solidFill>
                <a:latin typeface="Arial" panose="020B0604020202020204" pitchFamily="34" charset="0"/>
                <a:cs typeface="Arial" panose="020B0604020202020204" pitchFamily="34" charset="0"/>
              </a:defRPr>
            </a:lvl3pPr>
            <a:lvl4pPr marL="1600200" indent="-228600" defTabSz="915988">
              <a:defRPr sz="2400">
                <a:solidFill>
                  <a:schemeClr val="tx1"/>
                </a:solidFill>
                <a:latin typeface="Arial" panose="020B0604020202020204" pitchFamily="34" charset="0"/>
                <a:cs typeface="Arial" panose="020B0604020202020204" pitchFamily="34" charset="0"/>
              </a:defRPr>
            </a:lvl4pPr>
            <a:lvl5pPr marL="2057400" indent="-228600" defTabSz="915988">
              <a:defRPr sz="24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defTabSz="940940">
              <a:defRPr/>
            </a:pPr>
            <a:fld id="{399A0196-0C0A-4F0B-846C-9E594C3B61E9}" type="slidenum">
              <a:rPr lang="en-US" altLang="en-US" sz="1200">
                <a:solidFill>
                  <a:prstClr val="black"/>
                </a:solidFill>
                <a:latin typeface="Times New Roman" panose="02020603050405020304" pitchFamily="18" charset="0"/>
                <a:cs typeface="Times New Roman" panose="02020603050405020304" pitchFamily="18" charset="0"/>
              </a:rPr>
              <a:pPr algn="r" defTabSz="940940">
                <a:defRPr/>
              </a:pPr>
              <a:t>77</a:t>
            </a:fld>
            <a:endParaRPr lang="en-US"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658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1236" name="Slide Number Placeholder 3"/>
          <p:cNvSpPr txBox="1">
            <a:spLocks noGrp="1"/>
          </p:cNvSpPr>
          <p:nvPr/>
        </p:nvSpPr>
        <p:spPr bwMode="auto">
          <a:xfrm>
            <a:off x="4062451" y="8983170"/>
            <a:ext cx="3107448" cy="4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7" tIns="47019" rIns="94037" bIns="47019" anchor="b"/>
          <a:lstStyle>
            <a:lvl1pPr defTabSz="915988">
              <a:defRPr sz="2400">
                <a:solidFill>
                  <a:schemeClr val="tx1"/>
                </a:solidFill>
                <a:latin typeface="Arial" panose="020B0604020202020204" pitchFamily="34" charset="0"/>
                <a:cs typeface="Arial" panose="020B0604020202020204" pitchFamily="34" charset="0"/>
              </a:defRPr>
            </a:lvl1pPr>
            <a:lvl2pPr marL="742950" indent="-285750" defTabSz="915988">
              <a:defRPr sz="2400">
                <a:solidFill>
                  <a:schemeClr val="tx1"/>
                </a:solidFill>
                <a:latin typeface="Arial" panose="020B0604020202020204" pitchFamily="34" charset="0"/>
                <a:cs typeface="Arial" panose="020B0604020202020204" pitchFamily="34" charset="0"/>
              </a:defRPr>
            </a:lvl2pPr>
            <a:lvl3pPr marL="1143000" indent="-228600" defTabSz="915988">
              <a:defRPr sz="2400">
                <a:solidFill>
                  <a:schemeClr val="tx1"/>
                </a:solidFill>
                <a:latin typeface="Arial" panose="020B0604020202020204" pitchFamily="34" charset="0"/>
                <a:cs typeface="Arial" panose="020B0604020202020204" pitchFamily="34" charset="0"/>
              </a:defRPr>
            </a:lvl3pPr>
            <a:lvl4pPr marL="1600200" indent="-228600" defTabSz="915988">
              <a:defRPr sz="2400">
                <a:solidFill>
                  <a:schemeClr val="tx1"/>
                </a:solidFill>
                <a:latin typeface="Arial" panose="020B0604020202020204" pitchFamily="34" charset="0"/>
                <a:cs typeface="Arial" panose="020B0604020202020204" pitchFamily="34" charset="0"/>
              </a:defRPr>
            </a:lvl4pPr>
            <a:lvl5pPr marL="2057400" indent="-228600" defTabSz="915988">
              <a:defRPr sz="24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defTabSz="940940">
              <a:defRPr/>
            </a:pPr>
            <a:fld id="{28E4C604-DF98-41CC-8150-CE3F221FED71}" type="slidenum">
              <a:rPr lang="en-US" altLang="en-US" sz="1200">
                <a:solidFill>
                  <a:prstClr val="black"/>
                </a:solidFill>
                <a:latin typeface="Times New Roman" panose="02020603050405020304" pitchFamily="18" charset="0"/>
                <a:cs typeface="Times New Roman" panose="02020603050405020304" pitchFamily="18" charset="0"/>
              </a:rPr>
              <a:pPr algn="r" defTabSz="940940">
                <a:defRPr/>
              </a:pPr>
              <a:t>78</a:t>
            </a:fld>
            <a:endParaRPr lang="en-US"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061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3284" name="Slide Number Placeholder 3"/>
          <p:cNvSpPr txBox="1">
            <a:spLocks noGrp="1"/>
          </p:cNvSpPr>
          <p:nvPr/>
        </p:nvSpPr>
        <p:spPr bwMode="auto">
          <a:xfrm>
            <a:off x="4062451" y="8983170"/>
            <a:ext cx="3107448" cy="4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37" tIns="47019" rIns="94037" bIns="47019" anchor="b"/>
          <a:lstStyle>
            <a:lvl1pPr defTabSz="915988">
              <a:defRPr sz="2400">
                <a:solidFill>
                  <a:schemeClr val="tx1"/>
                </a:solidFill>
                <a:latin typeface="Arial" panose="020B0604020202020204" pitchFamily="34" charset="0"/>
                <a:cs typeface="Arial" panose="020B0604020202020204" pitchFamily="34" charset="0"/>
              </a:defRPr>
            </a:lvl1pPr>
            <a:lvl2pPr marL="742950" indent="-285750" defTabSz="915988">
              <a:defRPr sz="2400">
                <a:solidFill>
                  <a:schemeClr val="tx1"/>
                </a:solidFill>
                <a:latin typeface="Arial" panose="020B0604020202020204" pitchFamily="34" charset="0"/>
                <a:cs typeface="Arial" panose="020B0604020202020204" pitchFamily="34" charset="0"/>
              </a:defRPr>
            </a:lvl2pPr>
            <a:lvl3pPr marL="1143000" indent="-228600" defTabSz="915988">
              <a:defRPr sz="2400">
                <a:solidFill>
                  <a:schemeClr val="tx1"/>
                </a:solidFill>
                <a:latin typeface="Arial" panose="020B0604020202020204" pitchFamily="34" charset="0"/>
                <a:cs typeface="Arial" panose="020B0604020202020204" pitchFamily="34" charset="0"/>
              </a:defRPr>
            </a:lvl3pPr>
            <a:lvl4pPr marL="1600200" indent="-228600" defTabSz="915988">
              <a:defRPr sz="2400">
                <a:solidFill>
                  <a:schemeClr val="tx1"/>
                </a:solidFill>
                <a:latin typeface="Arial" panose="020B0604020202020204" pitchFamily="34" charset="0"/>
                <a:cs typeface="Arial" panose="020B0604020202020204" pitchFamily="34" charset="0"/>
              </a:defRPr>
            </a:lvl4pPr>
            <a:lvl5pPr marL="2057400" indent="-228600" defTabSz="915988">
              <a:defRPr sz="24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defTabSz="940940">
              <a:defRPr/>
            </a:pPr>
            <a:fld id="{37E113FC-FDDA-4813-9DD5-63651F05A43E}" type="slidenum">
              <a:rPr lang="en-US" altLang="en-US" sz="1200">
                <a:solidFill>
                  <a:prstClr val="black"/>
                </a:solidFill>
                <a:latin typeface="Times New Roman" panose="02020603050405020304" pitchFamily="18" charset="0"/>
                <a:cs typeface="Times New Roman" panose="02020603050405020304" pitchFamily="18" charset="0"/>
              </a:rPr>
              <a:pPr algn="r" defTabSz="940940">
                <a:defRPr/>
              </a:pPr>
              <a:t>79</a:t>
            </a:fld>
            <a:endParaRPr lang="en-US"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60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44A0D-ADE2-4D2B-A023-69056424B63E}" type="slidenum">
              <a:rPr lang="en-US" smtClean="0"/>
              <a:t>7</a:t>
            </a:fld>
            <a:endParaRPr lang="en-US"/>
          </a:p>
        </p:txBody>
      </p:sp>
    </p:spTree>
    <p:extLst>
      <p:ext uri="{BB962C8B-B14F-4D97-AF65-F5344CB8AC3E}">
        <p14:creationId xmlns:p14="http://schemas.microsoft.com/office/powerpoint/2010/main" val="377744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82</a:t>
            </a:fld>
            <a:endParaRPr lang="en-US" dirty="0"/>
          </a:p>
        </p:txBody>
      </p:sp>
    </p:spTree>
    <p:extLst>
      <p:ext uri="{BB962C8B-B14F-4D97-AF65-F5344CB8AC3E}">
        <p14:creationId xmlns:p14="http://schemas.microsoft.com/office/powerpoint/2010/main" val="280295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85</a:t>
            </a:fld>
            <a:endParaRPr lang="en-US" dirty="0"/>
          </a:p>
        </p:txBody>
      </p:sp>
    </p:spTree>
    <p:extLst>
      <p:ext uri="{BB962C8B-B14F-4D97-AF65-F5344CB8AC3E}">
        <p14:creationId xmlns:p14="http://schemas.microsoft.com/office/powerpoint/2010/main" val="1239472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a:noFill/>
          <a:ln/>
        </p:spPr>
        <p:txBody>
          <a:bodyPr/>
          <a:lstStyle/>
          <a:p>
            <a:endParaRPr lang="en-US" altLang="en-US" dirty="0"/>
          </a:p>
        </p:txBody>
      </p:sp>
      <p:sp>
        <p:nvSpPr>
          <p:cNvPr id="216068" name="Slide Number Placeholder 3"/>
          <p:cNvSpPr>
            <a:spLocks noGrp="1"/>
          </p:cNvSpPr>
          <p:nvPr>
            <p:ph type="sldNum" sz="quarter" idx="5"/>
          </p:nvPr>
        </p:nvSpPr>
        <p:spPr>
          <a:noFill/>
        </p:spPr>
        <p:txBody>
          <a:bodyPr/>
          <a:lstStyle/>
          <a:p>
            <a:fld id="{53402660-C164-42DB-B703-D535D0928F2B}" type="slidenum">
              <a:rPr lang="en-US" altLang="en-US"/>
              <a:pPr/>
              <a:t>86</a:t>
            </a:fld>
            <a:endParaRPr lang="en-US" altLang="en-US" dirty="0"/>
          </a:p>
        </p:txBody>
      </p:sp>
    </p:spTree>
    <p:extLst>
      <p:ext uri="{BB962C8B-B14F-4D97-AF65-F5344CB8AC3E}">
        <p14:creationId xmlns:p14="http://schemas.microsoft.com/office/powerpoint/2010/main" val="507751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87</a:t>
            </a:fld>
            <a:endParaRPr lang="en-US" dirty="0"/>
          </a:p>
        </p:txBody>
      </p:sp>
    </p:spTree>
    <p:extLst>
      <p:ext uri="{BB962C8B-B14F-4D97-AF65-F5344CB8AC3E}">
        <p14:creationId xmlns:p14="http://schemas.microsoft.com/office/powerpoint/2010/main" val="1428133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045397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190625"/>
            <a:ext cx="4305300" cy="3228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4100"/>
            <a:fld id="{252E98F8-44B1-4339-BF89-77A5314F16BF}" type="slidenum">
              <a:rPr lang="en-US">
                <a:solidFill>
                  <a:prstClr val="black"/>
                </a:solidFill>
                <a:latin typeface="Calibri" panose="020F0502020204030204"/>
              </a:rPr>
              <a:pPr defTabSz="484100"/>
              <a:t>92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4661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94</a:t>
            </a:fld>
            <a:endParaRPr lang="en-US" dirty="0"/>
          </a:p>
        </p:txBody>
      </p:sp>
    </p:spTree>
    <p:extLst>
      <p:ext uri="{BB962C8B-B14F-4D97-AF65-F5344CB8AC3E}">
        <p14:creationId xmlns:p14="http://schemas.microsoft.com/office/powerpoint/2010/main" val="1018585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97</a:t>
            </a:fld>
            <a:endParaRPr lang="en-US" dirty="0"/>
          </a:p>
        </p:txBody>
      </p:sp>
    </p:spTree>
    <p:extLst>
      <p:ext uri="{BB962C8B-B14F-4D97-AF65-F5344CB8AC3E}">
        <p14:creationId xmlns:p14="http://schemas.microsoft.com/office/powerpoint/2010/main" val="257105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9524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110</a:t>
            </a:fld>
            <a:endParaRPr lang="en-US" dirty="0"/>
          </a:p>
        </p:txBody>
      </p:sp>
    </p:spTree>
    <p:extLst>
      <p:ext uri="{BB962C8B-B14F-4D97-AF65-F5344CB8AC3E}">
        <p14:creationId xmlns:p14="http://schemas.microsoft.com/office/powerpoint/2010/main" val="105700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037-E547-430B-A66D-FA886B223025}" type="slidenum">
              <a:rPr lang="en-US" smtClean="0"/>
              <a:t>18</a:t>
            </a:fld>
            <a:endParaRPr lang="en-US"/>
          </a:p>
        </p:txBody>
      </p:sp>
    </p:spTree>
    <p:extLst>
      <p:ext uri="{BB962C8B-B14F-4D97-AF65-F5344CB8AC3E}">
        <p14:creationId xmlns:p14="http://schemas.microsoft.com/office/powerpoint/2010/main" val="786743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111</a:t>
            </a:fld>
            <a:endParaRPr lang="en-US" dirty="0"/>
          </a:p>
        </p:txBody>
      </p:sp>
    </p:spTree>
    <p:extLst>
      <p:ext uri="{BB962C8B-B14F-4D97-AF65-F5344CB8AC3E}">
        <p14:creationId xmlns:p14="http://schemas.microsoft.com/office/powerpoint/2010/main" val="2028124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114</a:t>
            </a:fld>
            <a:endParaRPr lang="en-US" dirty="0"/>
          </a:p>
        </p:txBody>
      </p:sp>
    </p:spTree>
    <p:extLst>
      <p:ext uri="{BB962C8B-B14F-4D97-AF65-F5344CB8AC3E}">
        <p14:creationId xmlns:p14="http://schemas.microsoft.com/office/powerpoint/2010/main" val="3184110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115</a:t>
            </a:fld>
            <a:endParaRPr lang="en-US" dirty="0"/>
          </a:p>
        </p:txBody>
      </p:sp>
    </p:spTree>
    <p:extLst>
      <p:ext uri="{BB962C8B-B14F-4D97-AF65-F5344CB8AC3E}">
        <p14:creationId xmlns:p14="http://schemas.microsoft.com/office/powerpoint/2010/main" val="277412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fontAlgn="ctr">
              <a:defRPr/>
            </a:pPr>
            <a:r>
              <a:rPr lang="en-US" dirty="0">
                <a:solidFill>
                  <a:srgbClr val="000000"/>
                </a:solidFill>
                <a:latin typeface="Lucida Sans Unicode" panose="020B0602030504020204" pitchFamily="34" charset="0"/>
              </a:rPr>
              <a:t>Separate activities and exposures.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3</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Impact on an estate plan.</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Leasing arrangements with landlord rent right secured by UCC-1 on tenant’s property.</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4</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Federal and state criminal law.</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Car use.</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5</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Exposure of the advisor.</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Car ownership.</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6</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Exemptions that apply on death – do not make life insurance or annuities payable to an estate or to a trust that provides that estate obligations must be paid.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Delegate to offshore employees.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7</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Client guarantee.</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Employee causes of action – make sure they have Workers’ Compensation.</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8</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Confidentiality – use an anonymously owned LLC from Wyoming, Delaware or Colorado to serve as manager of operational LLC’s and Trustee of Homestead Land Trust, and file Certificates of Authority in each county where real estate is located.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Separate intellectual property rights.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9</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Equity Stripping – debt secured by a mortgage or lien on valuable assets at risk may be payable to arm’s-length lenders or related party lenders under a number of various arrangements.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Alcohol at events.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10</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Make your children self-supporting.</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Using independent contractors.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11</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Get divorced soon, or not at all.</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Client/Patient/Supplier Arbitration Agreements.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New Parent F Reorganization to separate assets within a company without triggering capital gains.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factoring accounts receivable to a related company that may be held for descendants.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Trusteed or Partnership/LLC based Buy/Sell Life Insurance Arrangement.</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leasing use of equipment on a triple net basis – be sure all activities are insured.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Pension contributions.</a:t>
            </a:r>
            <a:endParaRPr lang="en-US" dirty="0">
              <a:latin typeface="Arial" panose="020B0604020202020204" pitchFamily="34" charset="0"/>
            </a:endParaRPr>
          </a:p>
          <a:p>
            <a:pPr>
              <a:defRPr/>
            </a:pPr>
            <a:endParaRPr lang="en-US" dirty="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793">
              <a:defRPr sz="2400">
                <a:solidFill>
                  <a:schemeClr val="tx1"/>
                </a:solidFill>
                <a:latin typeface="Arial" panose="020B0604020202020204" pitchFamily="34" charset="0"/>
                <a:cs typeface="Arial" panose="020B0604020202020204" pitchFamily="34" charset="0"/>
              </a:defRPr>
            </a:lvl1pPr>
            <a:lvl2pPr marL="775983" indent="-297434" defTabSz="948793">
              <a:defRPr sz="2400">
                <a:solidFill>
                  <a:schemeClr val="tx1"/>
                </a:solidFill>
                <a:latin typeface="Arial" panose="020B0604020202020204" pitchFamily="34" charset="0"/>
                <a:cs typeface="Arial" panose="020B0604020202020204" pitchFamily="34" charset="0"/>
              </a:defRPr>
            </a:lvl2pPr>
            <a:lvl3pPr marL="1194715" indent="-237614" defTabSz="948793">
              <a:defRPr sz="2400">
                <a:solidFill>
                  <a:schemeClr val="tx1"/>
                </a:solidFill>
                <a:latin typeface="Arial" panose="020B0604020202020204" pitchFamily="34" charset="0"/>
                <a:cs typeface="Arial" panose="020B0604020202020204" pitchFamily="34" charset="0"/>
              </a:defRPr>
            </a:lvl3pPr>
            <a:lvl4pPr marL="1673267" indent="-237614" defTabSz="948793">
              <a:defRPr sz="2400">
                <a:solidFill>
                  <a:schemeClr val="tx1"/>
                </a:solidFill>
                <a:latin typeface="Arial" panose="020B0604020202020204" pitchFamily="34" charset="0"/>
                <a:cs typeface="Arial" panose="020B0604020202020204" pitchFamily="34" charset="0"/>
              </a:defRPr>
            </a:lvl4pPr>
            <a:lvl5pPr marL="2151816" indent="-237614" defTabSz="948793">
              <a:defRPr sz="2400">
                <a:solidFill>
                  <a:schemeClr val="tx1"/>
                </a:solidFill>
                <a:latin typeface="Arial" panose="020B0604020202020204" pitchFamily="34" charset="0"/>
                <a:cs typeface="Arial" panose="020B0604020202020204" pitchFamily="34" charset="0"/>
              </a:defRPr>
            </a:lvl5pPr>
            <a:lvl6pPr marL="2630366"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3108917"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587468"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4066018"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defRPr/>
            </a:pPr>
            <a:fld id="{EA949F5F-5AE3-45B5-A6AF-0B330C142F24}" type="slidenum">
              <a:rPr lang="en-US" altLang="en-US" sz="1200">
                <a:solidFill>
                  <a:prstClr val="black"/>
                </a:solidFill>
              </a:rPr>
              <a:pPr>
                <a:defRPr/>
              </a:pPr>
              <a:t>133</a:t>
            </a:fld>
            <a:endParaRPr lang="en-US" altLang="en-US" sz="1200" dirty="0">
              <a:solidFill>
                <a:prstClr val="black"/>
              </a:solidFill>
            </a:endParaRPr>
          </a:p>
        </p:txBody>
      </p:sp>
    </p:spTree>
    <p:extLst>
      <p:ext uri="{BB962C8B-B14F-4D97-AF65-F5344CB8AC3E}">
        <p14:creationId xmlns:p14="http://schemas.microsoft.com/office/powerpoint/2010/main" val="2890325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fontAlgn="ctr">
              <a:defRPr/>
            </a:pPr>
            <a:r>
              <a:rPr lang="en-US" dirty="0">
                <a:solidFill>
                  <a:srgbClr val="000000"/>
                </a:solidFill>
                <a:latin typeface="Lucida Sans Unicode" panose="020B0602030504020204" pitchFamily="34" charset="0"/>
              </a:rPr>
              <a:t>Separate activities and exposures.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3</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Impact on an estate plan.</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Leasing arrangements with landlord rent right secured by UCC-1 on tenant’s property.</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4</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Federal and state criminal law.</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Car use.</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5</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Exposure of the advisor.</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Car ownership.</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6</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Exemptions that apply on death – do not make life insurance or annuities payable to an estate or to a trust that provides that estate obligations must be paid.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Delegate to offshore employees.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7</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Client guarantee.</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Employee causes of action – make sure they have Workers’ Compensation.</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8</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Confidentiality – use an anonymously owned LLC from Wyoming, Delaware or Colorado to serve as manager of operational LLC’s and Trustee of Homestead Land Trust, and file Certificates of Authority in each county where real estate is located.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Separate intellectual property rights.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9</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Equity Stripping – debt secured by a mortgage or lien on valuable assets at risk may be payable to arm’s-length lenders or related party lenders under a number of various arrangements.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Alcohol at events.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10</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Make your children self-supporting.</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Using independent contractors.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11</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Get divorced soon, or not at all.</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Client/Patient/Supplier Arbitration Agreements.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New Parent F Reorganization to separate assets within a company without triggering capital gains.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factoring accounts receivable to a related company that may be held for descendants.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Trusteed or Partnership/LLC based Buy/Sell Life Insurance Arrangement.</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leasing use of equipment on a triple net basis – be sure all activities are insured.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Pension contributions.</a:t>
            </a:r>
            <a:endParaRPr lang="en-US" dirty="0">
              <a:latin typeface="Arial" panose="020B0604020202020204" pitchFamily="34" charset="0"/>
            </a:endParaRPr>
          </a:p>
          <a:p>
            <a:pPr>
              <a:defRPr/>
            </a:pPr>
            <a:endParaRPr lang="en-US" dirty="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793">
              <a:defRPr sz="2400">
                <a:solidFill>
                  <a:schemeClr val="tx1"/>
                </a:solidFill>
                <a:latin typeface="Arial" panose="020B0604020202020204" pitchFamily="34" charset="0"/>
                <a:cs typeface="Arial" panose="020B0604020202020204" pitchFamily="34" charset="0"/>
              </a:defRPr>
            </a:lvl1pPr>
            <a:lvl2pPr marL="775983" indent="-297434" defTabSz="948793">
              <a:defRPr sz="2400">
                <a:solidFill>
                  <a:schemeClr val="tx1"/>
                </a:solidFill>
                <a:latin typeface="Arial" panose="020B0604020202020204" pitchFamily="34" charset="0"/>
                <a:cs typeface="Arial" panose="020B0604020202020204" pitchFamily="34" charset="0"/>
              </a:defRPr>
            </a:lvl2pPr>
            <a:lvl3pPr marL="1194715" indent="-237614" defTabSz="948793">
              <a:defRPr sz="2400">
                <a:solidFill>
                  <a:schemeClr val="tx1"/>
                </a:solidFill>
                <a:latin typeface="Arial" panose="020B0604020202020204" pitchFamily="34" charset="0"/>
                <a:cs typeface="Arial" panose="020B0604020202020204" pitchFamily="34" charset="0"/>
              </a:defRPr>
            </a:lvl3pPr>
            <a:lvl4pPr marL="1673267" indent="-237614" defTabSz="948793">
              <a:defRPr sz="2400">
                <a:solidFill>
                  <a:schemeClr val="tx1"/>
                </a:solidFill>
                <a:latin typeface="Arial" panose="020B0604020202020204" pitchFamily="34" charset="0"/>
                <a:cs typeface="Arial" panose="020B0604020202020204" pitchFamily="34" charset="0"/>
              </a:defRPr>
            </a:lvl4pPr>
            <a:lvl5pPr marL="2151816" indent="-237614" defTabSz="948793">
              <a:defRPr sz="2400">
                <a:solidFill>
                  <a:schemeClr val="tx1"/>
                </a:solidFill>
                <a:latin typeface="Arial" panose="020B0604020202020204" pitchFamily="34" charset="0"/>
                <a:cs typeface="Arial" panose="020B0604020202020204" pitchFamily="34" charset="0"/>
              </a:defRPr>
            </a:lvl5pPr>
            <a:lvl6pPr marL="2630366"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3108917"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587468"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4066018"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defRPr/>
            </a:pPr>
            <a:fld id="{EA949F5F-5AE3-45B5-A6AF-0B330C142F24}" type="slidenum">
              <a:rPr lang="en-US" altLang="en-US" sz="1200">
                <a:solidFill>
                  <a:prstClr val="black"/>
                </a:solidFill>
              </a:rPr>
              <a:pPr>
                <a:defRPr/>
              </a:pPr>
              <a:t>134</a:t>
            </a:fld>
            <a:endParaRPr lang="en-US" altLang="en-US" sz="1200" dirty="0">
              <a:solidFill>
                <a:prstClr val="black"/>
              </a:solidFill>
            </a:endParaRPr>
          </a:p>
        </p:txBody>
      </p:sp>
    </p:spTree>
    <p:extLst>
      <p:ext uri="{BB962C8B-B14F-4D97-AF65-F5344CB8AC3E}">
        <p14:creationId xmlns:p14="http://schemas.microsoft.com/office/powerpoint/2010/main" val="386486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fontAlgn="ctr">
              <a:defRPr/>
            </a:pPr>
            <a:r>
              <a:rPr lang="en-US" dirty="0">
                <a:solidFill>
                  <a:srgbClr val="000000"/>
                </a:solidFill>
                <a:latin typeface="Lucida Sans Unicode" panose="020B0602030504020204" pitchFamily="34" charset="0"/>
              </a:rPr>
              <a:t>Separate activities and exposures.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3</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Impact on an estate plan.</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Leasing arrangements with landlord rent right secured by UCC-1 on tenant’s property.</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4</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Federal and state criminal law.</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Car use.</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5</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Exposure of the advisor.</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Car ownership.</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6</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Exemptions that apply on death – do not make life insurance or annuities payable to an estate or to a trust that provides that estate obligations must be paid.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Delegate to offshore employees.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7</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Client guarantee.</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Employee causes of action – make sure they have Workers’ Compensation.</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8</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Confidentiality – use an anonymously owned LLC from Wyoming, Delaware or Colorado to serve as manager of operational LLC’s and Trustee of Homestead Land Trust, and file Certificates of Authority in each county where real estate is located.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Separate intellectual property rights.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9</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Equity Stripping – debt secured by a mortgage or lien on valuable assets at risk may be payable to arm’s-length lenders or related party lenders under a number of various arrangements.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Alcohol at events.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10</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Make your children self-supporting.</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Using independent contractors.</a:t>
            </a:r>
            <a:endParaRPr lang="en-US" dirty="0">
              <a:latin typeface="Arial" panose="020B0604020202020204" pitchFamily="34" charset="0"/>
            </a:endParaRPr>
          </a:p>
          <a:p>
            <a:pPr algn="ctr" fontAlgn="ctr">
              <a:defRPr/>
            </a:pPr>
            <a:r>
              <a:rPr lang="en-US" dirty="0">
                <a:solidFill>
                  <a:srgbClr val="000000"/>
                </a:solidFill>
                <a:latin typeface="Lucida Sans Unicode" panose="020B0602030504020204" pitchFamily="34" charset="0"/>
              </a:rPr>
              <a:t>11</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Get divorced soon, or not at all.</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Client/Patient/Supplier Arbitration Agreements.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New Parent F Reorganization to separate assets within a company without triggering capital gains.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factoring accounts receivable to a related company that may be held for descendants.</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Trusteed or Partnership/LLC based Buy/Sell Life Insurance Arrangement.</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Consider leasing use of equipment on a triple net basis – be sure all activities are insured.</a:t>
            </a:r>
            <a:endParaRPr lang="en-US" dirty="0">
              <a:latin typeface="Arial" panose="020B0604020202020204" pitchFamily="34" charset="0"/>
            </a:endParaRPr>
          </a:p>
          <a:p>
            <a:pPr fontAlgn="ctr">
              <a:defRPr/>
            </a:pPr>
            <a:r>
              <a:rPr lang="en-US" dirty="0">
                <a:solidFill>
                  <a:srgbClr val="000000"/>
                </a:solidFill>
                <a:latin typeface="Lucida Sans Unicode" panose="020B0602030504020204" pitchFamily="34" charset="0"/>
              </a:rPr>
              <a:t>Pension contributions.</a:t>
            </a:r>
            <a:endParaRPr lang="en-US" dirty="0">
              <a:latin typeface="Arial" panose="020B0604020202020204" pitchFamily="34" charset="0"/>
            </a:endParaRPr>
          </a:p>
          <a:p>
            <a:pPr>
              <a:defRPr/>
            </a:pPr>
            <a:endParaRPr lang="en-US" dirty="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793">
              <a:defRPr sz="2400">
                <a:solidFill>
                  <a:schemeClr val="tx1"/>
                </a:solidFill>
                <a:latin typeface="Arial" panose="020B0604020202020204" pitchFamily="34" charset="0"/>
                <a:cs typeface="Arial" panose="020B0604020202020204" pitchFamily="34" charset="0"/>
              </a:defRPr>
            </a:lvl1pPr>
            <a:lvl2pPr marL="775983" indent="-297434" defTabSz="948793">
              <a:defRPr sz="2400">
                <a:solidFill>
                  <a:schemeClr val="tx1"/>
                </a:solidFill>
                <a:latin typeface="Arial" panose="020B0604020202020204" pitchFamily="34" charset="0"/>
                <a:cs typeface="Arial" panose="020B0604020202020204" pitchFamily="34" charset="0"/>
              </a:defRPr>
            </a:lvl2pPr>
            <a:lvl3pPr marL="1194715" indent="-237614" defTabSz="948793">
              <a:defRPr sz="2400">
                <a:solidFill>
                  <a:schemeClr val="tx1"/>
                </a:solidFill>
                <a:latin typeface="Arial" panose="020B0604020202020204" pitchFamily="34" charset="0"/>
                <a:cs typeface="Arial" panose="020B0604020202020204" pitchFamily="34" charset="0"/>
              </a:defRPr>
            </a:lvl3pPr>
            <a:lvl4pPr marL="1673267" indent="-237614" defTabSz="948793">
              <a:defRPr sz="2400">
                <a:solidFill>
                  <a:schemeClr val="tx1"/>
                </a:solidFill>
                <a:latin typeface="Arial" panose="020B0604020202020204" pitchFamily="34" charset="0"/>
                <a:cs typeface="Arial" panose="020B0604020202020204" pitchFamily="34" charset="0"/>
              </a:defRPr>
            </a:lvl4pPr>
            <a:lvl5pPr marL="2151816" indent="-237614" defTabSz="948793">
              <a:defRPr sz="2400">
                <a:solidFill>
                  <a:schemeClr val="tx1"/>
                </a:solidFill>
                <a:latin typeface="Arial" panose="020B0604020202020204" pitchFamily="34" charset="0"/>
                <a:cs typeface="Arial" panose="020B0604020202020204" pitchFamily="34" charset="0"/>
              </a:defRPr>
            </a:lvl5pPr>
            <a:lvl6pPr marL="2630366"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3108917"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587468"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4066018" indent="-237614" defTabSz="94879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defRPr/>
            </a:pPr>
            <a:fld id="{EA949F5F-5AE3-45B5-A6AF-0B330C142F24}" type="slidenum">
              <a:rPr lang="en-US" altLang="en-US" sz="1200">
                <a:solidFill>
                  <a:prstClr val="black"/>
                </a:solidFill>
              </a:rPr>
              <a:pPr>
                <a:defRPr/>
              </a:pPr>
              <a:t>135</a:t>
            </a:fld>
            <a:endParaRPr lang="en-US" altLang="en-US" sz="1200" dirty="0">
              <a:solidFill>
                <a:prstClr val="black"/>
              </a:solidFill>
            </a:endParaRPr>
          </a:p>
        </p:txBody>
      </p:sp>
    </p:spTree>
    <p:extLst>
      <p:ext uri="{BB962C8B-B14F-4D97-AF65-F5344CB8AC3E}">
        <p14:creationId xmlns:p14="http://schemas.microsoft.com/office/powerpoint/2010/main" val="1284797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144</a:t>
            </a:fld>
            <a:endParaRPr lang="en-US" dirty="0"/>
          </a:p>
        </p:txBody>
      </p:sp>
    </p:spTree>
    <p:extLst>
      <p:ext uri="{BB962C8B-B14F-4D97-AF65-F5344CB8AC3E}">
        <p14:creationId xmlns:p14="http://schemas.microsoft.com/office/powerpoint/2010/main" val="2491160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EB3D-59DD-408A-A765-399759D6DDF8}" type="slidenum">
              <a:rPr lang="en-US" smtClean="0"/>
              <a:pPr/>
              <a:t>145</a:t>
            </a:fld>
            <a:endParaRPr lang="en-US" dirty="0"/>
          </a:p>
        </p:txBody>
      </p:sp>
    </p:spTree>
    <p:extLst>
      <p:ext uri="{BB962C8B-B14F-4D97-AF65-F5344CB8AC3E}">
        <p14:creationId xmlns:p14="http://schemas.microsoft.com/office/powerpoint/2010/main" val="150449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151</a:t>
            </a:fld>
            <a:endParaRPr lang="en-US" dirty="0"/>
          </a:p>
        </p:txBody>
      </p:sp>
    </p:spTree>
    <p:extLst>
      <p:ext uri="{BB962C8B-B14F-4D97-AF65-F5344CB8AC3E}">
        <p14:creationId xmlns:p14="http://schemas.microsoft.com/office/powerpoint/2010/main" val="2357127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156</a:t>
            </a:fld>
            <a:endParaRPr lang="en-US" dirty="0"/>
          </a:p>
        </p:txBody>
      </p:sp>
    </p:spTree>
    <p:extLst>
      <p:ext uri="{BB962C8B-B14F-4D97-AF65-F5344CB8AC3E}">
        <p14:creationId xmlns:p14="http://schemas.microsoft.com/office/powerpoint/2010/main" val="61239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037-E547-430B-A66D-FA886B223025}" type="slidenum">
              <a:rPr lang="en-US" smtClean="0"/>
              <a:t>19</a:t>
            </a:fld>
            <a:endParaRPr lang="en-US"/>
          </a:p>
        </p:txBody>
      </p:sp>
    </p:spTree>
    <p:extLst>
      <p:ext uri="{BB962C8B-B14F-4D97-AF65-F5344CB8AC3E}">
        <p14:creationId xmlns:p14="http://schemas.microsoft.com/office/powerpoint/2010/main" val="1780710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4" name="Slide Number Placeholder 3"/>
          <p:cNvSpPr>
            <a:spLocks noGrp="1"/>
          </p:cNvSpPr>
          <p:nvPr>
            <p:ph type="sldNum" sz="quarter" idx="5"/>
          </p:nvPr>
        </p:nvSpPr>
        <p:spPr bwMode="auto">
          <a:noFill/>
          <a:ln>
            <a:miter lim="800000"/>
            <a:headEnd/>
            <a:tailEnd/>
          </a:ln>
        </p:spPr>
        <p:txBody>
          <a:bodyPr/>
          <a:lstStyle/>
          <a:p>
            <a:fld id="{08AA50ED-6423-44DB-8488-FFD3B7D49868}" type="slidenum">
              <a:rPr lang="en-US" altLang="en-US" smtClean="0"/>
              <a:pPr/>
              <a:t>157</a:t>
            </a:fld>
            <a:endParaRPr lang="en-US" altLang="en-US" dirty="0"/>
          </a:p>
        </p:txBody>
      </p:sp>
    </p:spTree>
    <p:extLst>
      <p:ext uri="{BB962C8B-B14F-4D97-AF65-F5344CB8AC3E}">
        <p14:creationId xmlns:p14="http://schemas.microsoft.com/office/powerpoint/2010/main" val="3086548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3012" name="Slide Number Placeholder 3"/>
          <p:cNvSpPr>
            <a:spLocks noGrp="1"/>
          </p:cNvSpPr>
          <p:nvPr>
            <p:ph type="sldNum" sz="quarter" idx="5"/>
          </p:nvPr>
        </p:nvSpPr>
        <p:spPr bwMode="auto">
          <a:noFill/>
          <a:ln>
            <a:miter lim="800000"/>
            <a:headEnd/>
            <a:tailEnd/>
          </a:ln>
        </p:spPr>
        <p:txBody>
          <a:bodyPr/>
          <a:lstStyle/>
          <a:p>
            <a:fld id="{17F60FFC-D97C-4E03-9183-F5C77036C988}" type="slidenum">
              <a:rPr lang="en-US" altLang="en-US" smtClean="0"/>
              <a:pPr/>
              <a:t>159</a:t>
            </a:fld>
            <a:endParaRPr lang="en-US" altLang="en-US" dirty="0"/>
          </a:p>
        </p:txBody>
      </p:sp>
    </p:spTree>
    <p:extLst>
      <p:ext uri="{BB962C8B-B14F-4D97-AF65-F5344CB8AC3E}">
        <p14:creationId xmlns:p14="http://schemas.microsoft.com/office/powerpoint/2010/main" val="1724172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5060" name="Slide Number Placeholder 3"/>
          <p:cNvSpPr>
            <a:spLocks noGrp="1"/>
          </p:cNvSpPr>
          <p:nvPr>
            <p:ph type="sldNum" sz="quarter" idx="5"/>
          </p:nvPr>
        </p:nvSpPr>
        <p:spPr bwMode="auto">
          <a:noFill/>
          <a:ln>
            <a:miter lim="800000"/>
            <a:headEnd/>
            <a:tailEnd/>
          </a:ln>
        </p:spPr>
        <p:txBody>
          <a:bodyPr/>
          <a:lstStyle/>
          <a:p>
            <a:fld id="{0C91BF94-B607-40BE-BA66-EC1D41EA05E7}" type="slidenum">
              <a:rPr lang="en-US" altLang="en-US" smtClean="0"/>
              <a:pPr/>
              <a:t>161</a:t>
            </a:fld>
            <a:endParaRPr lang="en-US" altLang="en-US" dirty="0"/>
          </a:p>
        </p:txBody>
      </p:sp>
    </p:spTree>
    <p:extLst>
      <p:ext uri="{BB962C8B-B14F-4D97-AF65-F5344CB8AC3E}">
        <p14:creationId xmlns:p14="http://schemas.microsoft.com/office/powerpoint/2010/main" val="1412477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9508" name="Slide Number Placeholder 3"/>
          <p:cNvSpPr>
            <a:spLocks noGrp="1"/>
          </p:cNvSpPr>
          <p:nvPr>
            <p:ph type="sldNum" sz="quarter" idx="5"/>
          </p:nvPr>
        </p:nvSpPr>
        <p:spPr bwMode="auto">
          <a:noFill/>
          <a:ln>
            <a:miter lim="800000"/>
            <a:headEnd/>
            <a:tailEnd/>
          </a:ln>
        </p:spPr>
        <p:txBody>
          <a:bodyPr/>
          <a:lstStyle/>
          <a:p>
            <a:fld id="{FB88BC72-BBFC-4CF8-8B7A-AE2FD60F3866}" type="slidenum">
              <a:rPr lang="en-US" altLang="en-US">
                <a:cs typeface="Arial" pitchFamily="34" charset="0"/>
              </a:rPr>
              <a:pPr/>
              <a:t>162</a:t>
            </a:fld>
            <a:endParaRPr lang="en-US" altLang="en-US" dirty="0">
              <a:cs typeface="Arial" pitchFamily="34" charset="0"/>
            </a:endParaRPr>
          </a:p>
        </p:txBody>
      </p:sp>
    </p:spTree>
    <p:extLst>
      <p:ext uri="{BB962C8B-B14F-4D97-AF65-F5344CB8AC3E}">
        <p14:creationId xmlns:p14="http://schemas.microsoft.com/office/powerpoint/2010/main" val="3337273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6916" name="Slide Number Placeholder 3"/>
          <p:cNvSpPr>
            <a:spLocks noGrp="1"/>
          </p:cNvSpPr>
          <p:nvPr>
            <p:ph type="sldNum" sz="quarter" idx="5"/>
          </p:nvPr>
        </p:nvSpPr>
        <p:spPr bwMode="auto">
          <a:noFill/>
          <a:ln>
            <a:miter lim="800000"/>
            <a:headEnd/>
            <a:tailEnd/>
          </a:ln>
        </p:spPr>
        <p:txBody>
          <a:bodyPr/>
          <a:lstStyle/>
          <a:p>
            <a:fld id="{A92EEF1D-A114-4324-A7ED-D4E446A1E124}" type="slidenum">
              <a:rPr lang="en-US" altLang="en-US">
                <a:cs typeface="Arial" pitchFamily="34" charset="0"/>
              </a:rPr>
              <a:pPr/>
              <a:t>163</a:t>
            </a:fld>
            <a:endParaRPr lang="en-US" altLang="en-US" dirty="0">
              <a:cs typeface="Arial" pitchFamily="34" charset="0"/>
            </a:endParaRPr>
          </a:p>
        </p:txBody>
      </p:sp>
    </p:spTree>
    <p:extLst>
      <p:ext uri="{BB962C8B-B14F-4D97-AF65-F5344CB8AC3E}">
        <p14:creationId xmlns:p14="http://schemas.microsoft.com/office/powerpoint/2010/main" val="433140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7940" name="Slide Number Placeholder 3"/>
          <p:cNvSpPr>
            <a:spLocks noGrp="1"/>
          </p:cNvSpPr>
          <p:nvPr>
            <p:ph type="sldNum" sz="quarter" idx="5"/>
          </p:nvPr>
        </p:nvSpPr>
        <p:spPr bwMode="auto">
          <a:noFill/>
          <a:ln>
            <a:miter lim="800000"/>
            <a:headEnd/>
            <a:tailEnd/>
          </a:ln>
        </p:spPr>
        <p:txBody>
          <a:bodyPr/>
          <a:lstStyle/>
          <a:p>
            <a:fld id="{792AFF42-0F4D-4EAB-BA25-2205FDF73C09}" type="slidenum">
              <a:rPr lang="en-US" altLang="en-US">
                <a:cs typeface="Arial" pitchFamily="34" charset="0"/>
              </a:rPr>
              <a:pPr/>
              <a:t>164</a:t>
            </a:fld>
            <a:endParaRPr lang="en-US" altLang="en-US" dirty="0">
              <a:cs typeface="Arial" pitchFamily="34" charset="0"/>
            </a:endParaRPr>
          </a:p>
        </p:txBody>
      </p:sp>
    </p:spTree>
    <p:extLst>
      <p:ext uri="{BB962C8B-B14F-4D97-AF65-F5344CB8AC3E}">
        <p14:creationId xmlns:p14="http://schemas.microsoft.com/office/powerpoint/2010/main" val="3364629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8660" name="Slide Number Placeholder 3"/>
          <p:cNvSpPr>
            <a:spLocks noGrp="1"/>
          </p:cNvSpPr>
          <p:nvPr>
            <p:ph type="sldNum" sz="quarter" idx="5"/>
          </p:nvPr>
        </p:nvSpPr>
        <p:spPr bwMode="auto">
          <a:noFill/>
          <a:ln>
            <a:miter lim="800000"/>
            <a:headEnd/>
            <a:tailEnd/>
          </a:ln>
        </p:spPr>
        <p:txBody>
          <a:bodyPr/>
          <a:lstStyle/>
          <a:p>
            <a:fld id="{9C2178FD-4329-4117-9CBB-8CCF6B34D1F6}" type="slidenum">
              <a:rPr lang="en-US" altLang="en-US">
                <a:cs typeface="Arial" pitchFamily="34" charset="0"/>
              </a:rPr>
              <a:pPr/>
              <a:t>165</a:t>
            </a:fld>
            <a:endParaRPr lang="en-US" altLang="en-US" dirty="0">
              <a:cs typeface="Arial" pitchFamily="34" charset="0"/>
            </a:endParaRPr>
          </a:p>
        </p:txBody>
      </p:sp>
    </p:spTree>
    <p:extLst>
      <p:ext uri="{BB962C8B-B14F-4D97-AF65-F5344CB8AC3E}">
        <p14:creationId xmlns:p14="http://schemas.microsoft.com/office/powerpoint/2010/main" val="2280059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170</a:t>
            </a:fld>
            <a:endParaRPr lang="en-US" dirty="0"/>
          </a:p>
        </p:txBody>
      </p:sp>
    </p:spTree>
    <p:extLst>
      <p:ext uri="{BB962C8B-B14F-4D97-AF65-F5344CB8AC3E}">
        <p14:creationId xmlns:p14="http://schemas.microsoft.com/office/powerpoint/2010/main" val="973298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a:noFill/>
          <a:ln/>
        </p:spPr>
        <p:txBody>
          <a:bodyPr/>
          <a:lstStyle/>
          <a:p>
            <a:endParaRPr lang="en-US" altLang="en-US" dirty="0"/>
          </a:p>
        </p:txBody>
      </p:sp>
      <p:sp>
        <p:nvSpPr>
          <p:cNvPr id="81924" name="Slide Number Placeholder 3"/>
          <p:cNvSpPr txBox="1">
            <a:spLocks noGrp="1"/>
          </p:cNvSpPr>
          <p:nvPr/>
        </p:nvSpPr>
        <p:spPr bwMode="auto">
          <a:xfrm>
            <a:off x="4152728" y="9132891"/>
            <a:ext cx="3176502" cy="479200"/>
          </a:xfrm>
          <a:prstGeom prst="rect">
            <a:avLst/>
          </a:prstGeom>
          <a:noFill/>
          <a:ln w="9525">
            <a:noFill/>
            <a:miter lim="800000"/>
            <a:headEnd/>
            <a:tailEnd/>
          </a:ln>
        </p:spPr>
        <p:txBody>
          <a:bodyPr lIns="95833" tIns="47918" rIns="95833" bIns="47918" anchor="b"/>
          <a:lstStyle/>
          <a:p>
            <a:pPr algn="r" defTabSz="958803"/>
            <a:fld id="{FEDD4922-8BC9-41D8-BAF1-93863173D959}" type="slidenum">
              <a:rPr lang="en-US" altLang="en-US" sz="1200"/>
              <a:pPr algn="r" defTabSz="958803"/>
              <a:t>173</a:t>
            </a:fld>
            <a:endParaRPr lang="en-US" altLang="en-US" sz="1200" dirty="0"/>
          </a:p>
        </p:txBody>
      </p:sp>
    </p:spTree>
    <p:extLst>
      <p:ext uri="{BB962C8B-B14F-4D97-AF65-F5344CB8AC3E}">
        <p14:creationId xmlns:p14="http://schemas.microsoft.com/office/powerpoint/2010/main" val="555732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a:noFill/>
          <a:ln/>
        </p:spPr>
        <p:txBody>
          <a:bodyPr/>
          <a:lstStyle/>
          <a:p>
            <a:endParaRPr lang="en-US" altLang="en-US" dirty="0"/>
          </a:p>
        </p:txBody>
      </p:sp>
      <p:sp>
        <p:nvSpPr>
          <p:cNvPr id="83972" name="Slide Number Placeholder 3"/>
          <p:cNvSpPr txBox="1">
            <a:spLocks noGrp="1"/>
          </p:cNvSpPr>
          <p:nvPr/>
        </p:nvSpPr>
        <p:spPr bwMode="auto">
          <a:xfrm>
            <a:off x="4152728" y="9132891"/>
            <a:ext cx="3176502" cy="479200"/>
          </a:xfrm>
          <a:prstGeom prst="rect">
            <a:avLst/>
          </a:prstGeom>
          <a:noFill/>
          <a:ln w="9525">
            <a:noFill/>
            <a:miter lim="800000"/>
            <a:headEnd/>
            <a:tailEnd/>
          </a:ln>
        </p:spPr>
        <p:txBody>
          <a:bodyPr lIns="95833" tIns="47918" rIns="95833" bIns="47918" anchor="b"/>
          <a:lstStyle/>
          <a:p>
            <a:pPr algn="r" defTabSz="958803"/>
            <a:fld id="{D7722E40-0AB9-457C-89DA-2B72B10DD864}" type="slidenum">
              <a:rPr lang="en-US" altLang="en-US" sz="1200"/>
              <a:pPr algn="r" defTabSz="958803"/>
              <a:t>174</a:t>
            </a:fld>
            <a:endParaRPr lang="en-US" altLang="en-US" sz="1200" dirty="0"/>
          </a:p>
        </p:txBody>
      </p:sp>
    </p:spTree>
    <p:extLst>
      <p:ext uri="{BB962C8B-B14F-4D97-AF65-F5344CB8AC3E}">
        <p14:creationId xmlns:p14="http://schemas.microsoft.com/office/powerpoint/2010/main" val="413794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037-E547-430B-A66D-FA886B223025}" type="slidenum">
              <a:rPr lang="en-US" smtClean="0"/>
              <a:t>20</a:t>
            </a:fld>
            <a:endParaRPr lang="en-US"/>
          </a:p>
        </p:txBody>
      </p:sp>
    </p:spTree>
    <p:extLst>
      <p:ext uri="{BB962C8B-B14F-4D97-AF65-F5344CB8AC3E}">
        <p14:creationId xmlns:p14="http://schemas.microsoft.com/office/powerpoint/2010/main" val="1552116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EFB286-9D42-4F61-AA62-468E0475B052}" type="slidenum">
              <a:rPr lang="en-US" smtClean="0"/>
              <a:pPr/>
              <a:t>178</a:t>
            </a:fld>
            <a:endParaRPr lang="en-US" dirty="0"/>
          </a:p>
        </p:txBody>
      </p:sp>
    </p:spTree>
    <p:extLst>
      <p:ext uri="{BB962C8B-B14F-4D97-AF65-F5344CB8AC3E}">
        <p14:creationId xmlns:p14="http://schemas.microsoft.com/office/powerpoint/2010/main" val="3020790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179</a:t>
            </a:fld>
            <a:endParaRPr lang="en-US" dirty="0"/>
          </a:p>
        </p:txBody>
      </p:sp>
    </p:spTree>
    <p:extLst>
      <p:ext uri="{BB962C8B-B14F-4D97-AF65-F5344CB8AC3E}">
        <p14:creationId xmlns:p14="http://schemas.microsoft.com/office/powerpoint/2010/main" val="31506004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a:noFill/>
          <a:ln/>
        </p:spPr>
        <p:txBody>
          <a:bodyPr/>
          <a:lstStyle/>
          <a:p>
            <a:endParaRPr lang="en-US" altLang="en-US" dirty="0"/>
          </a:p>
        </p:txBody>
      </p:sp>
      <p:sp>
        <p:nvSpPr>
          <p:cNvPr id="99332" name="Slide Number Placeholder 3"/>
          <p:cNvSpPr txBox="1">
            <a:spLocks noGrp="1"/>
          </p:cNvSpPr>
          <p:nvPr/>
        </p:nvSpPr>
        <p:spPr bwMode="auto">
          <a:xfrm>
            <a:off x="4152728" y="9132891"/>
            <a:ext cx="3176502" cy="479200"/>
          </a:xfrm>
          <a:prstGeom prst="rect">
            <a:avLst/>
          </a:prstGeom>
          <a:noFill/>
          <a:ln w="9525">
            <a:noFill/>
            <a:miter lim="800000"/>
            <a:headEnd/>
            <a:tailEnd/>
          </a:ln>
        </p:spPr>
        <p:txBody>
          <a:bodyPr lIns="95833" tIns="47918" rIns="95833" bIns="47918" anchor="b"/>
          <a:lstStyle/>
          <a:p>
            <a:pPr algn="r" defTabSz="958803"/>
            <a:fld id="{73A4FAC5-62AA-4F9E-B86B-AEEA38574E65}" type="slidenum">
              <a:rPr lang="en-US" altLang="en-US" sz="1200"/>
              <a:pPr algn="r" defTabSz="958803"/>
              <a:t>180</a:t>
            </a:fld>
            <a:endParaRPr lang="en-US" altLang="en-US" sz="1200" dirty="0"/>
          </a:p>
        </p:txBody>
      </p:sp>
    </p:spTree>
    <p:extLst>
      <p:ext uri="{BB962C8B-B14F-4D97-AF65-F5344CB8AC3E}">
        <p14:creationId xmlns:p14="http://schemas.microsoft.com/office/powerpoint/2010/main" val="61528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13514">
              <a:defRPr/>
            </a:pPr>
            <a:fld id="{3D08093F-1F75-4C78-A12B-66CC937192C1}" type="slidenum">
              <a:rPr lang="en-US">
                <a:solidFill>
                  <a:prstClr val="black"/>
                </a:solidFill>
                <a:latin typeface="Calibri"/>
              </a:rPr>
              <a:pPr defTabSz="1013514">
                <a:defRPr/>
              </a:pPr>
              <a:t>188</a:t>
            </a:fld>
            <a:endParaRPr lang="en-US" dirty="0">
              <a:solidFill>
                <a:prstClr val="black"/>
              </a:solidFill>
              <a:latin typeface="Calibri"/>
            </a:endParaRPr>
          </a:p>
        </p:txBody>
      </p:sp>
    </p:spTree>
    <p:extLst>
      <p:ext uri="{BB962C8B-B14F-4D97-AF65-F5344CB8AC3E}">
        <p14:creationId xmlns:p14="http://schemas.microsoft.com/office/powerpoint/2010/main" val="18242009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a:noFill/>
          <a:ln/>
        </p:spPr>
        <p:txBody>
          <a:bodyPr/>
          <a:lstStyle/>
          <a:p>
            <a:endParaRPr lang="en-US" altLang="en-US" dirty="0"/>
          </a:p>
        </p:txBody>
      </p:sp>
      <p:sp>
        <p:nvSpPr>
          <p:cNvPr id="103428" name="Slide Number Placeholder 3"/>
          <p:cNvSpPr txBox="1">
            <a:spLocks noGrp="1"/>
          </p:cNvSpPr>
          <p:nvPr/>
        </p:nvSpPr>
        <p:spPr bwMode="auto">
          <a:xfrm>
            <a:off x="4152728" y="9132891"/>
            <a:ext cx="3176502" cy="479200"/>
          </a:xfrm>
          <a:prstGeom prst="rect">
            <a:avLst/>
          </a:prstGeom>
          <a:noFill/>
          <a:ln w="9525">
            <a:noFill/>
            <a:miter lim="800000"/>
            <a:headEnd/>
            <a:tailEnd/>
          </a:ln>
        </p:spPr>
        <p:txBody>
          <a:bodyPr lIns="95833" tIns="47918" rIns="95833" bIns="47918" anchor="b"/>
          <a:lstStyle/>
          <a:p>
            <a:pPr algn="r" defTabSz="958803"/>
            <a:fld id="{705672D8-FDE4-4470-AFBB-6C0A63E4C976}" type="slidenum">
              <a:rPr lang="en-US" altLang="en-US" sz="1200"/>
              <a:pPr algn="r" defTabSz="958803"/>
              <a:t>190</a:t>
            </a:fld>
            <a:endParaRPr lang="en-US" altLang="en-US" sz="1200" dirty="0"/>
          </a:p>
        </p:txBody>
      </p:sp>
    </p:spTree>
    <p:extLst>
      <p:ext uri="{BB962C8B-B14F-4D97-AF65-F5344CB8AC3E}">
        <p14:creationId xmlns:p14="http://schemas.microsoft.com/office/powerpoint/2010/main" val="3495445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a:noFill/>
          <a:ln/>
        </p:spPr>
        <p:txBody>
          <a:bodyPr/>
          <a:lstStyle/>
          <a:p>
            <a:endParaRPr lang="en-US" altLang="en-US" dirty="0"/>
          </a:p>
        </p:txBody>
      </p:sp>
      <p:sp>
        <p:nvSpPr>
          <p:cNvPr id="105476" name="Slide Number Placeholder 3"/>
          <p:cNvSpPr txBox="1">
            <a:spLocks noGrp="1"/>
          </p:cNvSpPr>
          <p:nvPr/>
        </p:nvSpPr>
        <p:spPr bwMode="auto">
          <a:xfrm>
            <a:off x="4152728" y="9132891"/>
            <a:ext cx="3176502" cy="479200"/>
          </a:xfrm>
          <a:prstGeom prst="rect">
            <a:avLst/>
          </a:prstGeom>
          <a:noFill/>
          <a:ln w="9525">
            <a:noFill/>
            <a:miter lim="800000"/>
            <a:headEnd/>
            <a:tailEnd/>
          </a:ln>
        </p:spPr>
        <p:txBody>
          <a:bodyPr lIns="95833" tIns="47918" rIns="95833" bIns="47918" anchor="b"/>
          <a:lstStyle/>
          <a:p>
            <a:pPr algn="r" defTabSz="958803"/>
            <a:fld id="{143D3758-4A3A-4A93-A387-FC379DF5FC08}" type="slidenum">
              <a:rPr lang="en-US" altLang="en-US" sz="1200"/>
              <a:pPr algn="r" defTabSz="958803"/>
              <a:t>191</a:t>
            </a:fld>
            <a:endParaRPr lang="en-US" altLang="en-US" sz="1200" dirty="0"/>
          </a:p>
        </p:txBody>
      </p:sp>
    </p:spTree>
    <p:extLst>
      <p:ext uri="{BB962C8B-B14F-4D97-AF65-F5344CB8AC3E}">
        <p14:creationId xmlns:p14="http://schemas.microsoft.com/office/powerpoint/2010/main" val="2043790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a:noFill/>
          <a:ln/>
        </p:spPr>
        <p:txBody>
          <a:bodyPr/>
          <a:lstStyle/>
          <a:p>
            <a:endParaRPr lang="en-US" altLang="en-US" dirty="0"/>
          </a:p>
        </p:txBody>
      </p:sp>
      <p:sp>
        <p:nvSpPr>
          <p:cNvPr id="113668" name="Slide Number Placeholder 3"/>
          <p:cNvSpPr txBox="1">
            <a:spLocks noGrp="1"/>
          </p:cNvSpPr>
          <p:nvPr/>
        </p:nvSpPr>
        <p:spPr bwMode="auto">
          <a:xfrm>
            <a:off x="4152728" y="9132891"/>
            <a:ext cx="3176502" cy="479200"/>
          </a:xfrm>
          <a:prstGeom prst="rect">
            <a:avLst/>
          </a:prstGeom>
          <a:noFill/>
          <a:ln w="9525">
            <a:noFill/>
            <a:miter lim="800000"/>
            <a:headEnd/>
            <a:tailEnd/>
          </a:ln>
        </p:spPr>
        <p:txBody>
          <a:bodyPr lIns="95833" tIns="47918" rIns="95833" bIns="47918" anchor="b"/>
          <a:lstStyle/>
          <a:p>
            <a:pPr algn="r" defTabSz="958803"/>
            <a:fld id="{70651A6D-A232-45CF-8124-8CC1E35359A3}" type="slidenum">
              <a:rPr lang="en-US" altLang="en-US" sz="1200"/>
              <a:pPr algn="r" defTabSz="958803"/>
              <a:t>192</a:t>
            </a:fld>
            <a:endParaRPr lang="en-US" altLang="en-US" sz="1200" dirty="0"/>
          </a:p>
        </p:txBody>
      </p:sp>
    </p:spTree>
    <p:extLst>
      <p:ext uri="{BB962C8B-B14F-4D97-AF65-F5344CB8AC3E}">
        <p14:creationId xmlns:p14="http://schemas.microsoft.com/office/powerpoint/2010/main" val="941891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84350" y="1258888"/>
            <a:ext cx="4535488" cy="3402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50118">
              <a:defRPr sz="2400">
                <a:solidFill>
                  <a:schemeClr val="tx1"/>
                </a:solidFill>
                <a:latin typeface="Arial" panose="020B0604020202020204" pitchFamily="34" charset="0"/>
              </a:defRPr>
            </a:lvl1pPr>
            <a:lvl2pPr marL="851744" indent="-327595" defTabSz="1050118">
              <a:defRPr sz="2400">
                <a:solidFill>
                  <a:schemeClr val="tx1"/>
                </a:solidFill>
                <a:latin typeface="Arial" panose="020B0604020202020204" pitchFamily="34" charset="0"/>
              </a:defRPr>
            </a:lvl2pPr>
            <a:lvl3pPr marL="1310374" indent="-262073" defTabSz="1050118">
              <a:defRPr sz="2400">
                <a:solidFill>
                  <a:schemeClr val="tx1"/>
                </a:solidFill>
                <a:latin typeface="Arial" panose="020B0604020202020204" pitchFamily="34" charset="0"/>
              </a:defRPr>
            </a:lvl3pPr>
            <a:lvl4pPr marL="1834522" indent="-262073" defTabSz="1050118">
              <a:defRPr sz="2400">
                <a:solidFill>
                  <a:schemeClr val="tx1"/>
                </a:solidFill>
                <a:latin typeface="Arial" panose="020B0604020202020204" pitchFamily="34" charset="0"/>
              </a:defRPr>
            </a:lvl4pPr>
            <a:lvl5pPr marL="2358670" indent="-262073" defTabSz="1050118">
              <a:defRPr sz="2400">
                <a:solidFill>
                  <a:schemeClr val="tx1"/>
                </a:solidFill>
                <a:latin typeface="Arial" panose="020B0604020202020204" pitchFamily="34" charset="0"/>
              </a:defRPr>
            </a:lvl5pPr>
            <a:lvl6pPr marL="2882820" indent="-262073" defTabSz="1050118" eaLnBrk="0" fontAlgn="base" hangingPunct="0">
              <a:spcBef>
                <a:spcPct val="0"/>
              </a:spcBef>
              <a:spcAft>
                <a:spcPct val="0"/>
              </a:spcAft>
              <a:defRPr sz="2400">
                <a:solidFill>
                  <a:schemeClr val="tx1"/>
                </a:solidFill>
                <a:latin typeface="Arial" panose="020B0604020202020204" pitchFamily="34" charset="0"/>
              </a:defRPr>
            </a:lvl6pPr>
            <a:lvl7pPr marL="3406973" indent="-262073" defTabSz="1050118" eaLnBrk="0" fontAlgn="base" hangingPunct="0">
              <a:spcBef>
                <a:spcPct val="0"/>
              </a:spcBef>
              <a:spcAft>
                <a:spcPct val="0"/>
              </a:spcAft>
              <a:defRPr sz="2400">
                <a:solidFill>
                  <a:schemeClr val="tx1"/>
                </a:solidFill>
                <a:latin typeface="Arial" panose="020B0604020202020204" pitchFamily="34" charset="0"/>
              </a:defRPr>
            </a:lvl7pPr>
            <a:lvl8pPr marL="3931121" indent="-262073" defTabSz="1050118" eaLnBrk="0" fontAlgn="base" hangingPunct="0">
              <a:spcBef>
                <a:spcPct val="0"/>
              </a:spcBef>
              <a:spcAft>
                <a:spcPct val="0"/>
              </a:spcAft>
              <a:defRPr sz="2400">
                <a:solidFill>
                  <a:schemeClr val="tx1"/>
                </a:solidFill>
                <a:latin typeface="Arial" panose="020B0604020202020204" pitchFamily="34" charset="0"/>
              </a:defRPr>
            </a:lvl8pPr>
            <a:lvl9pPr marL="4455272" indent="-262073" defTabSz="1050118"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202</a:t>
            </a:fld>
            <a:endParaRPr lang="en-US" altLang="en-US" sz="1200" dirty="0">
              <a:solidFill>
                <a:prstClr val="black"/>
              </a:solidFill>
            </a:endParaRPr>
          </a:p>
        </p:txBody>
      </p:sp>
    </p:spTree>
    <p:extLst>
      <p:ext uri="{BB962C8B-B14F-4D97-AF65-F5344CB8AC3E}">
        <p14:creationId xmlns:p14="http://schemas.microsoft.com/office/powerpoint/2010/main" val="17657924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51013" y="1246188"/>
            <a:ext cx="4492625"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8179">
              <a:defRPr sz="2400">
                <a:solidFill>
                  <a:schemeClr val="tx1"/>
                </a:solidFill>
                <a:latin typeface="Arial" panose="020B0604020202020204" pitchFamily="34" charset="0"/>
              </a:defRPr>
            </a:lvl1pPr>
            <a:lvl2pPr marL="842060" indent="-323870" defTabSz="1038179">
              <a:defRPr sz="2400">
                <a:solidFill>
                  <a:schemeClr val="tx1"/>
                </a:solidFill>
                <a:latin typeface="Arial" panose="020B0604020202020204" pitchFamily="34" charset="0"/>
              </a:defRPr>
            </a:lvl2pPr>
            <a:lvl3pPr marL="1295476" indent="-259093" defTabSz="1038179">
              <a:defRPr sz="2400">
                <a:solidFill>
                  <a:schemeClr val="tx1"/>
                </a:solidFill>
                <a:latin typeface="Arial" panose="020B0604020202020204" pitchFamily="34" charset="0"/>
              </a:defRPr>
            </a:lvl3pPr>
            <a:lvl4pPr marL="1813665" indent="-259093" defTabSz="1038179">
              <a:defRPr sz="2400">
                <a:solidFill>
                  <a:schemeClr val="tx1"/>
                </a:solidFill>
                <a:latin typeface="Arial" panose="020B0604020202020204" pitchFamily="34" charset="0"/>
              </a:defRPr>
            </a:lvl4pPr>
            <a:lvl5pPr marL="2331854" indent="-259093" defTabSz="1038179">
              <a:defRPr sz="2400">
                <a:solidFill>
                  <a:schemeClr val="tx1"/>
                </a:solidFill>
                <a:latin typeface="Arial" panose="020B0604020202020204" pitchFamily="34" charset="0"/>
              </a:defRPr>
            </a:lvl5pPr>
            <a:lvl6pPr marL="2850044" indent="-259093" defTabSz="1038179" eaLnBrk="0" fontAlgn="base" hangingPunct="0">
              <a:spcBef>
                <a:spcPct val="0"/>
              </a:spcBef>
              <a:spcAft>
                <a:spcPct val="0"/>
              </a:spcAft>
              <a:defRPr sz="2400">
                <a:solidFill>
                  <a:schemeClr val="tx1"/>
                </a:solidFill>
                <a:latin typeface="Arial" panose="020B0604020202020204" pitchFamily="34" charset="0"/>
              </a:defRPr>
            </a:lvl6pPr>
            <a:lvl7pPr marL="3368238" indent="-259093" defTabSz="1038179" eaLnBrk="0" fontAlgn="base" hangingPunct="0">
              <a:spcBef>
                <a:spcPct val="0"/>
              </a:spcBef>
              <a:spcAft>
                <a:spcPct val="0"/>
              </a:spcAft>
              <a:defRPr sz="2400">
                <a:solidFill>
                  <a:schemeClr val="tx1"/>
                </a:solidFill>
                <a:latin typeface="Arial" panose="020B0604020202020204" pitchFamily="34" charset="0"/>
              </a:defRPr>
            </a:lvl7pPr>
            <a:lvl8pPr marL="3886427" indent="-259093" defTabSz="1038179" eaLnBrk="0" fontAlgn="base" hangingPunct="0">
              <a:spcBef>
                <a:spcPct val="0"/>
              </a:spcBef>
              <a:spcAft>
                <a:spcPct val="0"/>
              </a:spcAft>
              <a:defRPr sz="2400">
                <a:solidFill>
                  <a:schemeClr val="tx1"/>
                </a:solidFill>
                <a:latin typeface="Arial" panose="020B0604020202020204" pitchFamily="34" charset="0"/>
              </a:defRPr>
            </a:lvl8pPr>
            <a:lvl9pPr marL="4404619" indent="-259093" defTabSz="1038179"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203</a:t>
            </a:fld>
            <a:endParaRPr lang="en-US" altLang="en-US" sz="1200" dirty="0">
              <a:solidFill>
                <a:prstClr val="black"/>
              </a:solidFill>
            </a:endParaRPr>
          </a:p>
        </p:txBody>
      </p:sp>
    </p:spTree>
    <p:extLst>
      <p:ext uri="{BB962C8B-B14F-4D97-AF65-F5344CB8AC3E}">
        <p14:creationId xmlns:p14="http://schemas.microsoft.com/office/powerpoint/2010/main" val="193481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51013" y="1246188"/>
            <a:ext cx="4492625"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8179">
              <a:defRPr sz="2400">
                <a:solidFill>
                  <a:schemeClr val="tx1"/>
                </a:solidFill>
                <a:latin typeface="Arial" panose="020B0604020202020204" pitchFamily="34" charset="0"/>
              </a:defRPr>
            </a:lvl1pPr>
            <a:lvl2pPr marL="842060" indent="-323870" defTabSz="1038179">
              <a:defRPr sz="2400">
                <a:solidFill>
                  <a:schemeClr val="tx1"/>
                </a:solidFill>
                <a:latin typeface="Arial" panose="020B0604020202020204" pitchFamily="34" charset="0"/>
              </a:defRPr>
            </a:lvl2pPr>
            <a:lvl3pPr marL="1295476" indent="-259093" defTabSz="1038179">
              <a:defRPr sz="2400">
                <a:solidFill>
                  <a:schemeClr val="tx1"/>
                </a:solidFill>
                <a:latin typeface="Arial" panose="020B0604020202020204" pitchFamily="34" charset="0"/>
              </a:defRPr>
            </a:lvl3pPr>
            <a:lvl4pPr marL="1813665" indent="-259093" defTabSz="1038179">
              <a:defRPr sz="2400">
                <a:solidFill>
                  <a:schemeClr val="tx1"/>
                </a:solidFill>
                <a:latin typeface="Arial" panose="020B0604020202020204" pitchFamily="34" charset="0"/>
              </a:defRPr>
            </a:lvl4pPr>
            <a:lvl5pPr marL="2331854" indent="-259093" defTabSz="1038179">
              <a:defRPr sz="2400">
                <a:solidFill>
                  <a:schemeClr val="tx1"/>
                </a:solidFill>
                <a:latin typeface="Arial" panose="020B0604020202020204" pitchFamily="34" charset="0"/>
              </a:defRPr>
            </a:lvl5pPr>
            <a:lvl6pPr marL="2850044" indent="-259093" defTabSz="1038179" eaLnBrk="0" fontAlgn="base" hangingPunct="0">
              <a:spcBef>
                <a:spcPct val="0"/>
              </a:spcBef>
              <a:spcAft>
                <a:spcPct val="0"/>
              </a:spcAft>
              <a:defRPr sz="2400">
                <a:solidFill>
                  <a:schemeClr val="tx1"/>
                </a:solidFill>
                <a:latin typeface="Arial" panose="020B0604020202020204" pitchFamily="34" charset="0"/>
              </a:defRPr>
            </a:lvl6pPr>
            <a:lvl7pPr marL="3368238" indent="-259093" defTabSz="1038179" eaLnBrk="0" fontAlgn="base" hangingPunct="0">
              <a:spcBef>
                <a:spcPct val="0"/>
              </a:spcBef>
              <a:spcAft>
                <a:spcPct val="0"/>
              </a:spcAft>
              <a:defRPr sz="2400">
                <a:solidFill>
                  <a:schemeClr val="tx1"/>
                </a:solidFill>
                <a:latin typeface="Arial" panose="020B0604020202020204" pitchFamily="34" charset="0"/>
              </a:defRPr>
            </a:lvl7pPr>
            <a:lvl8pPr marL="3886427" indent="-259093" defTabSz="1038179" eaLnBrk="0" fontAlgn="base" hangingPunct="0">
              <a:spcBef>
                <a:spcPct val="0"/>
              </a:spcBef>
              <a:spcAft>
                <a:spcPct val="0"/>
              </a:spcAft>
              <a:defRPr sz="2400">
                <a:solidFill>
                  <a:schemeClr val="tx1"/>
                </a:solidFill>
                <a:latin typeface="Arial" panose="020B0604020202020204" pitchFamily="34" charset="0"/>
              </a:defRPr>
            </a:lvl8pPr>
            <a:lvl9pPr marL="4404619" indent="-259093" defTabSz="1038179"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204</a:t>
            </a:fld>
            <a:endParaRPr lang="en-US" altLang="en-US" sz="1200" dirty="0">
              <a:solidFill>
                <a:prstClr val="black"/>
              </a:solidFill>
            </a:endParaRPr>
          </a:p>
        </p:txBody>
      </p:sp>
    </p:spTree>
    <p:extLst>
      <p:ext uri="{BB962C8B-B14F-4D97-AF65-F5344CB8AC3E}">
        <p14:creationId xmlns:p14="http://schemas.microsoft.com/office/powerpoint/2010/main" val="354744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44A0D-ADE2-4D2B-A023-69056424B63E}" type="slidenum">
              <a:rPr lang="en-US" smtClean="0"/>
              <a:t>21</a:t>
            </a:fld>
            <a:endParaRPr lang="en-US"/>
          </a:p>
        </p:txBody>
      </p:sp>
    </p:spTree>
    <p:extLst>
      <p:ext uri="{BB962C8B-B14F-4D97-AF65-F5344CB8AC3E}">
        <p14:creationId xmlns:p14="http://schemas.microsoft.com/office/powerpoint/2010/main" val="1704586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84350" y="1258888"/>
            <a:ext cx="4535488" cy="3402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50118">
              <a:defRPr sz="2400">
                <a:solidFill>
                  <a:schemeClr val="tx1"/>
                </a:solidFill>
                <a:latin typeface="Arial" panose="020B0604020202020204" pitchFamily="34" charset="0"/>
              </a:defRPr>
            </a:lvl1pPr>
            <a:lvl2pPr marL="851744" indent="-327595" defTabSz="1050118">
              <a:defRPr sz="2400">
                <a:solidFill>
                  <a:schemeClr val="tx1"/>
                </a:solidFill>
                <a:latin typeface="Arial" panose="020B0604020202020204" pitchFamily="34" charset="0"/>
              </a:defRPr>
            </a:lvl2pPr>
            <a:lvl3pPr marL="1310374" indent="-262073" defTabSz="1050118">
              <a:defRPr sz="2400">
                <a:solidFill>
                  <a:schemeClr val="tx1"/>
                </a:solidFill>
                <a:latin typeface="Arial" panose="020B0604020202020204" pitchFamily="34" charset="0"/>
              </a:defRPr>
            </a:lvl3pPr>
            <a:lvl4pPr marL="1834522" indent="-262073" defTabSz="1050118">
              <a:defRPr sz="2400">
                <a:solidFill>
                  <a:schemeClr val="tx1"/>
                </a:solidFill>
                <a:latin typeface="Arial" panose="020B0604020202020204" pitchFamily="34" charset="0"/>
              </a:defRPr>
            </a:lvl4pPr>
            <a:lvl5pPr marL="2358670" indent="-262073" defTabSz="1050118">
              <a:defRPr sz="2400">
                <a:solidFill>
                  <a:schemeClr val="tx1"/>
                </a:solidFill>
                <a:latin typeface="Arial" panose="020B0604020202020204" pitchFamily="34" charset="0"/>
              </a:defRPr>
            </a:lvl5pPr>
            <a:lvl6pPr marL="2882820" indent="-262073" defTabSz="1050118" eaLnBrk="0" fontAlgn="base" hangingPunct="0">
              <a:spcBef>
                <a:spcPct val="0"/>
              </a:spcBef>
              <a:spcAft>
                <a:spcPct val="0"/>
              </a:spcAft>
              <a:defRPr sz="2400">
                <a:solidFill>
                  <a:schemeClr val="tx1"/>
                </a:solidFill>
                <a:latin typeface="Arial" panose="020B0604020202020204" pitchFamily="34" charset="0"/>
              </a:defRPr>
            </a:lvl6pPr>
            <a:lvl7pPr marL="3406973" indent="-262073" defTabSz="1050118" eaLnBrk="0" fontAlgn="base" hangingPunct="0">
              <a:spcBef>
                <a:spcPct val="0"/>
              </a:spcBef>
              <a:spcAft>
                <a:spcPct val="0"/>
              </a:spcAft>
              <a:defRPr sz="2400">
                <a:solidFill>
                  <a:schemeClr val="tx1"/>
                </a:solidFill>
                <a:latin typeface="Arial" panose="020B0604020202020204" pitchFamily="34" charset="0"/>
              </a:defRPr>
            </a:lvl7pPr>
            <a:lvl8pPr marL="3931121" indent="-262073" defTabSz="1050118" eaLnBrk="0" fontAlgn="base" hangingPunct="0">
              <a:spcBef>
                <a:spcPct val="0"/>
              </a:spcBef>
              <a:spcAft>
                <a:spcPct val="0"/>
              </a:spcAft>
              <a:defRPr sz="2400">
                <a:solidFill>
                  <a:schemeClr val="tx1"/>
                </a:solidFill>
                <a:latin typeface="Arial" panose="020B0604020202020204" pitchFamily="34" charset="0"/>
              </a:defRPr>
            </a:lvl8pPr>
            <a:lvl9pPr marL="4455272" indent="-262073" defTabSz="1050118"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205</a:t>
            </a:fld>
            <a:endParaRPr lang="en-US" altLang="en-US" sz="1200" dirty="0">
              <a:solidFill>
                <a:prstClr val="black"/>
              </a:solidFill>
            </a:endParaRPr>
          </a:p>
        </p:txBody>
      </p:sp>
    </p:spTree>
    <p:extLst>
      <p:ext uri="{BB962C8B-B14F-4D97-AF65-F5344CB8AC3E}">
        <p14:creationId xmlns:p14="http://schemas.microsoft.com/office/powerpoint/2010/main" val="1489727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84350" y="1258888"/>
            <a:ext cx="4535488" cy="3402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50118">
              <a:defRPr sz="2400">
                <a:solidFill>
                  <a:schemeClr val="tx1"/>
                </a:solidFill>
                <a:latin typeface="Arial" panose="020B0604020202020204" pitchFamily="34" charset="0"/>
              </a:defRPr>
            </a:lvl1pPr>
            <a:lvl2pPr marL="851744" indent="-327595" defTabSz="1050118">
              <a:defRPr sz="2400">
                <a:solidFill>
                  <a:schemeClr val="tx1"/>
                </a:solidFill>
                <a:latin typeface="Arial" panose="020B0604020202020204" pitchFamily="34" charset="0"/>
              </a:defRPr>
            </a:lvl2pPr>
            <a:lvl3pPr marL="1310374" indent="-262073" defTabSz="1050118">
              <a:defRPr sz="2400">
                <a:solidFill>
                  <a:schemeClr val="tx1"/>
                </a:solidFill>
                <a:latin typeface="Arial" panose="020B0604020202020204" pitchFamily="34" charset="0"/>
              </a:defRPr>
            </a:lvl3pPr>
            <a:lvl4pPr marL="1834522" indent="-262073" defTabSz="1050118">
              <a:defRPr sz="2400">
                <a:solidFill>
                  <a:schemeClr val="tx1"/>
                </a:solidFill>
                <a:latin typeface="Arial" panose="020B0604020202020204" pitchFamily="34" charset="0"/>
              </a:defRPr>
            </a:lvl4pPr>
            <a:lvl5pPr marL="2358670" indent="-262073" defTabSz="1050118">
              <a:defRPr sz="2400">
                <a:solidFill>
                  <a:schemeClr val="tx1"/>
                </a:solidFill>
                <a:latin typeface="Arial" panose="020B0604020202020204" pitchFamily="34" charset="0"/>
              </a:defRPr>
            </a:lvl5pPr>
            <a:lvl6pPr marL="2882820" indent="-262073" defTabSz="1050118" eaLnBrk="0" fontAlgn="base" hangingPunct="0">
              <a:spcBef>
                <a:spcPct val="0"/>
              </a:spcBef>
              <a:spcAft>
                <a:spcPct val="0"/>
              </a:spcAft>
              <a:defRPr sz="2400">
                <a:solidFill>
                  <a:schemeClr val="tx1"/>
                </a:solidFill>
                <a:latin typeface="Arial" panose="020B0604020202020204" pitchFamily="34" charset="0"/>
              </a:defRPr>
            </a:lvl6pPr>
            <a:lvl7pPr marL="3406973" indent="-262073" defTabSz="1050118" eaLnBrk="0" fontAlgn="base" hangingPunct="0">
              <a:spcBef>
                <a:spcPct val="0"/>
              </a:spcBef>
              <a:spcAft>
                <a:spcPct val="0"/>
              </a:spcAft>
              <a:defRPr sz="2400">
                <a:solidFill>
                  <a:schemeClr val="tx1"/>
                </a:solidFill>
                <a:latin typeface="Arial" panose="020B0604020202020204" pitchFamily="34" charset="0"/>
              </a:defRPr>
            </a:lvl7pPr>
            <a:lvl8pPr marL="3931121" indent="-262073" defTabSz="1050118" eaLnBrk="0" fontAlgn="base" hangingPunct="0">
              <a:spcBef>
                <a:spcPct val="0"/>
              </a:spcBef>
              <a:spcAft>
                <a:spcPct val="0"/>
              </a:spcAft>
              <a:defRPr sz="2400">
                <a:solidFill>
                  <a:schemeClr val="tx1"/>
                </a:solidFill>
                <a:latin typeface="Arial" panose="020B0604020202020204" pitchFamily="34" charset="0"/>
              </a:defRPr>
            </a:lvl8pPr>
            <a:lvl9pPr marL="4455272" indent="-262073" defTabSz="1050118"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206</a:t>
            </a:fld>
            <a:endParaRPr lang="en-US" altLang="en-US" sz="1200" dirty="0">
              <a:solidFill>
                <a:prstClr val="black"/>
              </a:solidFill>
            </a:endParaRPr>
          </a:p>
        </p:txBody>
      </p:sp>
    </p:spTree>
    <p:extLst>
      <p:ext uri="{BB962C8B-B14F-4D97-AF65-F5344CB8AC3E}">
        <p14:creationId xmlns:p14="http://schemas.microsoft.com/office/powerpoint/2010/main" val="17903101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84350" y="1258888"/>
            <a:ext cx="4535488" cy="3402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50118">
              <a:defRPr sz="2400">
                <a:solidFill>
                  <a:schemeClr val="tx1"/>
                </a:solidFill>
                <a:latin typeface="Arial" panose="020B0604020202020204" pitchFamily="34" charset="0"/>
              </a:defRPr>
            </a:lvl1pPr>
            <a:lvl2pPr marL="851744" indent="-327595" defTabSz="1050118">
              <a:defRPr sz="2400">
                <a:solidFill>
                  <a:schemeClr val="tx1"/>
                </a:solidFill>
                <a:latin typeface="Arial" panose="020B0604020202020204" pitchFamily="34" charset="0"/>
              </a:defRPr>
            </a:lvl2pPr>
            <a:lvl3pPr marL="1310374" indent="-262073" defTabSz="1050118">
              <a:defRPr sz="2400">
                <a:solidFill>
                  <a:schemeClr val="tx1"/>
                </a:solidFill>
                <a:latin typeface="Arial" panose="020B0604020202020204" pitchFamily="34" charset="0"/>
              </a:defRPr>
            </a:lvl3pPr>
            <a:lvl4pPr marL="1834522" indent="-262073" defTabSz="1050118">
              <a:defRPr sz="2400">
                <a:solidFill>
                  <a:schemeClr val="tx1"/>
                </a:solidFill>
                <a:latin typeface="Arial" panose="020B0604020202020204" pitchFamily="34" charset="0"/>
              </a:defRPr>
            </a:lvl4pPr>
            <a:lvl5pPr marL="2358670" indent="-262073" defTabSz="1050118">
              <a:defRPr sz="2400">
                <a:solidFill>
                  <a:schemeClr val="tx1"/>
                </a:solidFill>
                <a:latin typeface="Arial" panose="020B0604020202020204" pitchFamily="34" charset="0"/>
              </a:defRPr>
            </a:lvl5pPr>
            <a:lvl6pPr marL="2882820" indent="-262073" defTabSz="1050118" eaLnBrk="0" fontAlgn="base" hangingPunct="0">
              <a:spcBef>
                <a:spcPct val="0"/>
              </a:spcBef>
              <a:spcAft>
                <a:spcPct val="0"/>
              </a:spcAft>
              <a:defRPr sz="2400">
                <a:solidFill>
                  <a:schemeClr val="tx1"/>
                </a:solidFill>
                <a:latin typeface="Arial" panose="020B0604020202020204" pitchFamily="34" charset="0"/>
              </a:defRPr>
            </a:lvl6pPr>
            <a:lvl7pPr marL="3406973" indent="-262073" defTabSz="1050118" eaLnBrk="0" fontAlgn="base" hangingPunct="0">
              <a:spcBef>
                <a:spcPct val="0"/>
              </a:spcBef>
              <a:spcAft>
                <a:spcPct val="0"/>
              </a:spcAft>
              <a:defRPr sz="2400">
                <a:solidFill>
                  <a:schemeClr val="tx1"/>
                </a:solidFill>
                <a:latin typeface="Arial" panose="020B0604020202020204" pitchFamily="34" charset="0"/>
              </a:defRPr>
            </a:lvl7pPr>
            <a:lvl8pPr marL="3931121" indent="-262073" defTabSz="1050118" eaLnBrk="0" fontAlgn="base" hangingPunct="0">
              <a:spcBef>
                <a:spcPct val="0"/>
              </a:spcBef>
              <a:spcAft>
                <a:spcPct val="0"/>
              </a:spcAft>
              <a:defRPr sz="2400">
                <a:solidFill>
                  <a:schemeClr val="tx1"/>
                </a:solidFill>
                <a:latin typeface="Arial" panose="020B0604020202020204" pitchFamily="34" charset="0"/>
              </a:defRPr>
            </a:lvl8pPr>
            <a:lvl9pPr marL="4455272" indent="-262073" defTabSz="1050118"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207</a:t>
            </a:fld>
            <a:endParaRPr lang="en-US" altLang="en-US" sz="1200" dirty="0">
              <a:solidFill>
                <a:prstClr val="black"/>
              </a:solidFill>
            </a:endParaRPr>
          </a:p>
        </p:txBody>
      </p:sp>
    </p:spTree>
    <p:extLst>
      <p:ext uri="{BB962C8B-B14F-4D97-AF65-F5344CB8AC3E}">
        <p14:creationId xmlns:p14="http://schemas.microsoft.com/office/powerpoint/2010/main" val="2603720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84350" y="1258888"/>
            <a:ext cx="4535488" cy="3402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50118">
              <a:defRPr sz="2400">
                <a:solidFill>
                  <a:schemeClr val="tx1"/>
                </a:solidFill>
                <a:latin typeface="Arial" panose="020B0604020202020204" pitchFamily="34" charset="0"/>
              </a:defRPr>
            </a:lvl1pPr>
            <a:lvl2pPr marL="851744" indent="-327595" defTabSz="1050118">
              <a:defRPr sz="2400">
                <a:solidFill>
                  <a:schemeClr val="tx1"/>
                </a:solidFill>
                <a:latin typeface="Arial" panose="020B0604020202020204" pitchFamily="34" charset="0"/>
              </a:defRPr>
            </a:lvl2pPr>
            <a:lvl3pPr marL="1310374" indent="-262073" defTabSz="1050118">
              <a:defRPr sz="2400">
                <a:solidFill>
                  <a:schemeClr val="tx1"/>
                </a:solidFill>
                <a:latin typeface="Arial" panose="020B0604020202020204" pitchFamily="34" charset="0"/>
              </a:defRPr>
            </a:lvl3pPr>
            <a:lvl4pPr marL="1834522" indent="-262073" defTabSz="1050118">
              <a:defRPr sz="2400">
                <a:solidFill>
                  <a:schemeClr val="tx1"/>
                </a:solidFill>
                <a:latin typeface="Arial" panose="020B0604020202020204" pitchFamily="34" charset="0"/>
              </a:defRPr>
            </a:lvl4pPr>
            <a:lvl5pPr marL="2358670" indent="-262073" defTabSz="1050118">
              <a:defRPr sz="2400">
                <a:solidFill>
                  <a:schemeClr val="tx1"/>
                </a:solidFill>
                <a:latin typeface="Arial" panose="020B0604020202020204" pitchFamily="34" charset="0"/>
              </a:defRPr>
            </a:lvl5pPr>
            <a:lvl6pPr marL="2882820" indent="-262073" defTabSz="1050118" eaLnBrk="0" fontAlgn="base" hangingPunct="0">
              <a:spcBef>
                <a:spcPct val="0"/>
              </a:spcBef>
              <a:spcAft>
                <a:spcPct val="0"/>
              </a:spcAft>
              <a:defRPr sz="2400">
                <a:solidFill>
                  <a:schemeClr val="tx1"/>
                </a:solidFill>
                <a:latin typeface="Arial" panose="020B0604020202020204" pitchFamily="34" charset="0"/>
              </a:defRPr>
            </a:lvl6pPr>
            <a:lvl7pPr marL="3406973" indent="-262073" defTabSz="1050118" eaLnBrk="0" fontAlgn="base" hangingPunct="0">
              <a:spcBef>
                <a:spcPct val="0"/>
              </a:spcBef>
              <a:spcAft>
                <a:spcPct val="0"/>
              </a:spcAft>
              <a:defRPr sz="2400">
                <a:solidFill>
                  <a:schemeClr val="tx1"/>
                </a:solidFill>
                <a:latin typeface="Arial" panose="020B0604020202020204" pitchFamily="34" charset="0"/>
              </a:defRPr>
            </a:lvl7pPr>
            <a:lvl8pPr marL="3931121" indent="-262073" defTabSz="1050118" eaLnBrk="0" fontAlgn="base" hangingPunct="0">
              <a:spcBef>
                <a:spcPct val="0"/>
              </a:spcBef>
              <a:spcAft>
                <a:spcPct val="0"/>
              </a:spcAft>
              <a:defRPr sz="2400">
                <a:solidFill>
                  <a:schemeClr val="tx1"/>
                </a:solidFill>
                <a:latin typeface="Arial" panose="020B0604020202020204" pitchFamily="34" charset="0"/>
              </a:defRPr>
            </a:lvl8pPr>
            <a:lvl9pPr marL="4455272" indent="-262073" defTabSz="1050118"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208</a:t>
            </a:fld>
            <a:endParaRPr lang="en-US" altLang="en-US" sz="1200" dirty="0">
              <a:solidFill>
                <a:prstClr val="black"/>
              </a:solidFill>
            </a:endParaRPr>
          </a:p>
        </p:txBody>
      </p:sp>
    </p:spTree>
    <p:extLst>
      <p:ext uri="{BB962C8B-B14F-4D97-AF65-F5344CB8AC3E}">
        <p14:creationId xmlns:p14="http://schemas.microsoft.com/office/powerpoint/2010/main" val="7954673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51013" y="1246188"/>
            <a:ext cx="4492625"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8179">
              <a:defRPr sz="2400">
                <a:solidFill>
                  <a:schemeClr val="tx1"/>
                </a:solidFill>
                <a:latin typeface="Arial" panose="020B0604020202020204" pitchFamily="34" charset="0"/>
              </a:defRPr>
            </a:lvl1pPr>
            <a:lvl2pPr marL="842060" indent="-323870" defTabSz="1038179">
              <a:defRPr sz="2400">
                <a:solidFill>
                  <a:schemeClr val="tx1"/>
                </a:solidFill>
                <a:latin typeface="Arial" panose="020B0604020202020204" pitchFamily="34" charset="0"/>
              </a:defRPr>
            </a:lvl2pPr>
            <a:lvl3pPr marL="1295476" indent="-259093" defTabSz="1038179">
              <a:defRPr sz="2400">
                <a:solidFill>
                  <a:schemeClr val="tx1"/>
                </a:solidFill>
                <a:latin typeface="Arial" panose="020B0604020202020204" pitchFamily="34" charset="0"/>
              </a:defRPr>
            </a:lvl3pPr>
            <a:lvl4pPr marL="1813665" indent="-259093" defTabSz="1038179">
              <a:defRPr sz="2400">
                <a:solidFill>
                  <a:schemeClr val="tx1"/>
                </a:solidFill>
                <a:latin typeface="Arial" panose="020B0604020202020204" pitchFamily="34" charset="0"/>
              </a:defRPr>
            </a:lvl4pPr>
            <a:lvl5pPr marL="2331854" indent="-259093" defTabSz="1038179">
              <a:defRPr sz="2400">
                <a:solidFill>
                  <a:schemeClr val="tx1"/>
                </a:solidFill>
                <a:latin typeface="Arial" panose="020B0604020202020204" pitchFamily="34" charset="0"/>
              </a:defRPr>
            </a:lvl5pPr>
            <a:lvl6pPr marL="2850044" indent="-259093" defTabSz="1038179" eaLnBrk="0" fontAlgn="base" hangingPunct="0">
              <a:spcBef>
                <a:spcPct val="0"/>
              </a:spcBef>
              <a:spcAft>
                <a:spcPct val="0"/>
              </a:spcAft>
              <a:defRPr sz="2400">
                <a:solidFill>
                  <a:schemeClr val="tx1"/>
                </a:solidFill>
                <a:latin typeface="Arial" panose="020B0604020202020204" pitchFamily="34" charset="0"/>
              </a:defRPr>
            </a:lvl6pPr>
            <a:lvl7pPr marL="3368238" indent="-259093" defTabSz="1038179" eaLnBrk="0" fontAlgn="base" hangingPunct="0">
              <a:spcBef>
                <a:spcPct val="0"/>
              </a:spcBef>
              <a:spcAft>
                <a:spcPct val="0"/>
              </a:spcAft>
              <a:defRPr sz="2400">
                <a:solidFill>
                  <a:schemeClr val="tx1"/>
                </a:solidFill>
                <a:latin typeface="Arial" panose="020B0604020202020204" pitchFamily="34" charset="0"/>
              </a:defRPr>
            </a:lvl7pPr>
            <a:lvl8pPr marL="3886427" indent="-259093" defTabSz="1038179" eaLnBrk="0" fontAlgn="base" hangingPunct="0">
              <a:spcBef>
                <a:spcPct val="0"/>
              </a:spcBef>
              <a:spcAft>
                <a:spcPct val="0"/>
              </a:spcAft>
              <a:defRPr sz="2400">
                <a:solidFill>
                  <a:schemeClr val="tx1"/>
                </a:solidFill>
                <a:latin typeface="Arial" panose="020B0604020202020204" pitchFamily="34" charset="0"/>
              </a:defRPr>
            </a:lvl8pPr>
            <a:lvl9pPr marL="4404619" indent="-259093" defTabSz="1038179"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209</a:t>
            </a:fld>
            <a:endParaRPr lang="en-US" altLang="en-US" sz="1200" dirty="0">
              <a:solidFill>
                <a:prstClr val="black"/>
              </a:solidFill>
            </a:endParaRPr>
          </a:p>
        </p:txBody>
      </p:sp>
    </p:spTree>
    <p:extLst>
      <p:ext uri="{BB962C8B-B14F-4D97-AF65-F5344CB8AC3E}">
        <p14:creationId xmlns:p14="http://schemas.microsoft.com/office/powerpoint/2010/main" val="175441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51013" y="1246188"/>
            <a:ext cx="4492625"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8179">
              <a:defRPr sz="2400">
                <a:solidFill>
                  <a:schemeClr val="tx1"/>
                </a:solidFill>
                <a:latin typeface="Arial" panose="020B0604020202020204" pitchFamily="34" charset="0"/>
              </a:defRPr>
            </a:lvl1pPr>
            <a:lvl2pPr marL="842060" indent="-323870" defTabSz="1038179">
              <a:defRPr sz="2400">
                <a:solidFill>
                  <a:schemeClr val="tx1"/>
                </a:solidFill>
                <a:latin typeface="Arial" panose="020B0604020202020204" pitchFamily="34" charset="0"/>
              </a:defRPr>
            </a:lvl2pPr>
            <a:lvl3pPr marL="1295476" indent="-259093" defTabSz="1038179">
              <a:defRPr sz="2400">
                <a:solidFill>
                  <a:schemeClr val="tx1"/>
                </a:solidFill>
                <a:latin typeface="Arial" panose="020B0604020202020204" pitchFamily="34" charset="0"/>
              </a:defRPr>
            </a:lvl3pPr>
            <a:lvl4pPr marL="1813665" indent="-259093" defTabSz="1038179">
              <a:defRPr sz="2400">
                <a:solidFill>
                  <a:schemeClr val="tx1"/>
                </a:solidFill>
                <a:latin typeface="Arial" panose="020B0604020202020204" pitchFamily="34" charset="0"/>
              </a:defRPr>
            </a:lvl4pPr>
            <a:lvl5pPr marL="2331854" indent="-259093" defTabSz="1038179">
              <a:defRPr sz="2400">
                <a:solidFill>
                  <a:schemeClr val="tx1"/>
                </a:solidFill>
                <a:latin typeface="Arial" panose="020B0604020202020204" pitchFamily="34" charset="0"/>
              </a:defRPr>
            </a:lvl5pPr>
            <a:lvl6pPr marL="2850044" indent="-259093" defTabSz="1038179" eaLnBrk="0" fontAlgn="base" hangingPunct="0">
              <a:spcBef>
                <a:spcPct val="0"/>
              </a:spcBef>
              <a:spcAft>
                <a:spcPct val="0"/>
              </a:spcAft>
              <a:defRPr sz="2400">
                <a:solidFill>
                  <a:schemeClr val="tx1"/>
                </a:solidFill>
                <a:latin typeface="Arial" panose="020B0604020202020204" pitchFamily="34" charset="0"/>
              </a:defRPr>
            </a:lvl6pPr>
            <a:lvl7pPr marL="3368238" indent="-259093" defTabSz="1038179" eaLnBrk="0" fontAlgn="base" hangingPunct="0">
              <a:spcBef>
                <a:spcPct val="0"/>
              </a:spcBef>
              <a:spcAft>
                <a:spcPct val="0"/>
              </a:spcAft>
              <a:defRPr sz="2400">
                <a:solidFill>
                  <a:schemeClr val="tx1"/>
                </a:solidFill>
                <a:latin typeface="Arial" panose="020B0604020202020204" pitchFamily="34" charset="0"/>
              </a:defRPr>
            </a:lvl7pPr>
            <a:lvl8pPr marL="3886427" indent="-259093" defTabSz="1038179" eaLnBrk="0" fontAlgn="base" hangingPunct="0">
              <a:spcBef>
                <a:spcPct val="0"/>
              </a:spcBef>
              <a:spcAft>
                <a:spcPct val="0"/>
              </a:spcAft>
              <a:defRPr sz="2400">
                <a:solidFill>
                  <a:schemeClr val="tx1"/>
                </a:solidFill>
                <a:latin typeface="Arial" panose="020B0604020202020204" pitchFamily="34" charset="0"/>
              </a:defRPr>
            </a:lvl8pPr>
            <a:lvl9pPr marL="4404619" indent="-259093" defTabSz="1038179"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210</a:t>
            </a:fld>
            <a:endParaRPr lang="en-US" altLang="en-US" sz="1200" dirty="0">
              <a:solidFill>
                <a:prstClr val="black"/>
              </a:solidFill>
            </a:endParaRPr>
          </a:p>
        </p:txBody>
      </p:sp>
    </p:spTree>
    <p:extLst>
      <p:ext uri="{BB962C8B-B14F-4D97-AF65-F5344CB8AC3E}">
        <p14:creationId xmlns:p14="http://schemas.microsoft.com/office/powerpoint/2010/main" val="17743573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51013" y="1246188"/>
            <a:ext cx="4492625"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8179">
              <a:defRPr sz="2400">
                <a:solidFill>
                  <a:schemeClr val="tx1"/>
                </a:solidFill>
                <a:latin typeface="Arial" panose="020B0604020202020204" pitchFamily="34" charset="0"/>
              </a:defRPr>
            </a:lvl1pPr>
            <a:lvl2pPr marL="842060" indent="-323870" defTabSz="1038179">
              <a:defRPr sz="2400">
                <a:solidFill>
                  <a:schemeClr val="tx1"/>
                </a:solidFill>
                <a:latin typeface="Arial" panose="020B0604020202020204" pitchFamily="34" charset="0"/>
              </a:defRPr>
            </a:lvl2pPr>
            <a:lvl3pPr marL="1295476" indent="-259093" defTabSz="1038179">
              <a:defRPr sz="2400">
                <a:solidFill>
                  <a:schemeClr val="tx1"/>
                </a:solidFill>
                <a:latin typeface="Arial" panose="020B0604020202020204" pitchFamily="34" charset="0"/>
              </a:defRPr>
            </a:lvl3pPr>
            <a:lvl4pPr marL="1813665" indent="-259093" defTabSz="1038179">
              <a:defRPr sz="2400">
                <a:solidFill>
                  <a:schemeClr val="tx1"/>
                </a:solidFill>
                <a:latin typeface="Arial" panose="020B0604020202020204" pitchFamily="34" charset="0"/>
              </a:defRPr>
            </a:lvl4pPr>
            <a:lvl5pPr marL="2331854" indent="-259093" defTabSz="1038179">
              <a:defRPr sz="2400">
                <a:solidFill>
                  <a:schemeClr val="tx1"/>
                </a:solidFill>
                <a:latin typeface="Arial" panose="020B0604020202020204" pitchFamily="34" charset="0"/>
              </a:defRPr>
            </a:lvl5pPr>
            <a:lvl6pPr marL="2850044" indent="-259093" defTabSz="1038179" eaLnBrk="0" fontAlgn="base" hangingPunct="0">
              <a:spcBef>
                <a:spcPct val="0"/>
              </a:spcBef>
              <a:spcAft>
                <a:spcPct val="0"/>
              </a:spcAft>
              <a:defRPr sz="2400">
                <a:solidFill>
                  <a:schemeClr val="tx1"/>
                </a:solidFill>
                <a:latin typeface="Arial" panose="020B0604020202020204" pitchFamily="34" charset="0"/>
              </a:defRPr>
            </a:lvl6pPr>
            <a:lvl7pPr marL="3368238" indent="-259093" defTabSz="1038179" eaLnBrk="0" fontAlgn="base" hangingPunct="0">
              <a:spcBef>
                <a:spcPct val="0"/>
              </a:spcBef>
              <a:spcAft>
                <a:spcPct val="0"/>
              </a:spcAft>
              <a:defRPr sz="2400">
                <a:solidFill>
                  <a:schemeClr val="tx1"/>
                </a:solidFill>
                <a:latin typeface="Arial" panose="020B0604020202020204" pitchFamily="34" charset="0"/>
              </a:defRPr>
            </a:lvl7pPr>
            <a:lvl8pPr marL="3886427" indent="-259093" defTabSz="1038179" eaLnBrk="0" fontAlgn="base" hangingPunct="0">
              <a:spcBef>
                <a:spcPct val="0"/>
              </a:spcBef>
              <a:spcAft>
                <a:spcPct val="0"/>
              </a:spcAft>
              <a:defRPr sz="2400">
                <a:solidFill>
                  <a:schemeClr val="tx1"/>
                </a:solidFill>
                <a:latin typeface="Arial" panose="020B0604020202020204" pitchFamily="34" charset="0"/>
              </a:defRPr>
            </a:lvl8pPr>
            <a:lvl9pPr marL="4404619" indent="-259093" defTabSz="1038179"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211</a:t>
            </a:fld>
            <a:endParaRPr lang="en-US" altLang="en-US" sz="1200" dirty="0">
              <a:solidFill>
                <a:prstClr val="black"/>
              </a:solidFill>
            </a:endParaRPr>
          </a:p>
        </p:txBody>
      </p:sp>
    </p:spTree>
    <p:extLst>
      <p:ext uri="{BB962C8B-B14F-4D97-AF65-F5344CB8AC3E}">
        <p14:creationId xmlns:p14="http://schemas.microsoft.com/office/powerpoint/2010/main" val="1929720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751013" y="1246188"/>
            <a:ext cx="4492625"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8179">
              <a:defRPr sz="2400">
                <a:solidFill>
                  <a:schemeClr val="tx1"/>
                </a:solidFill>
                <a:latin typeface="Arial" panose="020B0604020202020204" pitchFamily="34" charset="0"/>
              </a:defRPr>
            </a:lvl1pPr>
            <a:lvl2pPr marL="842060" indent="-323870" defTabSz="1038179">
              <a:defRPr sz="2400">
                <a:solidFill>
                  <a:schemeClr val="tx1"/>
                </a:solidFill>
                <a:latin typeface="Arial" panose="020B0604020202020204" pitchFamily="34" charset="0"/>
              </a:defRPr>
            </a:lvl2pPr>
            <a:lvl3pPr marL="1295476" indent="-259093" defTabSz="1038179">
              <a:defRPr sz="2400">
                <a:solidFill>
                  <a:schemeClr val="tx1"/>
                </a:solidFill>
                <a:latin typeface="Arial" panose="020B0604020202020204" pitchFamily="34" charset="0"/>
              </a:defRPr>
            </a:lvl3pPr>
            <a:lvl4pPr marL="1813665" indent="-259093" defTabSz="1038179">
              <a:defRPr sz="2400">
                <a:solidFill>
                  <a:schemeClr val="tx1"/>
                </a:solidFill>
                <a:latin typeface="Arial" panose="020B0604020202020204" pitchFamily="34" charset="0"/>
              </a:defRPr>
            </a:lvl4pPr>
            <a:lvl5pPr marL="2331854" indent="-259093" defTabSz="1038179">
              <a:defRPr sz="2400">
                <a:solidFill>
                  <a:schemeClr val="tx1"/>
                </a:solidFill>
                <a:latin typeface="Arial" panose="020B0604020202020204" pitchFamily="34" charset="0"/>
              </a:defRPr>
            </a:lvl5pPr>
            <a:lvl6pPr marL="2850044" indent="-259093" defTabSz="1038179" eaLnBrk="0" fontAlgn="base" hangingPunct="0">
              <a:spcBef>
                <a:spcPct val="0"/>
              </a:spcBef>
              <a:spcAft>
                <a:spcPct val="0"/>
              </a:spcAft>
              <a:defRPr sz="2400">
                <a:solidFill>
                  <a:schemeClr val="tx1"/>
                </a:solidFill>
                <a:latin typeface="Arial" panose="020B0604020202020204" pitchFamily="34" charset="0"/>
              </a:defRPr>
            </a:lvl6pPr>
            <a:lvl7pPr marL="3368238" indent="-259093" defTabSz="1038179" eaLnBrk="0" fontAlgn="base" hangingPunct="0">
              <a:spcBef>
                <a:spcPct val="0"/>
              </a:spcBef>
              <a:spcAft>
                <a:spcPct val="0"/>
              </a:spcAft>
              <a:defRPr sz="2400">
                <a:solidFill>
                  <a:schemeClr val="tx1"/>
                </a:solidFill>
                <a:latin typeface="Arial" panose="020B0604020202020204" pitchFamily="34" charset="0"/>
              </a:defRPr>
            </a:lvl7pPr>
            <a:lvl8pPr marL="3886427" indent="-259093" defTabSz="1038179" eaLnBrk="0" fontAlgn="base" hangingPunct="0">
              <a:spcBef>
                <a:spcPct val="0"/>
              </a:spcBef>
              <a:spcAft>
                <a:spcPct val="0"/>
              </a:spcAft>
              <a:defRPr sz="2400">
                <a:solidFill>
                  <a:schemeClr val="tx1"/>
                </a:solidFill>
                <a:latin typeface="Arial" panose="020B0604020202020204" pitchFamily="34" charset="0"/>
              </a:defRPr>
            </a:lvl8pPr>
            <a:lvl9pPr marL="4404619" indent="-259093" defTabSz="1038179" eaLnBrk="0" fontAlgn="base" hangingPunct="0">
              <a:spcBef>
                <a:spcPct val="0"/>
              </a:spcBef>
              <a:spcAft>
                <a:spcPct val="0"/>
              </a:spcAft>
              <a:defRPr sz="2400">
                <a:solidFill>
                  <a:schemeClr val="tx1"/>
                </a:solidFill>
                <a:latin typeface="Arial" panose="020B0604020202020204" pitchFamily="34" charset="0"/>
              </a:defRPr>
            </a:lvl9pPr>
          </a:lstStyle>
          <a:p>
            <a:pPr>
              <a:defRPr/>
            </a:pPr>
            <a:fld id="{CE22DAEB-20F0-4379-93B1-BF270B92255B}" type="slidenum">
              <a:rPr lang="en-US" altLang="en-US" sz="1200">
                <a:solidFill>
                  <a:prstClr val="black"/>
                </a:solidFill>
              </a:rPr>
              <a:pPr>
                <a:defRPr/>
              </a:pPr>
              <a:t>212</a:t>
            </a:fld>
            <a:endParaRPr lang="en-US" altLang="en-US" sz="1200" dirty="0">
              <a:solidFill>
                <a:prstClr val="black"/>
              </a:solidFill>
            </a:endParaRPr>
          </a:p>
        </p:txBody>
      </p:sp>
    </p:spTree>
    <p:extLst>
      <p:ext uri="{BB962C8B-B14F-4D97-AF65-F5344CB8AC3E}">
        <p14:creationId xmlns:p14="http://schemas.microsoft.com/office/powerpoint/2010/main" val="4178070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391567-94C2-49FF-9D8A-FF274430F56F}" type="slidenum">
              <a:rPr lang="en-US" smtClean="0"/>
              <a:t>213</a:t>
            </a:fld>
            <a:endParaRPr lang="en-US"/>
          </a:p>
        </p:txBody>
      </p:sp>
    </p:spTree>
    <p:extLst>
      <p:ext uri="{BB962C8B-B14F-4D97-AF65-F5344CB8AC3E}">
        <p14:creationId xmlns:p14="http://schemas.microsoft.com/office/powerpoint/2010/main" val="29104543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229</a:t>
            </a:fld>
            <a:endParaRPr lang="en-US" dirty="0"/>
          </a:p>
        </p:txBody>
      </p:sp>
    </p:spTree>
    <p:extLst>
      <p:ext uri="{BB962C8B-B14F-4D97-AF65-F5344CB8AC3E}">
        <p14:creationId xmlns:p14="http://schemas.microsoft.com/office/powerpoint/2010/main" val="419525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44A0D-ADE2-4D2B-A023-69056424B63E}" type="slidenum">
              <a:rPr lang="en-US" smtClean="0"/>
              <a:t>23</a:t>
            </a:fld>
            <a:endParaRPr lang="en-US"/>
          </a:p>
        </p:txBody>
      </p:sp>
    </p:spTree>
    <p:extLst>
      <p:ext uri="{BB962C8B-B14F-4D97-AF65-F5344CB8AC3E}">
        <p14:creationId xmlns:p14="http://schemas.microsoft.com/office/powerpoint/2010/main" val="41512285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232</a:t>
            </a:fld>
            <a:endParaRPr lang="en-US" dirty="0"/>
          </a:p>
        </p:txBody>
      </p:sp>
    </p:spTree>
    <p:extLst>
      <p:ext uri="{BB962C8B-B14F-4D97-AF65-F5344CB8AC3E}">
        <p14:creationId xmlns:p14="http://schemas.microsoft.com/office/powerpoint/2010/main" val="32767310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501775" y="1200150"/>
            <a:ext cx="4327525" cy="3246438"/>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CA1D678-0ABB-4488-BF8E-1B3B9B38009F}" type="slidenum">
              <a:rPr lang="en-US" smtClean="0"/>
              <a:pPr>
                <a:defRPr/>
              </a:pPr>
              <a:t>235</a:t>
            </a:fld>
            <a:endParaRPr lang="en-US" dirty="0"/>
          </a:p>
        </p:txBody>
      </p:sp>
    </p:spTree>
    <p:extLst>
      <p:ext uri="{BB962C8B-B14F-4D97-AF65-F5344CB8AC3E}">
        <p14:creationId xmlns:p14="http://schemas.microsoft.com/office/powerpoint/2010/main" val="29837919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501775" y="1200150"/>
            <a:ext cx="4327525" cy="3246438"/>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CA1D678-0ABB-4488-BF8E-1B3B9B38009F}" type="slidenum">
              <a:rPr lang="en-US" smtClean="0"/>
              <a:pPr>
                <a:defRPr/>
              </a:pPr>
              <a:t>236</a:t>
            </a:fld>
            <a:endParaRPr lang="en-US" dirty="0"/>
          </a:p>
        </p:txBody>
      </p:sp>
    </p:spTree>
    <p:extLst>
      <p:ext uri="{BB962C8B-B14F-4D97-AF65-F5344CB8AC3E}">
        <p14:creationId xmlns:p14="http://schemas.microsoft.com/office/powerpoint/2010/main" val="38538357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501775" y="1200150"/>
            <a:ext cx="4327525" cy="3246438"/>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3CA1D678-0ABB-4488-BF8E-1B3B9B38009F}" type="slidenum">
              <a:rPr lang="en-US" smtClean="0"/>
              <a:pPr>
                <a:defRPr/>
              </a:pPr>
              <a:t>237</a:t>
            </a:fld>
            <a:endParaRPr lang="en-US" dirty="0"/>
          </a:p>
        </p:txBody>
      </p:sp>
    </p:spTree>
    <p:extLst>
      <p:ext uri="{BB962C8B-B14F-4D97-AF65-F5344CB8AC3E}">
        <p14:creationId xmlns:p14="http://schemas.microsoft.com/office/powerpoint/2010/main" val="3273101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239</a:t>
            </a:fld>
            <a:endParaRPr lang="en-US" dirty="0"/>
          </a:p>
        </p:txBody>
      </p:sp>
    </p:spTree>
    <p:extLst>
      <p:ext uri="{BB962C8B-B14F-4D97-AF65-F5344CB8AC3E}">
        <p14:creationId xmlns:p14="http://schemas.microsoft.com/office/powerpoint/2010/main" val="40132141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240</a:t>
            </a:fld>
            <a:endParaRPr lang="en-US" dirty="0"/>
          </a:p>
        </p:txBody>
      </p:sp>
    </p:spTree>
    <p:extLst>
      <p:ext uri="{BB962C8B-B14F-4D97-AF65-F5344CB8AC3E}">
        <p14:creationId xmlns:p14="http://schemas.microsoft.com/office/powerpoint/2010/main" val="21617223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241</a:t>
            </a:fld>
            <a:endParaRPr lang="en-US" dirty="0"/>
          </a:p>
        </p:txBody>
      </p:sp>
    </p:spTree>
    <p:extLst>
      <p:ext uri="{BB962C8B-B14F-4D97-AF65-F5344CB8AC3E}">
        <p14:creationId xmlns:p14="http://schemas.microsoft.com/office/powerpoint/2010/main" val="710712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242</a:t>
            </a:fld>
            <a:endParaRPr lang="en-US" dirty="0"/>
          </a:p>
        </p:txBody>
      </p:sp>
    </p:spTree>
    <p:extLst>
      <p:ext uri="{BB962C8B-B14F-4D97-AF65-F5344CB8AC3E}">
        <p14:creationId xmlns:p14="http://schemas.microsoft.com/office/powerpoint/2010/main" val="9767838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243</a:t>
            </a:fld>
            <a:endParaRPr lang="en-US" dirty="0"/>
          </a:p>
        </p:txBody>
      </p:sp>
    </p:spTree>
    <p:extLst>
      <p:ext uri="{BB962C8B-B14F-4D97-AF65-F5344CB8AC3E}">
        <p14:creationId xmlns:p14="http://schemas.microsoft.com/office/powerpoint/2010/main" val="15257908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247</a:t>
            </a:fld>
            <a:endParaRPr lang="en-US" dirty="0"/>
          </a:p>
        </p:txBody>
      </p:sp>
    </p:spTree>
    <p:extLst>
      <p:ext uri="{BB962C8B-B14F-4D97-AF65-F5344CB8AC3E}">
        <p14:creationId xmlns:p14="http://schemas.microsoft.com/office/powerpoint/2010/main" val="125826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25</a:t>
            </a:fld>
            <a:endParaRPr lang="en-US" dirty="0"/>
          </a:p>
        </p:txBody>
      </p:sp>
    </p:spTree>
    <p:extLst>
      <p:ext uri="{BB962C8B-B14F-4D97-AF65-F5344CB8AC3E}">
        <p14:creationId xmlns:p14="http://schemas.microsoft.com/office/powerpoint/2010/main" val="41354415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248</a:t>
            </a:fld>
            <a:endParaRPr lang="en-US" dirty="0"/>
          </a:p>
        </p:txBody>
      </p:sp>
    </p:spTree>
    <p:extLst>
      <p:ext uri="{BB962C8B-B14F-4D97-AF65-F5344CB8AC3E}">
        <p14:creationId xmlns:p14="http://schemas.microsoft.com/office/powerpoint/2010/main" val="41221712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249</a:t>
            </a:fld>
            <a:endParaRPr lang="en-US" dirty="0"/>
          </a:p>
        </p:txBody>
      </p:sp>
    </p:spTree>
    <p:extLst>
      <p:ext uri="{BB962C8B-B14F-4D97-AF65-F5344CB8AC3E}">
        <p14:creationId xmlns:p14="http://schemas.microsoft.com/office/powerpoint/2010/main" val="26090361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250</a:t>
            </a:fld>
            <a:endParaRPr lang="en-US" dirty="0"/>
          </a:p>
        </p:txBody>
      </p:sp>
    </p:spTree>
    <p:extLst>
      <p:ext uri="{BB962C8B-B14F-4D97-AF65-F5344CB8AC3E}">
        <p14:creationId xmlns:p14="http://schemas.microsoft.com/office/powerpoint/2010/main" val="3178313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8093F-1F75-4C78-A12B-66CC937192C1}" type="slidenum">
              <a:rPr lang="en-US" smtClean="0"/>
              <a:pPr/>
              <a:t>26</a:t>
            </a:fld>
            <a:endParaRPr lang="en-US" dirty="0"/>
          </a:p>
        </p:txBody>
      </p:sp>
    </p:spTree>
    <p:extLst>
      <p:ext uri="{BB962C8B-B14F-4D97-AF65-F5344CB8AC3E}">
        <p14:creationId xmlns:p14="http://schemas.microsoft.com/office/powerpoint/2010/main" val="243727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5AE6380-164A-4E1A-AAA8-09884DD19BE2}"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1B14A-5742-403F-88D7-638164146A05}" type="slidenum">
              <a:rPr lang="en-US" smtClean="0"/>
              <a:t>‹#›</a:t>
            </a:fld>
            <a:endParaRPr lang="en-US"/>
          </a:p>
        </p:txBody>
      </p:sp>
    </p:spTree>
    <p:extLst>
      <p:ext uri="{BB962C8B-B14F-4D97-AF65-F5344CB8AC3E}">
        <p14:creationId xmlns:p14="http://schemas.microsoft.com/office/powerpoint/2010/main" val="17927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Main Footer">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450253" y="6406617"/>
            <a:ext cx="8693747" cy="459334"/>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9E4934"/>
              </a:solidFill>
              <a:latin typeface="Times New Roman" panose="02020603050405020304" pitchFamily="18" charset="0"/>
            </a:endParaRPr>
          </a:p>
        </p:txBody>
      </p:sp>
      <p:sp>
        <p:nvSpPr>
          <p:cNvPr id="8" name="TextBox 7"/>
          <p:cNvSpPr txBox="1"/>
          <p:nvPr userDrawn="1"/>
        </p:nvSpPr>
        <p:spPr>
          <a:xfrm>
            <a:off x="5464946" y="6457890"/>
            <a:ext cx="322880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Times New Roman" panose="02020603050405020304" pitchFamily="18" charset="0"/>
                <a:cs typeface="Times New Roman" panose="02020603050405020304" pitchFamily="18" charset="0"/>
              </a:rPr>
              <a:t>Creditor Protection Without Creditor Protection Trusts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baseline="0" dirty="0">
                <a:solidFill>
                  <a:schemeClr val="bg1"/>
                </a:solidFill>
                <a:latin typeface="Times New Roman" panose="02020603050405020304" pitchFamily="18" charset="0"/>
                <a:cs typeface="Times New Roman" panose="02020603050405020304" pitchFamily="18" charset="0"/>
              </a:rPr>
              <a:t>Wednesday, April 16, 2025 |</a:t>
            </a:r>
            <a:endParaRPr lang="en-US" sz="900" b="0" i="0" dirty="0">
              <a:solidFill>
                <a:schemeClr val="bg1"/>
              </a:solidFill>
              <a:latin typeface="Times New Roman" panose="02020603050405020304" pitchFamily="18" charset="0"/>
              <a:cs typeface="Times New Roman" panose="02020603050405020304" pitchFamily="18" charset="0"/>
            </a:endParaRPr>
          </a:p>
        </p:txBody>
      </p:sp>
      <p:sp>
        <p:nvSpPr>
          <p:cNvPr id="9" name="Slide Number Placeholder 1"/>
          <p:cNvSpPr txBox="1">
            <a:spLocks/>
          </p:cNvSpPr>
          <p:nvPr userDrawn="1"/>
        </p:nvSpPr>
        <p:spPr>
          <a:xfrm>
            <a:off x="8277922" y="6479268"/>
            <a:ext cx="838200"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r" defTabSz="342900" eaLnBrk="1" fontAlgn="auto" hangingPunct="1">
              <a:spcBef>
                <a:spcPts val="0"/>
              </a:spcBef>
              <a:spcAft>
                <a:spcPts val="0"/>
              </a:spcAft>
              <a:defRPr/>
            </a:pPr>
            <a:fld id="{A9F5E759-7C04-4582-BA5E-E26673645BE6}" type="slidenum">
              <a:rPr lang="en-US" sz="1600" b="0" smtClean="0">
                <a:solidFill>
                  <a:schemeClr val="bg1"/>
                </a:solidFill>
                <a:latin typeface="Times New Roman" panose="02020603050405020304" pitchFamily="18" charset="0"/>
                <a:cs typeface="Times New Roman" panose="02020603050405020304" pitchFamily="18" charset="0"/>
              </a:rPr>
              <a:pPr algn="r" defTabSz="342900" eaLnBrk="1" fontAlgn="auto" hangingPunct="1">
                <a:spcBef>
                  <a:spcPts val="0"/>
                </a:spcBef>
                <a:spcAft>
                  <a:spcPts val="0"/>
                </a:spcAft>
                <a:defRPr/>
              </a:pPr>
              <a:t>‹#›</a:t>
            </a:fld>
            <a:endParaRPr lang="en-US" sz="1800" b="0"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userDrawn="1"/>
        </p:nvSpPr>
        <p:spPr>
          <a:xfrm>
            <a:off x="452552" y="6443667"/>
            <a:ext cx="3848616" cy="369332"/>
          </a:xfrm>
          <a:prstGeom prst="rect">
            <a:avLst/>
          </a:prstGeom>
          <a:noFill/>
        </p:spPr>
        <p:txBody>
          <a:bodyPr wrap="square" rtlCol="0">
            <a:spAutoFit/>
          </a:bodyPr>
          <a:lstStyle/>
          <a:p>
            <a:pPr defTabSz="914400"/>
            <a:r>
              <a:rPr lang="en-US" sz="900" b="0" kern="1200" dirty="0">
                <a:solidFill>
                  <a:schemeClr val="bg1"/>
                </a:solidFill>
                <a:effectLst/>
                <a:latin typeface="Times New Roman" panose="02020603050405020304" pitchFamily="18" charset="0"/>
                <a:ea typeface="+mn-ea"/>
                <a:cs typeface="+mn-cs"/>
              </a:rPr>
              <a:t>Alan S. Gassman, JD, LL.M. (Taxation), AEP® (Distinguished) </a:t>
            </a:r>
            <a:endParaRPr lang="en-US" sz="900" b="0" dirty="0">
              <a:solidFill>
                <a:schemeClr val="bg1"/>
              </a:solidFill>
              <a:latin typeface="Times New Roman" panose="02020603050405020304" pitchFamily="18" charset="0"/>
              <a:cs typeface="Times New Roman" panose="02020603050405020304" pitchFamily="18" charset="0"/>
            </a:endParaRPr>
          </a:p>
          <a:p>
            <a:pPr defTabSz="914400"/>
            <a:r>
              <a:rPr lang="en-US" sz="900" b="0" dirty="0">
                <a:solidFill>
                  <a:schemeClr val="bg1"/>
                </a:solidFill>
                <a:latin typeface="Times New Roman" panose="02020603050405020304" pitchFamily="18" charset="0"/>
                <a:cs typeface="Times New Roman" panose="02020603050405020304" pitchFamily="18" charset="0"/>
              </a:rPr>
              <a:t>agassman@gassmanpa.com</a:t>
            </a:r>
          </a:p>
        </p:txBody>
      </p:sp>
      <p:sp>
        <p:nvSpPr>
          <p:cNvPr id="14" name="Rectangle 13"/>
          <p:cNvSpPr/>
          <p:nvPr userDrawn="1"/>
        </p:nvSpPr>
        <p:spPr>
          <a:xfrm>
            <a:off x="1276711" y="6694465"/>
            <a:ext cx="6590581"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Times New Roman" panose="02020603050405020304" pitchFamily="18" charset="0"/>
                <a:cs typeface="Times New Roman" panose="02020603050405020304" pitchFamily="18" charset="0"/>
              </a:rPr>
              <a:t>Copyright © 2025 EstateView</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9752" y="6405806"/>
            <a:ext cx="1464496" cy="33796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17154" t="9987" r="24119" b="33878"/>
          <a:stretch/>
        </p:blipFill>
        <p:spPr>
          <a:xfrm>
            <a:off x="0" y="6406617"/>
            <a:ext cx="483006" cy="459334"/>
          </a:xfrm>
          <a:prstGeom prst="rect">
            <a:avLst/>
          </a:prstGeom>
        </p:spPr>
      </p:pic>
    </p:spTree>
    <p:extLst>
      <p:ext uri="{BB962C8B-B14F-4D97-AF65-F5344CB8AC3E}">
        <p14:creationId xmlns:p14="http://schemas.microsoft.com/office/powerpoint/2010/main" val="2442108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in Footer">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userDrawn="1"/>
        </p:nvSpPr>
        <p:spPr>
          <a:xfrm>
            <a:off x="-2000" y="6646973"/>
            <a:ext cx="9144000" cy="218977"/>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E4934"/>
              </a:solidFill>
            </a:endParaRPr>
          </a:p>
        </p:txBody>
      </p:sp>
      <p:sp>
        <p:nvSpPr>
          <p:cNvPr id="7" name="Slide Number Placeholder 1"/>
          <p:cNvSpPr txBox="1">
            <a:spLocks/>
          </p:cNvSpPr>
          <p:nvPr userDrawn="1"/>
        </p:nvSpPr>
        <p:spPr>
          <a:xfrm>
            <a:off x="7478877" y="6597798"/>
            <a:ext cx="1665123" cy="36512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a:lstStyle>
          <a:p>
            <a:pPr algn="r" defTabSz="342900" eaLnBrk="1" fontAlgn="auto" hangingPunct="1">
              <a:spcBef>
                <a:spcPts val="0"/>
              </a:spcBef>
              <a:spcAft>
                <a:spcPts val="0"/>
              </a:spcAft>
              <a:defRPr/>
            </a:pPr>
            <a:fld id="{A9F5E759-7C04-4582-BA5E-E26673645BE6}" type="slidenum">
              <a:rPr lang="en-US" sz="1400" b="0" smtClean="0">
                <a:solidFill>
                  <a:schemeClr val="bg1"/>
                </a:solidFill>
                <a:latin typeface="Times New Roman" panose="02020603050405020304" pitchFamily="18" charset="0"/>
                <a:cs typeface="Times New Roman" panose="02020603050405020304" pitchFamily="18" charset="0"/>
              </a:rPr>
              <a:pPr algn="r" defTabSz="342900" eaLnBrk="1" fontAlgn="auto" hangingPunct="1">
                <a:spcBef>
                  <a:spcPts val="0"/>
                </a:spcBef>
                <a:spcAft>
                  <a:spcPts val="0"/>
                </a:spcAft>
                <a:defRPr/>
              </a:pPr>
              <a:t>‹#›</a:t>
            </a:fld>
            <a:endParaRPr lang="en-US" sz="1800" b="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userDrawn="1"/>
        </p:nvSpPr>
        <p:spPr>
          <a:xfrm>
            <a:off x="639777" y="6623369"/>
            <a:ext cx="7864446" cy="246221"/>
          </a:xfrm>
          <a:prstGeom prst="rect">
            <a:avLst/>
          </a:prstGeom>
          <a:noFill/>
        </p:spPr>
        <p:txBody>
          <a:bodyPr wrap="square" rtlCol="0">
            <a:spAutoFit/>
          </a:bodyPr>
          <a:lstStyle/>
          <a:p>
            <a:pPr algn="ctr" defTabSz="914400"/>
            <a:r>
              <a:rPr lang="en-US" sz="1000" b="0" i="0" dirty="0">
                <a:solidFill>
                  <a:schemeClr val="bg1"/>
                </a:solidFill>
                <a:latin typeface="Calibri" panose="020F0502020204030204" pitchFamily="34" charset="0"/>
                <a:cs typeface="Calibri" panose="020F0502020204030204" pitchFamily="34" charset="0"/>
              </a:rPr>
              <a:t>Creditor</a:t>
            </a:r>
            <a:r>
              <a:rPr lang="en-US" sz="1000" b="0" i="0" baseline="0" dirty="0">
                <a:solidFill>
                  <a:schemeClr val="bg1"/>
                </a:solidFill>
                <a:latin typeface="Calibri" panose="020F0502020204030204" pitchFamily="34" charset="0"/>
                <a:cs typeface="Calibri" panose="020F0502020204030204" pitchFamily="34" charset="0"/>
              </a:rPr>
              <a:t> Protection Without Creditor Protection Trusts</a:t>
            </a:r>
            <a:r>
              <a:rPr lang="en-US" sz="1000" b="0" dirty="0">
                <a:solidFill>
                  <a:schemeClr val="bg1"/>
                </a:solidFill>
                <a:latin typeface="Calibri" panose="020F0502020204030204" pitchFamily="34" charset="0"/>
                <a:cs typeface="Calibri" panose="020F0502020204030204" pitchFamily="34" charset="0"/>
              </a:rPr>
              <a:t>| 4.16.25</a:t>
            </a:r>
            <a:r>
              <a:rPr lang="en-US" sz="1000" b="0" baseline="0" dirty="0">
                <a:solidFill>
                  <a:schemeClr val="bg1"/>
                </a:solidFill>
                <a:latin typeface="Calibri" panose="020F0502020204030204" pitchFamily="34" charset="0"/>
                <a:cs typeface="Calibri" panose="020F0502020204030204" pitchFamily="34" charset="0"/>
              </a:rPr>
              <a:t> | </a:t>
            </a:r>
            <a:r>
              <a:rPr lang="en-US" sz="1000" b="0" dirty="0">
                <a:solidFill>
                  <a:schemeClr val="bg1"/>
                </a:solidFill>
                <a:latin typeface="Calibri" panose="020F0502020204030204" pitchFamily="34" charset="0"/>
                <a:cs typeface="Calibri" panose="020F0502020204030204" pitchFamily="34" charset="0"/>
              </a:rPr>
              <a:t>Copyright © 2025</a:t>
            </a:r>
            <a:r>
              <a:rPr lang="en-US" sz="1000" b="0" baseline="0" dirty="0">
                <a:solidFill>
                  <a:schemeClr val="bg1"/>
                </a:solidFill>
                <a:latin typeface="Calibri" panose="020F0502020204030204" pitchFamily="34" charset="0"/>
                <a:cs typeface="Calibri" panose="020F0502020204030204" pitchFamily="34" charset="0"/>
              </a:rPr>
              <a:t> EstateView</a:t>
            </a:r>
            <a:endParaRPr lang="en-US" sz="1000"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179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C7AA8-A42D-4A1D-BC17-CB34717B4059}" type="datetime1">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157973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AE6380-164A-4E1A-AAA8-09884DD19BE2}" type="datetimeFigureOut">
              <a:rPr lang="en-US" smtClean="0"/>
              <a:t>4/16/2025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91B14A-5742-403F-88D7-638164146A05}" type="slidenum">
              <a:rPr lang="en-US" smtClean="0"/>
              <a:t>‹#›</a:t>
            </a:fld>
            <a:endParaRPr lang="en-US"/>
          </a:p>
        </p:txBody>
      </p:sp>
    </p:spTree>
    <p:extLst>
      <p:ext uri="{BB962C8B-B14F-4D97-AF65-F5344CB8AC3E}">
        <p14:creationId xmlns:p14="http://schemas.microsoft.com/office/powerpoint/2010/main" val="237221730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casetext.com/statute/code-of-iowa/title-xii-business-entities/subtitle-2-business-and-professional-corporations-and-companies/chapter-489-revised-uniform-limited-liability-company-act/article-5-transferable-interests-and-rights-of-transferees-and-creditors/section-489503-charging-orde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2" Type="http://schemas.openxmlformats.org/officeDocument/2006/relationships/hyperlink" Target="https://casetext.com/statute/code-of-iowa/title-xii-business-entities/subtitle-2-business-and-professional-corporations-and-companies/chapter-489-revised-uniform-limited-liability-company-act/article-5-transferable-interests-and-rights-of-transferees-and-creditors/section-489503-charging-order"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casetext.com/rule/iowa-court-rules/chapter-1-iowa-rules-of-civil-procedure/division-ix-trial-and-judgment/trials/rule-1904-findings-by-court"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casetext.com/statute/florida-statutes/title-xxxvi-business-organizations/chapter-605-florida-revised-limited-liability-company-act/section-6050101-short-title" TargetMode="External"/><Relationship Id="rId2" Type="http://schemas.openxmlformats.org/officeDocument/2006/relationships/hyperlink" Target="https://casetext.com/statute/code-of-iowa/title-xii-business-entities/subtitle-2-business-and-professional-corporations-and-companies/chapter-489-revised-uniform-limited-liability-company-act/article-1-general-provisions/section-489101-short-title" TargetMode="External"/><Relationship Id="rId1" Type="http://schemas.openxmlformats.org/officeDocument/2006/relationships/slideLayout" Target="../slideLayouts/slideLayout2.xml"/><Relationship Id="rId4" Type="http://schemas.openxmlformats.org/officeDocument/2006/relationships/hyperlink" Target="https://casetext.com/statute/code-of-iowa/title-xii-business-entities/subtitle-2-business-and-professional-corporations-and-companies/chapter-489-revised-uniform-limited-liability-company-act/article-5-transferable-interests-and-rights-of-transferees-and-creditors/section-489503-charging-order"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casetext.com/statute/code-of-iowa/title-xii-business-entities/subtitle-2-business-and-professional-corporations-and-companies/chapter-489-revised-uniform-limited-liability-company-act/article-5-transferable-interests-and-rights-of-transferees-and-creditors/section-489503-charging-order" TargetMode="External"/><Relationship Id="rId2" Type="http://schemas.openxmlformats.org/officeDocument/2006/relationships/hyperlink" Target="https://casetext.com/statute/florida-statutes/title-xxxvi-business-organizations/chapter-605-florida-revised-limited-liability-company-act/section-6050503-charging-order" TargetMode="External"/><Relationship Id="rId1" Type="http://schemas.openxmlformats.org/officeDocument/2006/relationships/slideLayout" Target="../slideLayouts/slideLayout2.xml"/><Relationship Id="rId5" Type="http://schemas.openxmlformats.org/officeDocument/2006/relationships/hyperlink" Target="https://casetext.com/statute/florida-statutes/title-xxxvi-business-organizations/chapter-605-florida-revised-limited-liability-company-act/section-6050102-definitions" TargetMode="External"/><Relationship Id="rId4" Type="http://schemas.openxmlformats.org/officeDocument/2006/relationships/hyperlink" Target="https://casetext.com/statute/code-of-iowa/title-xii-business-entities/subtitle-2-business-and-professional-corporations-and-companies/chapter-489-revised-uniform-limited-liability-company-act/article-1-general-provisions/section-489102-definitions"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casetext.com/statute/florida-statutes/title-xxxvi-business-organizations/chapter-605-florida-revised-limited-liability-company-act/section-6050503-charging-order" TargetMode="External"/><Relationship Id="rId7" Type="http://schemas.openxmlformats.org/officeDocument/2006/relationships/hyperlink" Target="https://casetext.com/statute/code-of-iowa/title-xv-judicial-branch-and-judicial-procedures/subtitle-3-civil-procedure/chapter-626a-enforcement-of-foreign-judgments/section-626a3-notice-of-filing" TargetMode="External"/><Relationship Id="rId2" Type="http://schemas.openxmlformats.org/officeDocument/2006/relationships/hyperlink" Target="https://casetext.com/statute/code-of-iowa/title-xii-business-entities/subtitle-2-business-and-professional-corporations-and-companies/chapter-489-revised-uniform-limited-liability-company-act/article-5-transferable-interests-and-rights-of-transferees-and-creditors/section-489503-charging-order" TargetMode="External"/><Relationship Id="rId1" Type="http://schemas.openxmlformats.org/officeDocument/2006/relationships/slideLayout" Target="../slideLayouts/slideLayout2.xml"/><Relationship Id="rId6" Type="http://schemas.openxmlformats.org/officeDocument/2006/relationships/hyperlink" Target="https://casetext.com/case/fay-v-smiley#p371" TargetMode="External"/><Relationship Id="rId5" Type="http://schemas.openxmlformats.org/officeDocument/2006/relationships/hyperlink" Target="https://casetext.com/case/fay-v-smiley#p1294" TargetMode="External"/><Relationship Id="rId4" Type="http://schemas.openxmlformats.org/officeDocument/2006/relationships/hyperlink" Target="https://casetext.com/statute/code-of-iowa/title-xii-business-entities/subtitle-2-business-and-professional-corporations-and-companies/chapter-489-revised-uniform-limited-liability-company-act/article-1-general-provisions/section-489106-governing-law"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gassmanlaw.com/the-thursday-report-2-19-15-foreign-llcs-may-be-subject-to-us-court-jursidiction/"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wdp"/></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4.wmf"/><Relationship Id="rId4" Type="http://schemas.openxmlformats.org/officeDocument/2006/relationships/oleObject" Target="../embeddings/oleObject1.bin"/></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stateview.link/"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ttendee.gotowebinar.com/register/3889641577143498841"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attendee.gotowebinar.com/register/5712398758976636506" TargetMode="External"/><Relationship Id="rId4" Type="http://schemas.openxmlformats.org/officeDocument/2006/relationships/hyperlink" Target="https://attendee.gotowebinar.com/register/947228614447507029"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amazon.com/WHAT-OTHER-ADVISORS-ABOUT-BANKRUPTCY/dp/B099N828JS/ref=sr_1_10?qid=1638026263&amp;refinements=p_27%3AAlan+Gassman&amp;s=books&amp;sr=1-10" TargetMode="External"/><Relationship Id="rId4" Type="http://schemas.openxmlformats.org/officeDocument/2006/relationships/hyperlink" Target="https://www.wealthmanagement.com/estate-planning/book-review-what-estate-planners-and-others-need-know-about-bankruptc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amazon.com/Gassman-Markham-Florida-Federal-Protection/dp/198350792X/ref=sr_1_fkmr0_1?dchild=1&amp;keywords=Gassman+and+Markham+on+Florida+and+Federal+Asset+Protection+Law+by+Alan+S+Gassman&amp;qid=1624571576&amp;sr=8-1-fkmr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72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4366" y="926004"/>
            <a:ext cx="733425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984366" y="3853728"/>
            <a:ext cx="7334250" cy="104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984366" y="4933602"/>
            <a:ext cx="7334250" cy="495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91950" y="85725"/>
            <a:ext cx="8560100" cy="338554"/>
          </a:xfrm>
          <a:prstGeom prst="rect">
            <a:avLst/>
          </a:prstGeom>
          <a:noFill/>
        </p:spPr>
        <p:txBody>
          <a:bodyPr wrap="none" rtlCol="0">
            <a:spAutoFit/>
          </a:bodyPr>
          <a:lstStyle/>
          <a:p>
            <a:r>
              <a:rPr lang="en-US" sz="1600" b="1" dirty="0"/>
              <a:t>GASSMAN &amp; MARKHAM ON FLORIDA AND FEDERAL ASSET PROTECTION LAW TABLE OF CONTENTS</a:t>
            </a:r>
          </a:p>
        </p:txBody>
      </p:sp>
    </p:spTree>
    <p:extLst>
      <p:ext uri="{BB962C8B-B14F-4D97-AF65-F5344CB8AC3E}">
        <p14:creationId xmlns:p14="http://schemas.microsoft.com/office/powerpoint/2010/main" val="1630826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90725" y="1104900"/>
            <a:ext cx="1828800" cy="695325"/>
          </a:xfrm>
          <a:prstGeom prst="ellipse">
            <a:avLst/>
          </a:prstGeom>
          <a:solidFill>
            <a:schemeClr val="accent4">
              <a:lumMod val="60000"/>
              <a:lumOff val="40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solidFill>
                  <a:sysClr val="windowText" lastClr="000000"/>
                </a:solidFill>
              </a:rPr>
              <a:t>SMITH REVOCABLE TRUST</a:t>
            </a:r>
          </a:p>
        </p:txBody>
      </p:sp>
      <p:sp>
        <p:nvSpPr>
          <p:cNvPr id="3" name="Oval 2"/>
          <p:cNvSpPr/>
          <p:nvPr/>
        </p:nvSpPr>
        <p:spPr>
          <a:xfrm>
            <a:off x="3438525" y="2638425"/>
            <a:ext cx="2266950" cy="1076325"/>
          </a:xfrm>
          <a:prstGeom prst="ellipse">
            <a:avLst/>
          </a:prstGeom>
          <a:solidFill>
            <a:schemeClr val="accent6">
              <a:lumMod val="60000"/>
              <a:lumOff val="4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ysClr val="windowText" lastClr="000000"/>
                </a:solidFill>
              </a:rPr>
              <a:t>SMITH HOLDINGS, LLC </a:t>
            </a:r>
          </a:p>
          <a:p>
            <a:pPr algn="ctr"/>
            <a:r>
              <a:rPr lang="en-US" sz="1400" b="1" dirty="0">
                <a:solidFill>
                  <a:sysClr val="windowText" lastClr="000000"/>
                </a:solidFill>
              </a:rPr>
              <a:t>(WY)</a:t>
            </a:r>
          </a:p>
          <a:p>
            <a:pPr algn="ctr"/>
            <a:r>
              <a:rPr lang="en-US" sz="1400" b="1" dirty="0">
                <a:solidFill>
                  <a:sysClr val="windowText" lastClr="000000"/>
                </a:solidFill>
              </a:rPr>
              <a:t>(S. Corp.)</a:t>
            </a:r>
          </a:p>
        </p:txBody>
      </p:sp>
      <p:sp>
        <p:nvSpPr>
          <p:cNvPr id="4" name="Rounded Rectangle 3"/>
          <p:cNvSpPr/>
          <p:nvPr/>
        </p:nvSpPr>
        <p:spPr>
          <a:xfrm>
            <a:off x="6143625" y="1157287"/>
            <a:ext cx="1828800" cy="590550"/>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OTHER INVESTOR</a:t>
            </a:r>
          </a:p>
        </p:txBody>
      </p:sp>
      <p:sp>
        <p:nvSpPr>
          <p:cNvPr id="5" name="Oval 4"/>
          <p:cNvSpPr/>
          <p:nvPr/>
        </p:nvSpPr>
        <p:spPr>
          <a:xfrm>
            <a:off x="2057400" y="4338637"/>
            <a:ext cx="2247900" cy="1295400"/>
          </a:xfrm>
          <a:prstGeom prst="ellipse">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SMITH STORE, INC.</a:t>
            </a:r>
          </a:p>
          <a:p>
            <a:pPr algn="ctr"/>
            <a:r>
              <a:rPr lang="en-US" sz="1400" b="1" dirty="0">
                <a:solidFill>
                  <a:sysClr val="windowText" lastClr="000000"/>
                </a:solidFill>
              </a:rPr>
              <a:t>(FL)</a:t>
            </a:r>
          </a:p>
          <a:p>
            <a:pPr algn="ctr"/>
            <a:r>
              <a:rPr lang="en-US" sz="1400" b="1" dirty="0">
                <a:solidFill>
                  <a:sysClr val="windowText" lastClr="000000"/>
                </a:solidFill>
              </a:rPr>
              <a:t>(Q-Sub)</a:t>
            </a:r>
          </a:p>
        </p:txBody>
      </p:sp>
      <p:sp>
        <p:nvSpPr>
          <p:cNvPr id="6" name="Oval 5"/>
          <p:cNvSpPr/>
          <p:nvPr/>
        </p:nvSpPr>
        <p:spPr>
          <a:xfrm>
            <a:off x="5686425" y="4371975"/>
            <a:ext cx="2286000" cy="1228725"/>
          </a:xfrm>
          <a:prstGeom prst="ellipse">
            <a:avLst/>
          </a:prstGeom>
          <a:solidFill>
            <a:srgbClr val="FFFF00"/>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rPr>
              <a:t>Other Possible Subsidiary</a:t>
            </a:r>
          </a:p>
          <a:p>
            <a:pPr algn="ctr"/>
            <a:r>
              <a:rPr lang="en-US" sz="1600" b="1" dirty="0">
                <a:solidFill>
                  <a:sysClr val="windowText" lastClr="000000"/>
                </a:solidFill>
              </a:rPr>
              <a:t>(Disregarded)</a:t>
            </a:r>
          </a:p>
        </p:txBody>
      </p:sp>
      <p:cxnSp>
        <p:nvCxnSpPr>
          <p:cNvPr id="8" name="Straight Connector 7"/>
          <p:cNvCxnSpPr>
            <a:stCxn id="3" idx="4"/>
            <a:endCxn id="5" idx="0"/>
          </p:cNvCxnSpPr>
          <p:nvPr/>
        </p:nvCxnSpPr>
        <p:spPr>
          <a:xfrm flipH="1">
            <a:off x="3181350" y="3714750"/>
            <a:ext cx="1390650" cy="623887"/>
          </a:xfrm>
          <a:prstGeom prst="line">
            <a:avLst/>
          </a:prstGeom>
        </p:spPr>
        <p:style>
          <a:lnRef idx="1">
            <a:schemeClr val="accent6"/>
          </a:lnRef>
          <a:fillRef idx="0">
            <a:schemeClr val="accent6"/>
          </a:fillRef>
          <a:effectRef idx="0">
            <a:schemeClr val="accent6"/>
          </a:effectRef>
          <a:fontRef idx="minor">
            <a:schemeClr val="tx1"/>
          </a:fontRef>
        </p:style>
      </p:cxnSp>
      <p:cxnSp>
        <p:nvCxnSpPr>
          <p:cNvPr id="10" name="Straight Connector 9"/>
          <p:cNvCxnSpPr>
            <a:stCxn id="3" idx="5"/>
            <a:endCxn id="6" idx="0"/>
          </p:cNvCxnSpPr>
          <p:nvPr/>
        </p:nvCxnSpPr>
        <p:spPr>
          <a:xfrm>
            <a:off x="5373488" y="3557126"/>
            <a:ext cx="1455937" cy="814849"/>
          </a:xfrm>
          <a:prstGeom prst="line">
            <a:avLst/>
          </a:prstGeom>
          <a:ln w="19050">
            <a:prstDash val="dash"/>
          </a:ln>
        </p:spPr>
        <p:style>
          <a:lnRef idx="1">
            <a:schemeClr val="accent6"/>
          </a:lnRef>
          <a:fillRef idx="0">
            <a:schemeClr val="accent6"/>
          </a:fillRef>
          <a:effectRef idx="0">
            <a:schemeClr val="accent6"/>
          </a:effectRef>
          <a:fontRef idx="minor">
            <a:schemeClr val="tx1"/>
          </a:fontRef>
        </p:style>
      </p:cxnSp>
      <p:sp>
        <p:nvSpPr>
          <p:cNvPr id="16" name="Rectangle 15"/>
          <p:cNvSpPr/>
          <p:nvPr/>
        </p:nvSpPr>
        <p:spPr>
          <a:xfrm>
            <a:off x="95250" y="1914525"/>
            <a:ext cx="2933700" cy="18478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A regular corporation has no charging order protection (except perhaps in Nevada)</a:t>
            </a:r>
          </a:p>
          <a:p>
            <a:pPr algn="ctr"/>
            <a:endParaRPr lang="en-US" sz="1100" dirty="0">
              <a:solidFill>
                <a:sysClr val="windowText" lastClr="000000"/>
              </a:solidFill>
            </a:endParaRPr>
          </a:p>
          <a:p>
            <a:pPr algn="ctr"/>
            <a:r>
              <a:rPr lang="en-US" sz="1100" dirty="0">
                <a:solidFill>
                  <a:sysClr val="windowText" lastClr="000000"/>
                </a:solidFill>
              </a:rPr>
              <a:t>Why not update the entity ownership by adding a Parent LLC to facilitate a well written By/Sell Agreement between owners, own life insurance for Buy/Sell Agreements that will not be exposed to creditors of the operating entity, and having the operating entity owe a reasonable amount to the new Holding Company?</a:t>
            </a:r>
          </a:p>
        </p:txBody>
      </p:sp>
      <p:sp>
        <p:nvSpPr>
          <p:cNvPr id="17" name="Rectangle 16"/>
          <p:cNvSpPr/>
          <p:nvPr/>
        </p:nvSpPr>
        <p:spPr>
          <a:xfrm>
            <a:off x="5101331" y="5795963"/>
            <a:ext cx="3456187" cy="5429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(Valuable assets may be transferred out of Smith Store, Inc.)</a:t>
            </a:r>
          </a:p>
        </p:txBody>
      </p:sp>
      <p:cxnSp>
        <p:nvCxnSpPr>
          <p:cNvPr id="19" name="Straight Connector 18"/>
          <p:cNvCxnSpPr>
            <a:stCxn id="6" idx="4"/>
            <a:endCxn id="17" idx="0"/>
          </p:cNvCxnSpPr>
          <p:nvPr/>
        </p:nvCxnSpPr>
        <p:spPr>
          <a:xfrm>
            <a:off x="6829425" y="5600700"/>
            <a:ext cx="0" cy="195263"/>
          </a:xfrm>
          <a:prstGeom prst="line">
            <a:avLst/>
          </a:prstGeom>
        </p:spPr>
        <p:style>
          <a:lnRef idx="1">
            <a:schemeClr val="dk1"/>
          </a:lnRef>
          <a:fillRef idx="0">
            <a:schemeClr val="dk1"/>
          </a:fillRef>
          <a:effectRef idx="0">
            <a:schemeClr val="dk1"/>
          </a:effectRef>
          <a:fontRef idx="minor">
            <a:schemeClr val="tx1"/>
          </a:fontRef>
        </p:style>
      </p:cxnSp>
      <p:sp>
        <p:nvSpPr>
          <p:cNvPr id="20" name="Rectangle 19"/>
          <p:cNvSpPr/>
          <p:nvPr/>
        </p:nvSpPr>
        <p:spPr>
          <a:xfrm>
            <a:off x="3876675" y="3964550"/>
            <a:ext cx="542925" cy="26455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100%</a:t>
            </a:r>
          </a:p>
        </p:txBody>
      </p:sp>
      <p:sp>
        <p:nvSpPr>
          <p:cNvPr id="21" name="Rectangle 20"/>
          <p:cNvSpPr/>
          <p:nvPr/>
        </p:nvSpPr>
        <p:spPr>
          <a:xfrm>
            <a:off x="3252788" y="1827263"/>
            <a:ext cx="862012" cy="26455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66.667%</a:t>
            </a:r>
          </a:p>
        </p:txBody>
      </p:sp>
      <p:sp>
        <p:nvSpPr>
          <p:cNvPr id="22" name="Rectangle 21"/>
          <p:cNvSpPr/>
          <p:nvPr/>
        </p:nvSpPr>
        <p:spPr>
          <a:xfrm>
            <a:off x="6101456" y="1965374"/>
            <a:ext cx="862012" cy="26455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33.333%</a:t>
            </a:r>
          </a:p>
        </p:txBody>
      </p:sp>
      <p:cxnSp>
        <p:nvCxnSpPr>
          <p:cNvPr id="12" name="Straight Connector 11"/>
          <p:cNvCxnSpPr>
            <a:stCxn id="3" idx="0"/>
            <a:endCxn id="4" idx="2"/>
          </p:cNvCxnSpPr>
          <p:nvPr/>
        </p:nvCxnSpPr>
        <p:spPr>
          <a:xfrm flipV="1">
            <a:off x="4572000" y="1747837"/>
            <a:ext cx="2486025" cy="890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a:stCxn id="3" idx="0"/>
            <a:endCxn id="2" idx="4"/>
          </p:cNvCxnSpPr>
          <p:nvPr/>
        </p:nvCxnSpPr>
        <p:spPr>
          <a:xfrm flipH="1" flipV="1">
            <a:off x="2905125" y="1800225"/>
            <a:ext cx="1666875" cy="838200"/>
          </a:xfrm>
          <a:prstGeom prst="line">
            <a:avLst/>
          </a:prstGeom>
        </p:spPr>
        <p:style>
          <a:lnRef idx="1">
            <a:schemeClr val="accent4"/>
          </a:lnRef>
          <a:fillRef idx="0">
            <a:schemeClr val="accent4"/>
          </a:fillRef>
          <a:effectRef idx="0">
            <a:schemeClr val="accent4"/>
          </a:effectRef>
          <a:fontRef idx="minor">
            <a:schemeClr val="tx1"/>
          </a:fontRef>
        </p:style>
      </p:cxnSp>
      <p:cxnSp>
        <p:nvCxnSpPr>
          <p:cNvPr id="24" name="Straight Arrow Connector 23"/>
          <p:cNvCxnSpPr>
            <a:stCxn id="5" idx="1"/>
          </p:cNvCxnSpPr>
          <p:nvPr/>
        </p:nvCxnSpPr>
        <p:spPr>
          <a:xfrm flipV="1">
            <a:off x="2386597" y="3714750"/>
            <a:ext cx="1432928" cy="8135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9902540">
            <a:off x="2255934" y="3776987"/>
            <a:ext cx="1507286" cy="400110"/>
          </a:xfrm>
          <a:prstGeom prst="rect">
            <a:avLst/>
          </a:prstGeom>
          <a:noFill/>
        </p:spPr>
        <p:txBody>
          <a:bodyPr wrap="square" rtlCol="0">
            <a:spAutoFit/>
          </a:bodyPr>
          <a:lstStyle/>
          <a:p>
            <a:r>
              <a:rPr lang="en-US" sz="1000" b="1" dirty="0">
                <a:solidFill>
                  <a:srgbClr val="FF0000"/>
                </a:solidFill>
              </a:rPr>
              <a:t>(Promissory Note Owed to Holding Company)</a:t>
            </a:r>
          </a:p>
        </p:txBody>
      </p:sp>
      <p:sp>
        <p:nvSpPr>
          <p:cNvPr id="26" name="Title 1"/>
          <p:cNvSpPr txBox="1">
            <a:spLocks/>
          </p:cNvSpPr>
          <p:nvPr/>
        </p:nvSpPr>
        <p:spPr>
          <a:xfrm>
            <a:off x="691356" y="254000"/>
            <a:ext cx="7761288" cy="433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2" indent="-171450" algn="ctr" defTabSz="914400" rtl="0" fontAlgn="base">
              <a:lnSpc>
                <a:spcPct val="90000"/>
              </a:lnSpc>
              <a:spcBef>
                <a:spcPct val="0"/>
              </a:spcBef>
              <a:spcAft>
                <a:spcPct val="0"/>
              </a:spcAft>
              <a:defRPr/>
            </a:pPr>
            <a:r>
              <a:rPr lang="en-US" altLang="en-US" sz="3200" b="1" kern="1200" dirty="0">
                <a:solidFill>
                  <a:srgbClr val="0070C0"/>
                </a:solidFill>
                <a:latin typeface="+mn-lt"/>
                <a:ea typeface="+mj-ea"/>
                <a:cs typeface="+mj-cs"/>
              </a:rPr>
              <a:t>Charging Orders and an “Over Easy LLC Parent”</a:t>
            </a:r>
          </a:p>
        </p:txBody>
      </p:sp>
    </p:spTree>
    <p:extLst>
      <p:ext uri="{BB962C8B-B14F-4D97-AF65-F5344CB8AC3E}">
        <p14:creationId xmlns:p14="http://schemas.microsoft.com/office/powerpoint/2010/main" val="1756279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76777" y="378460"/>
            <a:ext cx="7390446" cy="40005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defRPr/>
            </a:pPr>
            <a:r>
              <a:rPr lang="en-US" dirty="0">
                <a:solidFill>
                  <a:srgbClr val="0070C0"/>
                </a:solidFill>
                <a:latin typeface="+mn-lt"/>
                <a:cs typeface="+mj-cs"/>
              </a:rPr>
              <a:t>Advantages of Over Easy LLC Arrangement</a:t>
            </a:r>
          </a:p>
        </p:txBody>
      </p:sp>
      <p:sp>
        <p:nvSpPr>
          <p:cNvPr id="2" name="TextBox 1"/>
          <p:cNvSpPr txBox="1"/>
          <p:nvPr/>
        </p:nvSpPr>
        <p:spPr>
          <a:xfrm>
            <a:off x="501967" y="1419225"/>
            <a:ext cx="8140066" cy="3970318"/>
          </a:xfrm>
          <a:prstGeom prst="rect">
            <a:avLst/>
          </a:prstGeom>
          <a:noFill/>
        </p:spPr>
        <p:txBody>
          <a:bodyPr wrap="square" rtlCol="0">
            <a:spAutoFit/>
          </a:bodyPr>
          <a:lstStyle/>
          <a:p>
            <a:pPr marL="342900" indent="-342900"/>
            <a:r>
              <a:rPr lang="en-US" dirty="0"/>
              <a:t>1.</a:t>
            </a:r>
            <a:r>
              <a:rPr lang="en-US" dirty="0">
                <a:latin typeface="Times New Roman" panose="02020603050405020304" pitchFamily="18" charset="0"/>
                <a:cs typeface="Times New Roman" panose="02020603050405020304" pitchFamily="18" charset="0"/>
              </a:rPr>
              <a:t>	No need to change the name or Tax Identification Number of subsidiary entity.</a:t>
            </a:r>
          </a:p>
          <a:p>
            <a:endParaRPr lang="en-US" dirty="0">
              <a:latin typeface="Times New Roman" panose="02020603050405020304" pitchFamily="18" charset="0"/>
              <a:cs typeface="Times New Roman" panose="02020603050405020304" pitchFamily="18" charset="0"/>
            </a:endParaRPr>
          </a:p>
          <a:p>
            <a:pPr marL="342900" indent="-342900"/>
            <a:r>
              <a:rPr lang="en-US" dirty="0">
                <a:latin typeface="Times New Roman" panose="02020603050405020304" pitchFamily="18" charset="0"/>
                <a:cs typeface="Times New Roman" panose="02020603050405020304" pitchFamily="18" charset="0"/>
              </a:rPr>
              <a:t>2.	The new parent company LLC entity can loan money to the subsidiary entity, and receive a lien on the assets.</a:t>
            </a:r>
          </a:p>
          <a:p>
            <a:pPr marL="342900" indent="-342900"/>
            <a:endParaRPr lang="en-US" dirty="0">
              <a:latin typeface="Times New Roman" panose="02020603050405020304" pitchFamily="18" charset="0"/>
              <a:cs typeface="Times New Roman" panose="02020603050405020304" pitchFamily="18" charset="0"/>
            </a:endParaRPr>
          </a:p>
          <a:p>
            <a:pPr marL="342900" indent="-342900"/>
            <a:r>
              <a:rPr lang="en-US" dirty="0">
                <a:latin typeface="Times New Roman" panose="02020603050405020304" pitchFamily="18" charset="0"/>
                <a:cs typeface="Times New Roman" panose="02020603050405020304" pitchFamily="18" charset="0"/>
              </a:rPr>
              <a:t>3.	The new parent company LLC can own life insurance used for buy/sell purposes that is not exposed to creditors of the subsidiary.</a:t>
            </a:r>
          </a:p>
          <a:p>
            <a:pPr marL="342900" indent="-342900"/>
            <a:endParaRPr lang="en-US" dirty="0">
              <a:latin typeface="Times New Roman" panose="02020603050405020304" pitchFamily="18" charset="0"/>
              <a:cs typeface="Times New Roman" panose="02020603050405020304" pitchFamily="18" charset="0"/>
            </a:endParaRPr>
          </a:p>
          <a:p>
            <a:pPr marL="342900" indent="-342900"/>
            <a:r>
              <a:rPr lang="en-US" dirty="0">
                <a:latin typeface="Times New Roman" panose="02020603050405020304" pitchFamily="18" charset="0"/>
                <a:cs typeface="Times New Roman" panose="02020603050405020304" pitchFamily="18" charset="0"/>
              </a:rPr>
              <a:t>4.	The parent company LLC can be formed in another jurisdiction that has better creditor protection and/or tax features without registering to do business where the subsidiary operates.</a:t>
            </a:r>
          </a:p>
          <a:p>
            <a:pPr marL="342900" indent="-342900"/>
            <a:endParaRPr lang="en-US" dirty="0">
              <a:latin typeface="Times New Roman" panose="02020603050405020304" pitchFamily="18" charset="0"/>
              <a:cs typeface="Times New Roman" panose="02020603050405020304" pitchFamily="18" charset="0"/>
            </a:endParaRPr>
          </a:p>
          <a:p>
            <a:pPr marL="342900" indent="-342900"/>
            <a:r>
              <a:rPr lang="en-US" dirty="0">
                <a:latin typeface="Times New Roman" panose="02020603050405020304" pitchFamily="18" charset="0"/>
                <a:cs typeface="Times New Roman" panose="02020603050405020304" pitchFamily="18" charset="0"/>
              </a:rPr>
              <a:t>5.	This is a tactful way to eliminate present ownership agreements or arrangements under the subsidiary in an indirect manner.</a:t>
            </a:r>
          </a:p>
        </p:txBody>
      </p:sp>
    </p:spTree>
    <p:extLst>
      <p:ext uri="{BB962C8B-B14F-4D97-AF65-F5344CB8AC3E}">
        <p14:creationId xmlns:p14="http://schemas.microsoft.com/office/powerpoint/2010/main" val="22157097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81076" y="521335"/>
            <a:ext cx="7181849" cy="400050"/>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defRPr/>
            </a:pPr>
            <a:r>
              <a:rPr lang="en-US" dirty="0">
                <a:solidFill>
                  <a:srgbClr val="0070C0"/>
                </a:solidFill>
                <a:latin typeface="+mn-lt"/>
                <a:cs typeface="+mj-cs"/>
              </a:rPr>
              <a:t>Disadvantages of Over Easy LLC Arrangement</a:t>
            </a:r>
          </a:p>
        </p:txBody>
      </p:sp>
      <p:sp>
        <p:nvSpPr>
          <p:cNvPr id="2" name="TextBox 1"/>
          <p:cNvSpPr txBox="1"/>
          <p:nvPr/>
        </p:nvSpPr>
        <p:spPr>
          <a:xfrm>
            <a:off x="1075373" y="1808991"/>
            <a:ext cx="6993255" cy="2246769"/>
          </a:xfrm>
          <a:prstGeom prst="rect">
            <a:avLst/>
          </a:prstGeom>
          <a:noFill/>
        </p:spPr>
        <p:txBody>
          <a:bodyPr wrap="square" rtlCol="0">
            <a:spAutoFit/>
          </a:bodyPr>
          <a:lstStyle/>
          <a:p>
            <a:pPr marL="342900" indent="-342900"/>
            <a:r>
              <a:rPr lang="en-US" sz="2000" dirty="0"/>
              <a:t>1.	</a:t>
            </a:r>
            <a:r>
              <a:rPr lang="en-US" sz="2000" dirty="0">
                <a:latin typeface="Times New Roman" panose="02020603050405020304" pitchFamily="18" charset="0"/>
                <a:cs typeface="Times New Roman" panose="02020603050405020304" pitchFamily="18" charset="0"/>
              </a:rPr>
              <a:t>The cost of forming a new LLC, and explaining the arrangement.</a:t>
            </a:r>
          </a:p>
          <a:p>
            <a:pPr marL="342900" indent="-342900"/>
            <a:endParaRPr lang="en-US" sz="2000" dirty="0">
              <a:latin typeface="Times New Roman" panose="02020603050405020304" pitchFamily="18" charset="0"/>
              <a:cs typeface="Times New Roman" panose="02020603050405020304" pitchFamily="18" charset="0"/>
            </a:endParaRPr>
          </a:p>
          <a:p>
            <a:pPr marL="342900" indent="-342900"/>
            <a:r>
              <a:rPr lang="en-US" sz="2000" dirty="0">
                <a:latin typeface="Times New Roman" panose="02020603050405020304" pitchFamily="18" charset="0"/>
                <a:cs typeface="Times New Roman" panose="02020603050405020304" pitchFamily="18" charset="0"/>
              </a:rPr>
              <a:t>2.	The cost of maintaining a separate LLC, which does not have to file federal income tax returns.</a:t>
            </a:r>
          </a:p>
          <a:p>
            <a:pPr marL="342900" indent="-342900"/>
            <a:endParaRPr lang="en-US" sz="2000" dirty="0">
              <a:latin typeface="Times New Roman" panose="02020603050405020304" pitchFamily="18" charset="0"/>
              <a:cs typeface="Times New Roman" panose="02020603050405020304" pitchFamily="18" charset="0"/>
            </a:endParaRPr>
          </a:p>
          <a:p>
            <a:pPr marL="342900" indent="-342900"/>
            <a:r>
              <a:rPr lang="en-US" sz="2000" dirty="0">
                <a:latin typeface="Times New Roman" panose="02020603050405020304" pitchFamily="18" charset="0"/>
                <a:cs typeface="Times New Roman" panose="02020603050405020304" pitchFamily="18" charset="0"/>
              </a:rPr>
              <a:t>3.	Coordination of transition.</a:t>
            </a:r>
          </a:p>
        </p:txBody>
      </p:sp>
    </p:spTree>
    <p:extLst>
      <p:ext uri="{BB962C8B-B14F-4D97-AF65-F5344CB8AC3E}">
        <p14:creationId xmlns:p14="http://schemas.microsoft.com/office/powerpoint/2010/main" val="27815479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52550" y="981075"/>
            <a:ext cx="1562100" cy="7810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JOHN</a:t>
            </a:r>
          </a:p>
        </p:txBody>
      </p:sp>
      <p:sp>
        <p:nvSpPr>
          <p:cNvPr id="3" name="Oval 2"/>
          <p:cNvSpPr/>
          <p:nvPr/>
        </p:nvSpPr>
        <p:spPr>
          <a:xfrm>
            <a:off x="6448425" y="1314450"/>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IRREVOCABLE TRUST FOR FAMILY </a:t>
            </a:r>
          </a:p>
          <a:p>
            <a:pPr algn="ctr"/>
            <a:r>
              <a:rPr lang="en-US" sz="1200" b="1" dirty="0">
                <a:solidFill>
                  <a:sysClr val="windowText" lastClr="000000"/>
                </a:solidFill>
              </a:rPr>
              <a:t>(Disregarded)</a:t>
            </a:r>
          </a:p>
        </p:txBody>
      </p:sp>
      <p:sp>
        <p:nvSpPr>
          <p:cNvPr id="4" name="Oval 3"/>
          <p:cNvSpPr/>
          <p:nvPr/>
        </p:nvSpPr>
        <p:spPr>
          <a:xfrm>
            <a:off x="3662363" y="2952750"/>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FAMILY LLC</a:t>
            </a:r>
          </a:p>
          <a:p>
            <a:pPr algn="ctr"/>
            <a:r>
              <a:rPr lang="en-US" sz="1200" b="1" dirty="0">
                <a:solidFill>
                  <a:sysClr val="windowText" lastClr="000000"/>
                </a:solidFill>
              </a:rPr>
              <a:t>(Disregarded)</a:t>
            </a:r>
          </a:p>
        </p:txBody>
      </p:sp>
      <p:sp>
        <p:nvSpPr>
          <p:cNvPr id="5" name="Oval 4"/>
          <p:cNvSpPr/>
          <p:nvPr/>
        </p:nvSpPr>
        <p:spPr>
          <a:xfrm>
            <a:off x="1223962" y="4524375"/>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Professional Practice</a:t>
            </a:r>
          </a:p>
        </p:txBody>
      </p:sp>
      <p:sp>
        <p:nvSpPr>
          <p:cNvPr id="6" name="Oval 5"/>
          <p:cNvSpPr/>
          <p:nvPr/>
        </p:nvSpPr>
        <p:spPr>
          <a:xfrm>
            <a:off x="5338763" y="4467225"/>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Professional Practice Real Estate</a:t>
            </a:r>
          </a:p>
        </p:txBody>
      </p:sp>
      <p:sp>
        <p:nvSpPr>
          <p:cNvPr id="7" name="Rectangle 6"/>
          <p:cNvSpPr/>
          <p:nvPr/>
        </p:nvSpPr>
        <p:spPr>
          <a:xfrm>
            <a:off x="1204911" y="6057900"/>
            <a:ext cx="1857375" cy="3238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$1,800,000 in Asset Value</a:t>
            </a:r>
          </a:p>
        </p:txBody>
      </p:sp>
      <p:sp>
        <p:nvSpPr>
          <p:cNvPr id="8" name="Rectangle 7"/>
          <p:cNvSpPr/>
          <p:nvPr/>
        </p:nvSpPr>
        <p:spPr>
          <a:xfrm>
            <a:off x="5534025" y="6057900"/>
            <a:ext cx="1428750" cy="3238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$1,200,000 Value</a:t>
            </a:r>
          </a:p>
        </p:txBody>
      </p:sp>
      <p:sp>
        <p:nvSpPr>
          <p:cNvPr id="9" name="Rectangle 8"/>
          <p:cNvSpPr/>
          <p:nvPr/>
        </p:nvSpPr>
        <p:spPr>
          <a:xfrm>
            <a:off x="7000876" y="5657850"/>
            <a:ext cx="1181099" cy="3238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Owns Building</a:t>
            </a:r>
          </a:p>
        </p:txBody>
      </p:sp>
      <p:cxnSp>
        <p:nvCxnSpPr>
          <p:cNvPr id="11" name="Straight Connector 10"/>
          <p:cNvCxnSpPr>
            <a:stCxn id="2" idx="2"/>
            <a:endCxn id="5" idx="0"/>
          </p:cNvCxnSpPr>
          <p:nvPr/>
        </p:nvCxnSpPr>
        <p:spPr>
          <a:xfrm>
            <a:off x="2133600" y="1762125"/>
            <a:ext cx="0" cy="27622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2" idx="2"/>
            <a:endCxn id="4" idx="0"/>
          </p:cNvCxnSpPr>
          <p:nvPr/>
        </p:nvCxnSpPr>
        <p:spPr>
          <a:xfrm>
            <a:off x="2133600" y="1762125"/>
            <a:ext cx="2438401" cy="119062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a:stCxn id="3" idx="4"/>
            <a:endCxn id="4" idx="0"/>
          </p:cNvCxnSpPr>
          <p:nvPr/>
        </p:nvCxnSpPr>
        <p:spPr>
          <a:xfrm flipH="1">
            <a:off x="4572001" y="2247900"/>
            <a:ext cx="2786062" cy="70485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3" idx="4"/>
            <a:endCxn id="6" idx="0"/>
          </p:cNvCxnSpPr>
          <p:nvPr/>
        </p:nvCxnSpPr>
        <p:spPr>
          <a:xfrm flipH="1">
            <a:off x="6248401" y="2247900"/>
            <a:ext cx="1109662" cy="2219325"/>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stCxn id="4" idx="4"/>
            <a:endCxn id="6" idx="0"/>
          </p:cNvCxnSpPr>
          <p:nvPr/>
        </p:nvCxnSpPr>
        <p:spPr>
          <a:xfrm>
            <a:off x="4572001" y="3886200"/>
            <a:ext cx="1676400" cy="581025"/>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a:stCxn id="5" idx="6"/>
            <a:endCxn id="6" idx="2"/>
          </p:cNvCxnSpPr>
          <p:nvPr/>
        </p:nvCxnSpPr>
        <p:spPr>
          <a:xfrm flipV="1">
            <a:off x="3043237" y="4933950"/>
            <a:ext cx="2295526" cy="5715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a:stCxn id="5" idx="4"/>
            <a:endCxn id="7" idx="0"/>
          </p:cNvCxnSpPr>
          <p:nvPr/>
        </p:nvCxnSpPr>
        <p:spPr>
          <a:xfrm flipH="1">
            <a:off x="2133599" y="5457825"/>
            <a:ext cx="1" cy="600075"/>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a:stCxn id="6" idx="4"/>
            <a:endCxn id="8" idx="0"/>
          </p:cNvCxnSpPr>
          <p:nvPr/>
        </p:nvCxnSpPr>
        <p:spPr>
          <a:xfrm flipH="1">
            <a:off x="6248400" y="5400675"/>
            <a:ext cx="1" cy="657225"/>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a:stCxn id="6" idx="4"/>
            <a:endCxn id="9" idx="0"/>
          </p:cNvCxnSpPr>
          <p:nvPr/>
        </p:nvCxnSpPr>
        <p:spPr>
          <a:xfrm>
            <a:off x="6248401" y="5400675"/>
            <a:ext cx="1343025" cy="257175"/>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3651531" y="4991100"/>
            <a:ext cx="1285160" cy="276999"/>
          </a:xfrm>
          <a:prstGeom prst="rect">
            <a:avLst/>
          </a:prstGeom>
          <a:noFill/>
        </p:spPr>
        <p:txBody>
          <a:bodyPr wrap="none" rtlCol="0">
            <a:spAutoFit/>
          </a:bodyPr>
          <a:lstStyle/>
          <a:p>
            <a:r>
              <a:rPr lang="en-US" sz="1200" dirty="0"/>
              <a:t>(Triple-Net Lease)</a:t>
            </a:r>
          </a:p>
        </p:txBody>
      </p:sp>
      <p:sp>
        <p:nvSpPr>
          <p:cNvPr id="31" name="TextBox 30"/>
          <p:cNvSpPr txBox="1"/>
          <p:nvPr/>
        </p:nvSpPr>
        <p:spPr>
          <a:xfrm>
            <a:off x="4344651" y="4137481"/>
            <a:ext cx="1151276" cy="430887"/>
          </a:xfrm>
          <a:prstGeom prst="rect">
            <a:avLst/>
          </a:prstGeom>
          <a:noFill/>
        </p:spPr>
        <p:txBody>
          <a:bodyPr wrap="none" rtlCol="0">
            <a:spAutoFit/>
          </a:bodyPr>
          <a:lstStyle/>
          <a:p>
            <a:pPr algn="r"/>
            <a:r>
              <a:rPr lang="en-US" sz="1100" dirty="0"/>
              <a:t>4.5% Non-Voting</a:t>
            </a:r>
          </a:p>
          <a:p>
            <a:pPr algn="r"/>
            <a:r>
              <a:rPr lang="en-US" sz="1100" dirty="0"/>
              <a:t>.5% Voting</a:t>
            </a:r>
          </a:p>
        </p:txBody>
      </p:sp>
      <p:sp>
        <p:nvSpPr>
          <p:cNvPr id="32" name="TextBox 31"/>
          <p:cNvSpPr txBox="1"/>
          <p:nvPr/>
        </p:nvSpPr>
        <p:spPr>
          <a:xfrm>
            <a:off x="6746324" y="3331488"/>
            <a:ext cx="1223475" cy="430887"/>
          </a:xfrm>
          <a:prstGeom prst="rect">
            <a:avLst/>
          </a:prstGeom>
          <a:noFill/>
        </p:spPr>
        <p:txBody>
          <a:bodyPr wrap="none" rtlCol="0">
            <a:spAutoFit/>
          </a:bodyPr>
          <a:lstStyle/>
          <a:p>
            <a:pPr algn="r"/>
            <a:r>
              <a:rPr lang="en-US" sz="1100" dirty="0"/>
              <a:t>94.5% Non-Voting</a:t>
            </a:r>
          </a:p>
          <a:p>
            <a:pPr algn="r"/>
            <a:r>
              <a:rPr lang="en-US" sz="1100" dirty="0"/>
              <a:t>.5% Voting</a:t>
            </a:r>
          </a:p>
        </p:txBody>
      </p:sp>
      <p:sp>
        <p:nvSpPr>
          <p:cNvPr id="33" name="TextBox 32"/>
          <p:cNvSpPr txBox="1"/>
          <p:nvPr/>
        </p:nvSpPr>
        <p:spPr>
          <a:xfrm>
            <a:off x="4934510" y="2180779"/>
            <a:ext cx="1151341" cy="430887"/>
          </a:xfrm>
          <a:prstGeom prst="rect">
            <a:avLst/>
          </a:prstGeom>
          <a:noFill/>
        </p:spPr>
        <p:txBody>
          <a:bodyPr wrap="none" rtlCol="0">
            <a:spAutoFit/>
          </a:bodyPr>
          <a:lstStyle/>
          <a:p>
            <a:pPr algn="r"/>
            <a:r>
              <a:rPr lang="en-US" sz="1100" dirty="0"/>
              <a:t>2.5% Non-Voting</a:t>
            </a:r>
          </a:p>
          <a:p>
            <a:pPr algn="r"/>
            <a:r>
              <a:rPr lang="en-US" sz="1100" dirty="0"/>
              <a:t>.5% voting</a:t>
            </a:r>
          </a:p>
        </p:txBody>
      </p:sp>
      <p:sp>
        <p:nvSpPr>
          <p:cNvPr id="34" name="TextBox 33"/>
          <p:cNvSpPr txBox="1"/>
          <p:nvPr/>
        </p:nvSpPr>
        <p:spPr>
          <a:xfrm>
            <a:off x="2801461" y="1905000"/>
            <a:ext cx="1223412" cy="430887"/>
          </a:xfrm>
          <a:prstGeom prst="rect">
            <a:avLst/>
          </a:prstGeom>
          <a:noFill/>
        </p:spPr>
        <p:txBody>
          <a:bodyPr wrap="none" rtlCol="0">
            <a:spAutoFit/>
          </a:bodyPr>
          <a:lstStyle/>
          <a:p>
            <a:pPr algn="r"/>
            <a:r>
              <a:rPr lang="en-US" sz="1100" dirty="0"/>
              <a:t>96.5% Non-Voting</a:t>
            </a:r>
          </a:p>
          <a:p>
            <a:pPr algn="r"/>
            <a:r>
              <a:rPr lang="en-US" sz="1100" dirty="0"/>
              <a:t>.5% Voting</a:t>
            </a:r>
          </a:p>
        </p:txBody>
      </p:sp>
      <p:sp>
        <p:nvSpPr>
          <p:cNvPr id="35" name="TextBox 34"/>
          <p:cNvSpPr txBox="1"/>
          <p:nvPr/>
        </p:nvSpPr>
        <p:spPr>
          <a:xfrm>
            <a:off x="4153552" y="943621"/>
            <a:ext cx="836896" cy="276999"/>
          </a:xfrm>
          <a:prstGeom prst="rect">
            <a:avLst/>
          </a:prstGeom>
          <a:noFill/>
        </p:spPr>
        <p:txBody>
          <a:bodyPr wrap="none" rtlCol="0">
            <a:spAutoFit/>
          </a:bodyPr>
          <a:lstStyle/>
          <a:p>
            <a:r>
              <a:rPr lang="en-US" sz="1200" dirty="0"/>
              <a:t>“No Debt”</a:t>
            </a:r>
          </a:p>
        </p:txBody>
      </p:sp>
      <p:sp>
        <p:nvSpPr>
          <p:cNvPr id="36" name="TextBox 35"/>
          <p:cNvSpPr txBox="1"/>
          <p:nvPr/>
        </p:nvSpPr>
        <p:spPr>
          <a:xfrm>
            <a:off x="578674" y="53917"/>
            <a:ext cx="7986652" cy="867930"/>
          </a:xfrm>
          <a:prstGeom prst="rect">
            <a:avLst/>
          </a:prstGeom>
          <a:noFill/>
        </p:spPr>
        <p:txBody>
          <a:bodyPr wrap="square" rtlCol="0">
            <a:spAutoFit/>
          </a:bodyPr>
          <a:lstStyle/>
          <a:p>
            <a:pPr algn="ctr" defTabSz="514350">
              <a:lnSpc>
                <a:spcPct val="90000"/>
              </a:lnSpc>
              <a:spcBef>
                <a:spcPct val="0"/>
              </a:spcBef>
              <a:defRPr/>
            </a:pPr>
            <a:r>
              <a:rPr lang="en-US" sz="2800" b="1" dirty="0">
                <a:solidFill>
                  <a:srgbClr val="0070C0"/>
                </a:solidFill>
                <a:ea typeface="+mj-ea"/>
                <a:cs typeface="+mj-cs"/>
              </a:rPr>
              <a:t>Debt Planning for the Professional Practice</a:t>
            </a:r>
          </a:p>
          <a:p>
            <a:pPr algn="ctr" defTabSz="514350">
              <a:lnSpc>
                <a:spcPct val="90000"/>
              </a:lnSpc>
              <a:spcBef>
                <a:spcPct val="0"/>
              </a:spcBef>
              <a:defRPr/>
            </a:pPr>
            <a:r>
              <a:rPr lang="en-US" sz="2800" b="1" dirty="0">
                <a:solidFill>
                  <a:srgbClr val="0070C0"/>
                </a:solidFill>
                <a:ea typeface="+mj-ea"/>
                <a:cs typeface="+mj-cs"/>
              </a:rPr>
              <a:t> and Practice Real Estate</a:t>
            </a:r>
          </a:p>
        </p:txBody>
      </p:sp>
    </p:spTree>
    <p:extLst>
      <p:ext uri="{BB962C8B-B14F-4D97-AF65-F5344CB8AC3E}">
        <p14:creationId xmlns:p14="http://schemas.microsoft.com/office/powerpoint/2010/main" val="2998179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52550" y="981075"/>
            <a:ext cx="1562100" cy="7810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JOHN</a:t>
            </a:r>
          </a:p>
        </p:txBody>
      </p:sp>
      <p:sp>
        <p:nvSpPr>
          <p:cNvPr id="3" name="Oval 2"/>
          <p:cNvSpPr/>
          <p:nvPr/>
        </p:nvSpPr>
        <p:spPr>
          <a:xfrm>
            <a:off x="6448425" y="1314450"/>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IRREVOCABLE TRUST FOR FAMILY </a:t>
            </a:r>
          </a:p>
          <a:p>
            <a:pPr algn="ctr"/>
            <a:r>
              <a:rPr lang="en-US" sz="1200" b="1" dirty="0">
                <a:solidFill>
                  <a:sysClr val="windowText" lastClr="000000"/>
                </a:solidFill>
              </a:rPr>
              <a:t>(Disregarded)</a:t>
            </a:r>
          </a:p>
        </p:txBody>
      </p:sp>
      <p:sp>
        <p:nvSpPr>
          <p:cNvPr id="4" name="Oval 3"/>
          <p:cNvSpPr/>
          <p:nvPr/>
        </p:nvSpPr>
        <p:spPr>
          <a:xfrm>
            <a:off x="3662363" y="2952750"/>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FAMILY LLC</a:t>
            </a:r>
          </a:p>
          <a:p>
            <a:pPr algn="ctr"/>
            <a:r>
              <a:rPr lang="en-US" sz="1200" b="1" dirty="0">
                <a:solidFill>
                  <a:sysClr val="windowText" lastClr="000000"/>
                </a:solidFill>
              </a:rPr>
              <a:t>(Disregarded)</a:t>
            </a:r>
          </a:p>
        </p:txBody>
      </p:sp>
      <p:sp>
        <p:nvSpPr>
          <p:cNvPr id="5" name="Oval 4"/>
          <p:cNvSpPr/>
          <p:nvPr/>
        </p:nvSpPr>
        <p:spPr>
          <a:xfrm>
            <a:off x="1223962" y="4524375"/>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Professional Practice</a:t>
            </a:r>
          </a:p>
        </p:txBody>
      </p:sp>
      <p:sp>
        <p:nvSpPr>
          <p:cNvPr id="6" name="Oval 5"/>
          <p:cNvSpPr/>
          <p:nvPr/>
        </p:nvSpPr>
        <p:spPr>
          <a:xfrm>
            <a:off x="5338763" y="4467225"/>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Professional Practice Real Estate</a:t>
            </a:r>
          </a:p>
        </p:txBody>
      </p:sp>
      <p:sp>
        <p:nvSpPr>
          <p:cNvPr id="7" name="Rectangle 6"/>
          <p:cNvSpPr/>
          <p:nvPr/>
        </p:nvSpPr>
        <p:spPr>
          <a:xfrm>
            <a:off x="1204911" y="5657850"/>
            <a:ext cx="1857375" cy="7239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$1,800,000 in Asset Value</a:t>
            </a:r>
          </a:p>
          <a:p>
            <a:pPr algn="ctr"/>
            <a:r>
              <a:rPr lang="en-US" sz="1200" u="sng" dirty="0">
                <a:solidFill>
                  <a:srgbClr val="FF0000"/>
                </a:solidFill>
              </a:rPr>
              <a:t>($ 800,000) </a:t>
            </a:r>
            <a:r>
              <a:rPr lang="en-US" sz="1200" dirty="0">
                <a:solidFill>
                  <a:srgbClr val="FF0000"/>
                </a:solidFill>
              </a:rPr>
              <a:t>Debt</a:t>
            </a:r>
          </a:p>
          <a:p>
            <a:pPr algn="ctr"/>
            <a:r>
              <a:rPr lang="en-US" sz="1200" dirty="0">
                <a:solidFill>
                  <a:sysClr val="windowText" lastClr="000000"/>
                </a:solidFill>
              </a:rPr>
              <a:t>$ 1,000,000 Equity</a:t>
            </a:r>
          </a:p>
          <a:p>
            <a:pPr algn="ctr"/>
            <a:endParaRPr lang="en-US" sz="1200" dirty="0">
              <a:solidFill>
                <a:sysClr val="windowText" lastClr="000000"/>
              </a:solidFill>
            </a:endParaRPr>
          </a:p>
        </p:txBody>
      </p:sp>
      <p:sp>
        <p:nvSpPr>
          <p:cNvPr id="8" name="Rectangle 7"/>
          <p:cNvSpPr/>
          <p:nvPr/>
        </p:nvSpPr>
        <p:spPr>
          <a:xfrm>
            <a:off x="5534025" y="5550814"/>
            <a:ext cx="1428750" cy="760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$1,200,000 Value</a:t>
            </a:r>
          </a:p>
          <a:p>
            <a:pPr algn="ctr"/>
            <a:r>
              <a:rPr lang="en-US" sz="1200" u="sng" dirty="0">
                <a:solidFill>
                  <a:srgbClr val="FF0000"/>
                </a:solidFill>
              </a:rPr>
              <a:t>($ 900,000) </a:t>
            </a:r>
            <a:r>
              <a:rPr lang="en-US" sz="1200" dirty="0">
                <a:solidFill>
                  <a:srgbClr val="FF0000"/>
                </a:solidFill>
              </a:rPr>
              <a:t>Debt</a:t>
            </a:r>
          </a:p>
          <a:p>
            <a:pPr algn="ctr"/>
            <a:r>
              <a:rPr lang="en-US" sz="1200" dirty="0">
                <a:solidFill>
                  <a:sysClr val="windowText" lastClr="000000"/>
                </a:solidFill>
              </a:rPr>
              <a:t>$ 300,000 Equity</a:t>
            </a:r>
          </a:p>
          <a:p>
            <a:pPr algn="ctr"/>
            <a:endParaRPr lang="en-US" sz="1200" dirty="0">
              <a:solidFill>
                <a:sysClr val="windowText" lastClr="000000"/>
              </a:solidFill>
            </a:endParaRPr>
          </a:p>
        </p:txBody>
      </p:sp>
      <p:sp>
        <p:nvSpPr>
          <p:cNvPr id="9" name="Rectangle 8"/>
          <p:cNvSpPr/>
          <p:nvPr/>
        </p:nvSpPr>
        <p:spPr>
          <a:xfrm>
            <a:off x="7000876" y="5657850"/>
            <a:ext cx="1181099" cy="3238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Owns Building</a:t>
            </a:r>
          </a:p>
        </p:txBody>
      </p:sp>
      <p:cxnSp>
        <p:nvCxnSpPr>
          <p:cNvPr id="10" name="Straight Connector 9"/>
          <p:cNvCxnSpPr>
            <a:stCxn id="2" idx="2"/>
            <a:endCxn id="5" idx="0"/>
          </p:cNvCxnSpPr>
          <p:nvPr/>
        </p:nvCxnSpPr>
        <p:spPr>
          <a:xfrm>
            <a:off x="2133600" y="1762125"/>
            <a:ext cx="0" cy="27622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stCxn id="2" idx="2"/>
            <a:endCxn id="4" idx="0"/>
          </p:cNvCxnSpPr>
          <p:nvPr/>
        </p:nvCxnSpPr>
        <p:spPr>
          <a:xfrm>
            <a:off x="2133600" y="1762125"/>
            <a:ext cx="2438401" cy="1190625"/>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3" idx="4"/>
            <a:endCxn id="4" idx="0"/>
          </p:cNvCxnSpPr>
          <p:nvPr/>
        </p:nvCxnSpPr>
        <p:spPr>
          <a:xfrm flipH="1">
            <a:off x="4572001" y="2247900"/>
            <a:ext cx="2786062" cy="7048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3" idx="4"/>
            <a:endCxn id="6" idx="0"/>
          </p:cNvCxnSpPr>
          <p:nvPr/>
        </p:nvCxnSpPr>
        <p:spPr>
          <a:xfrm flipH="1">
            <a:off x="6248401" y="2247900"/>
            <a:ext cx="1109662" cy="2219325"/>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4" idx="4"/>
            <a:endCxn id="6" idx="0"/>
          </p:cNvCxnSpPr>
          <p:nvPr/>
        </p:nvCxnSpPr>
        <p:spPr>
          <a:xfrm>
            <a:off x="4572001" y="3886200"/>
            <a:ext cx="1676400" cy="58102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a:stCxn id="5" idx="6"/>
            <a:endCxn id="6" idx="2"/>
          </p:cNvCxnSpPr>
          <p:nvPr/>
        </p:nvCxnSpPr>
        <p:spPr>
          <a:xfrm flipV="1">
            <a:off x="3043237" y="4933950"/>
            <a:ext cx="2295526" cy="571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stCxn id="5" idx="4"/>
            <a:endCxn id="7" idx="0"/>
          </p:cNvCxnSpPr>
          <p:nvPr/>
        </p:nvCxnSpPr>
        <p:spPr>
          <a:xfrm flipH="1">
            <a:off x="2133599" y="5457825"/>
            <a:ext cx="1" cy="20002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6" idx="4"/>
            <a:endCxn id="8" idx="0"/>
          </p:cNvCxnSpPr>
          <p:nvPr/>
        </p:nvCxnSpPr>
        <p:spPr>
          <a:xfrm flipH="1">
            <a:off x="6248400" y="5400675"/>
            <a:ext cx="1" cy="15013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6" idx="4"/>
            <a:endCxn id="9" idx="0"/>
          </p:cNvCxnSpPr>
          <p:nvPr/>
        </p:nvCxnSpPr>
        <p:spPr>
          <a:xfrm>
            <a:off x="6248401" y="5400675"/>
            <a:ext cx="1343025" cy="257175"/>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3651531" y="4991100"/>
            <a:ext cx="1285160" cy="276999"/>
          </a:xfrm>
          <a:prstGeom prst="rect">
            <a:avLst/>
          </a:prstGeom>
          <a:noFill/>
        </p:spPr>
        <p:txBody>
          <a:bodyPr wrap="none" rtlCol="0">
            <a:spAutoFit/>
          </a:bodyPr>
          <a:lstStyle/>
          <a:p>
            <a:r>
              <a:rPr lang="en-US" sz="1200" dirty="0"/>
              <a:t>(Triple-Net Lease)</a:t>
            </a:r>
          </a:p>
        </p:txBody>
      </p:sp>
      <p:sp>
        <p:nvSpPr>
          <p:cNvPr id="20" name="TextBox 19"/>
          <p:cNvSpPr txBox="1"/>
          <p:nvPr/>
        </p:nvSpPr>
        <p:spPr>
          <a:xfrm>
            <a:off x="4344651" y="4137481"/>
            <a:ext cx="1151276" cy="430887"/>
          </a:xfrm>
          <a:prstGeom prst="rect">
            <a:avLst/>
          </a:prstGeom>
          <a:noFill/>
        </p:spPr>
        <p:txBody>
          <a:bodyPr wrap="none" rtlCol="0">
            <a:spAutoFit/>
          </a:bodyPr>
          <a:lstStyle/>
          <a:p>
            <a:pPr algn="r"/>
            <a:r>
              <a:rPr lang="en-US" sz="1100" dirty="0"/>
              <a:t>4.5% Non-Voting</a:t>
            </a:r>
          </a:p>
          <a:p>
            <a:pPr algn="r"/>
            <a:r>
              <a:rPr lang="en-US" sz="1100" dirty="0"/>
              <a:t>.5% Voting</a:t>
            </a:r>
          </a:p>
        </p:txBody>
      </p:sp>
      <p:sp>
        <p:nvSpPr>
          <p:cNvPr id="21" name="TextBox 20"/>
          <p:cNvSpPr txBox="1"/>
          <p:nvPr/>
        </p:nvSpPr>
        <p:spPr>
          <a:xfrm>
            <a:off x="6746324" y="3331488"/>
            <a:ext cx="1223475" cy="430887"/>
          </a:xfrm>
          <a:prstGeom prst="rect">
            <a:avLst/>
          </a:prstGeom>
          <a:noFill/>
        </p:spPr>
        <p:txBody>
          <a:bodyPr wrap="none" rtlCol="0">
            <a:spAutoFit/>
          </a:bodyPr>
          <a:lstStyle/>
          <a:p>
            <a:pPr algn="r"/>
            <a:r>
              <a:rPr lang="en-US" sz="1100" dirty="0"/>
              <a:t>94.5% Non-Voting</a:t>
            </a:r>
          </a:p>
          <a:p>
            <a:pPr algn="r"/>
            <a:r>
              <a:rPr lang="en-US" sz="1100" dirty="0"/>
              <a:t>.5% Voting</a:t>
            </a:r>
          </a:p>
        </p:txBody>
      </p:sp>
      <p:sp>
        <p:nvSpPr>
          <p:cNvPr id="22" name="TextBox 21"/>
          <p:cNvSpPr txBox="1"/>
          <p:nvPr/>
        </p:nvSpPr>
        <p:spPr>
          <a:xfrm>
            <a:off x="4934510" y="2180779"/>
            <a:ext cx="1151341" cy="430887"/>
          </a:xfrm>
          <a:prstGeom prst="rect">
            <a:avLst/>
          </a:prstGeom>
          <a:noFill/>
        </p:spPr>
        <p:txBody>
          <a:bodyPr wrap="none" rtlCol="0">
            <a:spAutoFit/>
          </a:bodyPr>
          <a:lstStyle/>
          <a:p>
            <a:pPr algn="r"/>
            <a:r>
              <a:rPr lang="en-US" sz="1100" dirty="0"/>
              <a:t>2.5% Non-Voting</a:t>
            </a:r>
          </a:p>
          <a:p>
            <a:pPr algn="r"/>
            <a:r>
              <a:rPr lang="en-US" sz="1100" dirty="0"/>
              <a:t>.5% voting</a:t>
            </a:r>
          </a:p>
        </p:txBody>
      </p:sp>
      <p:sp>
        <p:nvSpPr>
          <p:cNvPr id="23" name="TextBox 22"/>
          <p:cNvSpPr txBox="1"/>
          <p:nvPr/>
        </p:nvSpPr>
        <p:spPr>
          <a:xfrm>
            <a:off x="2801461" y="1905000"/>
            <a:ext cx="1223412" cy="430887"/>
          </a:xfrm>
          <a:prstGeom prst="rect">
            <a:avLst/>
          </a:prstGeom>
          <a:noFill/>
        </p:spPr>
        <p:txBody>
          <a:bodyPr wrap="none" rtlCol="0">
            <a:spAutoFit/>
          </a:bodyPr>
          <a:lstStyle/>
          <a:p>
            <a:pPr algn="r"/>
            <a:r>
              <a:rPr lang="en-US" sz="1100" dirty="0"/>
              <a:t>96.5% Non-Voting</a:t>
            </a:r>
          </a:p>
          <a:p>
            <a:pPr algn="r"/>
            <a:r>
              <a:rPr lang="en-US" sz="1100" dirty="0"/>
              <a:t>.5% Voting</a:t>
            </a:r>
          </a:p>
        </p:txBody>
      </p:sp>
      <p:sp>
        <p:nvSpPr>
          <p:cNvPr id="24" name="TextBox 23"/>
          <p:cNvSpPr txBox="1"/>
          <p:nvPr/>
        </p:nvSpPr>
        <p:spPr>
          <a:xfrm>
            <a:off x="2598873" y="685026"/>
            <a:ext cx="4884992" cy="276999"/>
          </a:xfrm>
          <a:prstGeom prst="rect">
            <a:avLst/>
          </a:prstGeom>
          <a:noFill/>
        </p:spPr>
        <p:txBody>
          <a:bodyPr wrap="none" rtlCol="0">
            <a:spAutoFit/>
          </a:bodyPr>
          <a:lstStyle/>
          <a:p>
            <a:r>
              <a:rPr lang="en-US" sz="1200" b="1" dirty="0"/>
              <a:t>“With Maximum Debt Possible Without Triggering S Corporation Income”</a:t>
            </a:r>
          </a:p>
        </p:txBody>
      </p:sp>
      <p:cxnSp>
        <p:nvCxnSpPr>
          <p:cNvPr id="26" name="Straight Arrow Connector 25"/>
          <p:cNvCxnSpPr>
            <a:stCxn id="5" idx="0"/>
            <a:endCxn id="4" idx="3"/>
          </p:cNvCxnSpPr>
          <p:nvPr/>
        </p:nvCxnSpPr>
        <p:spPr>
          <a:xfrm flipV="1">
            <a:off x="2133600" y="3749499"/>
            <a:ext cx="1795190" cy="7748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6" idx="0"/>
            <a:endCxn id="4" idx="5"/>
          </p:cNvCxnSpPr>
          <p:nvPr/>
        </p:nvCxnSpPr>
        <p:spPr>
          <a:xfrm flipH="1" flipV="1">
            <a:off x="5215211" y="3749499"/>
            <a:ext cx="1033190" cy="7177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0223926">
            <a:off x="2522818" y="4148524"/>
            <a:ext cx="1162498" cy="261610"/>
          </a:xfrm>
          <a:prstGeom prst="rect">
            <a:avLst/>
          </a:prstGeom>
          <a:noFill/>
        </p:spPr>
        <p:txBody>
          <a:bodyPr wrap="none" rtlCol="0">
            <a:spAutoFit/>
          </a:bodyPr>
          <a:lstStyle/>
          <a:p>
            <a:r>
              <a:rPr lang="en-US" sz="1100" b="1" dirty="0">
                <a:solidFill>
                  <a:srgbClr val="FF0000"/>
                </a:solidFill>
              </a:rPr>
              <a:t>(Owes $800,000)</a:t>
            </a:r>
          </a:p>
        </p:txBody>
      </p:sp>
      <p:sp>
        <p:nvSpPr>
          <p:cNvPr id="30" name="TextBox 29"/>
          <p:cNvSpPr txBox="1"/>
          <p:nvPr/>
        </p:nvSpPr>
        <p:spPr>
          <a:xfrm rot="2142807">
            <a:off x="5255437" y="3866684"/>
            <a:ext cx="1162498" cy="261610"/>
          </a:xfrm>
          <a:prstGeom prst="rect">
            <a:avLst/>
          </a:prstGeom>
          <a:noFill/>
        </p:spPr>
        <p:txBody>
          <a:bodyPr wrap="none" rtlCol="0">
            <a:spAutoFit/>
          </a:bodyPr>
          <a:lstStyle/>
          <a:p>
            <a:r>
              <a:rPr lang="en-US" sz="1100" b="1" dirty="0">
                <a:solidFill>
                  <a:srgbClr val="FF0000"/>
                </a:solidFill>
              </a:rPr>
              <a:t>(Owes $900,000)</a:t>
            </a:r>
          </a:p>
        </p:txBody>
      </p:sp>
    </p:spTree>
    <p:extLst>
      <p:ext uri="{BB962C8B-B14F-4D97-AF65-F5344CB8AC3E}">
        <p14:creationId xmlns:p14="http://schemas.microsoft.com/office/powerpoint/2010/main" val="18530078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27860" y="598690"/>
            <a:ext cx="1562100" cy="7810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JOHN</a:t>
            </a:r>
          </a:p>
        </p:txBody>
      </p:sp>
      <p:sp>
        <p:nvSpPr>
          <p:cNvPr id="3" name="Oval 2"/>
          <p:cNvSpPr/>
          <p:nvPr/>
        </p:nvSpPr>
        <p:spPr>
          <a:xfrm>
            <a:off x="6323735" y="932065"/>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IRREVOCABLE TRUST FOR FAMILY </a:t>
            </a:r>
          </a:p>
          <a:p>
            <a:pPr algn="ctr"/>
            <a:r>
              <a:rPr lang="en-US" sz="1200" b="1" dirty="0">
                <a:solidFill>
                  <a:sysClr val="windowText" lastClr="000000"/>
                </a:solidFill>
              </a:rPr>
              <a:t>(Disregarded)</a:t>
            </a:r>
          </a:p>
        </p:txBody>
      </p:sp>
      <p:sp>
        <p:nvSpPr>
          <p:cNvPr id="4" name="Oval 3"/>
          <p:cNvSpPr/>
          <p:nvPr/>
        </p:nvSpPr>
        <p:spPr>
          <a:xfrm>
            <a:off x="3662363" y="2570365"/>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FAMILY LLC</a:t>
            </a:r>
          </a:p>
          <a:p>
            <a:pPr algn="ctr"/>
            <a:r>
              <a:rPr lang="en-US" sz="1200" b="1" dirty="0">
                <a:solidFill>
                  <a:sysClr val="windowText" lastClr="000000"/>
                </a:solidFill>
              </a:rPr>
              <a:t>(Disregarded)</a:t>
            </a:r>
          </a:p>
        </p:txBody>
      </p:sp>
      <p:sp>
        <p:nvSpPr>
          <p:cNvPr id="5" name="Oval 4"/>
          <p:cNvSpPr/>
          <p:nvPr/>
        </p:nvSpPr>
        <p:spPr>
          <a:xfrm>
            <a:off x="1099272" y="4141990"/>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Professional Practice</a:t>
            </a:r>
          </a:p>
        </p:txBody>
      </p:sp>
      <p:sp>
        <p:nvSpPr>
          <p:cNvPr id="6" name="Oval 5"/>
          <p:cNvSpPr/>
          <p:nvPr/>
        </p:nvSpPr>
        <p:spPr>
          <a:xfrm>
            <a:off x="5214073" y="4084840"/>
            <a:ext cx="1819275" cy="9334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Professional Practice Real Estate (Taxed as Partnership)</a:t>
            </a:r>
          </a:p>
        </p:txBody>
      </p:sp>
      <p:sp>
        <p:nvSpPr>
          <p:cNvPr id="7" name="Rectangle 6"/>
          <p:cNvSpPr/>
          <p:nvPr/>
        </p:nvSpPr>
        <p:spPr>
          <a:xfrm>
            <a:off x="1080221" y="5120910"/>
            <a:ext cx="1857375" cy="8891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$1,800,000 in Asset Value</a:t>
            </a:r>
          </a:p>
          <a:p>
            <a:pPr algn="ctr"/>
            <a:r>
              <a:rPr lang="en-US" sz="1200" u="sng" dirty="0">
                <a:solidFill>
                  <a:srgbClr val="FF0000"/>
                </a:solidFill>
              </a:rPr>
              <a:t>($ 800,000) </a:t>
            </a:r>
            <a:r>
              <a:rPr lang="en-US" sz="1200" dirty="0">
                <a:solidFill>
                  <a:srgbClr val="FF0000"/>
                </a:solidFill>
              </a:rPr>
              <a:t>Debt</a:t>
            </a:r>
          </a:p>
          <a:p>
            <a:pPr algn="ctr"/>
            <a:r>
              <a:rPr lang="en-US" sz="1200" dirty="0">
                <a:solidFill>
                  <a:srgbClr val="FF0000"/>
                </a:solidFill>
              </a:rPr>
              <a:t>($ 500,000) Debt</a:t>
            </a:r>
          </a:p>
          <a:p>
            <a:pPr algn="ctr"/>
            <a:r>
              <a:rPr lang="en-US" sz="1200" dirty="0">
                <a:solidFill>
                  <a:sysClr val="windowText" lastClr="000000"/>
                </a:solidFill>
              </a:rPr>
              <a:t>$ 1,000,000 Equity</a:t>
            </a:r>
          </a:p>
          <a:p>
            <a:pPr algn="ctr"/>
            <a:endParaRPr lang="en-US" sz="1200" dirty="0">
              <a:solidFill>
                <a:sysClr val="windowText" lastClr="000000"/>
              </a:solidFill>
            </a:endParaRPr>
          </a:p>
        </p:txBody>
      </p:sp>
      <p:sp>
        <p:nvSpPr>
          <p:cNvPr id="8" name="Rectangle 7"/>
          <p:cNvSpPr/>
          <p:nvPr/>
        </p:nvSpPr>
        <p:spPr>
          <a:xfrm>
            <a:off x="5409335" y="5168429"/>
            <a:ext cx="1428750" cy="760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$1,200,000 Value</a:t>
            </a:r>
          </a:p>
          <a:p>
            <a:pPr algn="ctr"/>
            <a:r>
              <a:rPr lang="en-US" sz="1200" u="sng" dirty="0">
                <a:solidFill>
                  <a:srgbClr val="FF0000"/>
                </a:solidFill>
              </a:rPr>
              <a:t>($ 900,000) </a:t>
            </a:r>
            <a:r>
              <a:rPr lang="en-US" sz="1200" dirty="0">
                <a:solidFill>
                  <a:srgbClr val="FF0000"/>
                </a:solidFill>
              </a:rPr>
              <a:t>Debt</a:t>
            </a:r>
          </a:p>
          <a:p>
            <a:pPr algn="ctr"/>
            <a:r>
              <a:rPr lang="en-US" sz="1200" dirty="0">
                <a:solidFill>
                  <a:sysClr val="windowText" lastClr="000000"/>
                </a:solidFill>
              </a:rPr>
              <a:t>$ 300,000 Equity</a:t>
            </a:r>
          </a:p>
          <a:p>
            <a:pPr algn="ctr"/>
            <a:endParaRPr lang="en-US" sz="1200" dirty="0">
              <a:solidFill>
                <a:sysClr val="windowText" lastClr="000000"/>
              </a:solidFill>
            </a:endParaRPr>
          </a:p>
        </p:txBody>
      </p:sp>
      <p:sp>
        <p:nvSpPr>
          <p:cNvPr id="9" name="Rectangle 8"/>
          <p:cNvSpPr/>
          <p:nvPr/>
        </p:nvSpPr>
        <p:spPr>
          <a:xfrm>
            <a:off x="6876186" y="5275465"/>
            <a:ext cx="1181099" cy="3238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Owns Building</a:t>
            </a:r>
          </a:p>
        </p:txBody>
      </p:sp>
      <p:cxnSp>
        <p:nvCxnSpPr>
          <p:cNvPr id="10" name="Straight Connector 9"/>
          <p:cNvCxnSpPr>
            <a:stCxn id="2" idx="2"/>
            <a:endCxn id="5" idx="0"/>
          </p:cNvCxnSpPr>
          <p:nvPr/>
        </p:nvCxnSpPr>
        <p:spPr>
          <a:xfrm>
            <a:off x="2008910" y="1379740"/>
            <a:ext cx="0" cy="27622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stCxn id="2" idx="2"/>
            <a:endCxn id="4" idx="0"/>
          </p:cNvCxnSpPr>
          <p:nvPr/>
        </p:nvCxnSpPr>
        <p:spPr>
          <a:xfrm>
            <a:off x="2008910" y="1379740"/>
            <a:ext cx="2563091" cy="1190625"/>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3" idx="4"/>
            <a:endCxn id="4" idx="0"/>
          </p:cNvCxnSpPr>
          <p:nvPr/>
        </p:nvCxnSpPr>
        <p:spPr>
          <a:xfrm flipH="1">
            <a:off x="4572001" y="1865515"/>
            <a:ext cx="2661372" cy="7048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3" idx="4"/>
            <a:endCxn id="6" idx="0"/>
          </p:cNvCxnSpPr>
          <p:nvPr/>
        </p:nvCxnSpPr>
        <p:spPr>
          <a:xfrm flipH="1">
            <a:off x="6123711" y="1865515"/>
            <a:ext cx="1109662" cy="2219325"/>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4" idx="4"/>
            <a:endCxn id="6" idx="0"/>
          </p:cNvCxnSpPr>
          <p:nvPr/>
        </p:nvCxnSpPr>
        <p:spPr>
          <a:xfrm>
            <a:off x="4572001" y="3503815"/>
            <a:ext cx="1551710" cy="58102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a:stCxn id="5" idx="6"/>
            <a:endCxn id="6" idx="2"/>
          </p:cNvCxnSpPr>
          <p:nvPr/>
        </p:nvCxnSpPr>
        <p:spPr>
          <a:xfrm flipV="1">
            <a:off x="2918547" y="4551565"/>
            <a:ext cx="2295526" cy="571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stCxn id="5" idx="4"/>
            <a:endCxn id="7" idx="0"/>
          </p:cNvCxnSpPr>
          <p:nvPr/>
        </p:nvCxnSpPr>
        <p:spPr>
          <a:xfrm flipH="1">
            <a:off x="2008909" y="5075440"/>
            <a:ext cx="1" cy="4547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6" idx="4"/>
            <a:endCxn id="8" idx="0"/>
          </p:cNvCxnSpPr>
          <p:nvPr/>
        </p:nvCxnSpPr>
        <p:spPr>
          <a:xfrm flipH="1">
            <a:off x="6123710" y="5018290"/>
            <a:ext cx="1" cy="15013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6" idx="4"/>
            <a:endCxn id="9" idx="0"/>
          </p:cNvCxnSpPr>
          <p:nvPr/>
        </p:nvCxnSpPr>
        <p:spPr>
          <a:xfrm>
            <a:off x="6123711" y="5018290"/>
            <a:ext cx="1343025" cy="257175"/>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3526841" y="4608715"/>
            <a:ext cx="1285160" cy="276999"/>
          </a:xfrm>
          <a:prstGeom prst="rect">
            <a:avLst/>
          </a:prstGeom>
          <a:noFill/>
        </p:spPr>
        <p:txBody>
          <a:bodyPr wrap="none" rtlCol="0">
            <a:spAutoFit/>
          </a:bodyPr>
          <a:lstStyle/>
          <a:p>
            <a:r>
              <a:rPr lang="en-US" sz="1200" dirty="0"/>
              <a:t>(Triple-Net Lease)</a:t>
            </a:r>
          </a:p>
        </p:txBody>
      </p:sp>
      <p:sp>
        <p:nvSpPr>
          <p:cNvPr id="20" name="TextBox 19"/>
          <p:cNvSpPr txBox="1"/>
          <p:nvPr/>
        </p:nvSpPr>
        <p:spPr>
          <a:xfrm>
            <a:off x="4219961" y="3755096"/>
            <a:ext cx="1151276" cy="430887"/>
          </a:xfrm>
          <a:prstGeom prst="rect">
            <a:avLst/>
          </a:prstGeom>
          <a:noFill/>
        </p:spPr>
        <p:txBody>
          <a:bodyPr wrap="none" rtlCol="0">
            <a:spAutoFit/>
          </a:bodyPr>
          <a:lstStyle/>
          <a:p>
            <a:pPr algn="r"/>
            <a:r>
              <a:rPr lang="en-US" sz="1100" dirty="0"/>
              <a:t>4.5% Non-Voting</a:t>
            </a:r>
          </a:p>
          <a:p>
            <a:pPr algn="r"/>
            <a:r>
              <a:rPr lang="en-US" sz="1100" dirty="0"/>
              <a:t>.5% Voting</a:t>
            </a:r>
          </a:p>
        </p:txBody>
      </p:sp>
      <p:sp>
        <p:nvSpPr>
          <p:cNvPr id="21" name="TextBox 20"/>
          <p:cNvSpPr txBox="1"/>
          <p:nvPr/>
        </p:nvSpPr>
        <p:spPr>
          <a:xfrm>
            <a:off x="6621634" y="2949103"/>
            <a:ext cx="1223475" cy="430887"/>
          </a:xfrm>
          <a:prstGeom prst="rect">
            <a:avLst/>
          </a:prstGeom>
          <a:noFill/>
        </p:spPr>
        <p:txBody>
          <a:bodyPr wrap="none" rtlCol="0">
            <a:spAutoFit/>
          </a:bodyPr>
          <a:lstStyle/>
          <a:p>
            <a:pPr algn="r"/>
            <a:r>
              <a:rPr lang="en-US" sz="1100" dirty="0"/>
              <a:t>94.5% Non-Voting</a:t>
            </a:r>
          </a:p>
          <a:p>
            <a:pPr algn="r"/>
            <a:r>
              <a:rPr lang="en-US" sz="1100" dirty="0"/>
              <a:t>.5% Voting</a:t>
            </a:r>
          </a:p>
        </p:txBody>
      </p:sp>
      <p:sp>
        <p:nvSpPr>
          <p:cNvPr id="22" name="TextBox 21"/>
          <p:cNvSpPr txBox="1"/>
          <p:nvPr/>
        </p:nvSpPr>
        <p:spPr>
          <a:xfrm>
            <a:off x="4809820" y="1798394"/>
            <a:ext cx="1151341" cy="430887"/>
          </a:xfrm>
          <a:prstGeom prst="rect">
            <a:avLst/>
          </a:prstGeom>
          <a:noFill/>
        </p:spPr>
        <p:txBody>
          <a:bodyPr wrap="none" rtlCol="0">
            <a:spAutoFit/>
          </a:bodyPr>
          <a:lstStyle/>
          <a:p>
            <a:pPr algn="r"/>
            <a:r>
              <a:rPr lang="en-US" sz="1100" dirty="0"/>
              <a:t>2.5% Non-Voting</a:t>
            </a:r>
          </a:p>
          <a:p>
            <a:pPr algn="r"/>
            <a:r>
              <a:rPr lang="en-US" sz="1100" dirty="0"/>
              <a:t>.5% voting</a:t>
            </a:r>
          </a:p>
        </p:txBody>
      </p:sp>
      <p:sp>
        <p:nvSpPr>
          <p:cNvPr id="23" name="TextBox 22"/>
          <p:cNvSpPr txBox="1"/>
          <p:nvPr/>
        </p:nvSpPr>
        <p:spPr>
          <a:xfrm>
            <a:off x="2676771" y="1522615"/>
            <a:ext cx="1223412" cy="430887"/>
          </a:xfrm>
          <a:prstGeom prst="rect">
            <a:avLst/>
          </a:prstGeom>
          <a:noFill/>
        </p:spPr>
        <p:txBody>
          <a:bodyPr wrap="none" rtlCol="0">
            <a:spAutoFit/>
          </a:bodyPr>
          <a:lstStyle/>
          <a:p>
            <a:pPr algn="r"/>
            <a:r>
              <a:rPr lang="en-US" sz="1100" dirty="0"/>
              <a:t>96.5% Non-Voting</a:t>
            </a:r>
          </a:p>
          <a:p>
            <a:pPr algn="r"/>
            <a:r>
              <a:rPr lang="en-US" sz="1100" dirty="0"/>
              <a:t>.5% Voting</a:t>
            </a:r>
          </a:p>
        </p:txBody>
      </p:sp>
      <p:sp>
        <p:nvSpPr>
          <p:cNvPr id="24" name="TextBox 23"/>
          <p:cNvSpPr txBox="1"/>
          <p:nvPr/>
        </p:nvSpPr>
        <p:spPr>
          <a:xfrm>
            <a:off x="2616863" y="220445"/>
            <a:ext cx="3831562" cy="276999"/>
          </a:xfrm>
          <a:prstGeom prst="rect">
            <a:avLst/>
          </a:prstGeom>
          <a:noFill/>
        </p:spPr>
        <p:txBody>
          <a:bodyPr wrap="none" rtlCol="0">
            <a:spAutoFit/>
          </a:bodyPr>
          <a:lstStyle/>
          <a:p>
            <a:r>
              <a:rPr lang="en-US" sz="1200" b="1" dirty="0"/>
              <a:t>“Increasing Debt by Establishing New Parent F Company”</a:t>
            </a:r>
          </a:p>
        </p:txBody>
      </p:sp>
      <p:cxnSp>
        <p:nvCxnSpPr>
          <p:cNvPr id="25" name="Straight Arrow Connector 24"/>
          <p:cNvCxnSpPr>
            <a:stCxn id="5" idx="0"/>
            <a:endCxn id="4" idx="3"/>
          </p:cNvCxnSpPr>
          <p:nvPr/>
        </p:nvCxnSpPr>
        <p:spPr>
          <a:xfrm flipV="1">
            <a:off x="2008910" y="3367114"/>
            <a:ext cx="1919880" cy="7748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0"/>
            <a:endCxn id="4" idx="5"/>
          </p:cNvCxnSpPr>
          <p:nvPr/>
        </p:nvCxnSpPr>
        <p:spPr>
          <a:xfrm flipH="1" flipV="1">
            <a:off x="5215211" y="3367114"/>
            <a:ext cx="908500" cy="7177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0223926">
            <a:off x="2398128" y="3766139"/>
            <a:ext cx="1162498" cy="261610"/>
          </a:xfrm>
          <a:prstGeom prst="rect">
            <a:avLst/>
          </a:prstGeom>
          <a:noFill/>
        </p:spPr>
        <p:txBody>
          <a:bodyPr wrap="none" rtlCol="0">
            <a:spAutoFit/>
          </a:bodyPr>
          <a:lstStyle/>
          <a:p>
            <a:r>
              <a:rPr lang="en-US" sz="1100" b="1" dirty="0">
                <a:solidFill>
                  <a:srgbClr val="FF0000"/>
                </a:solidFill>
              </a:rPr>
              <a:t>(Owes $800,000)</a:t>
            </a:r>
          </a:p>
        </p:txBody>
      </p:sp>
      <p:sp>
        <p:nvSpPr>
          <p:cNvPr id="28" name="TextBox 27"/>
          <p:cNvSpPr txBox="1"/>
          <p:nvPr/>
        </p:nvSpPr>
        <p:spPr>
          <a:xfrm rot="2142807">
            <a:off x="5130747" y="3484299"/>
            <a:ext cx="1162498" cy="261610"/>
          </a:xfrm>
          <a:prstGeom prst="rect">
            <a:avLst/>
          </a:prstGeom>
          <a:noFill/>
        </p:spPr>
        <p:txBody>
          <a:bodyPr wrap="none" rtlCol="0">
            <a:spAutoFit/>
          </a:bodyPr>
          <a:lstStyle/>
          <a:p>
            <a:r>
              <a:rPr lang="en-US" sz="1100" b="1" dirty="0">
                <a:solidFill>
                  <a:srgbClr val="FF0000"/>
                </a:solidFill>
              </a:rPr>
              <a:t>(Owes $900,000)</a:t>
            </a:r>
          </a:p>
        </p:txBody>
      </p:sp>
      <p:sp>
        <p:nvSpPr>
          <p:cNvPr id="29" name="Oval 28"/>
          <p:cNvSpPr/>
          <p:nvPr/>
        </p:nvSpPr>
        <p:spPr>
          <a:xfrm>
            <a:off x="1202215" y="2120411"/>
            <a:ext cx="1632425" cy="937992"/>
          </a:xfrm>
          <a:prstGeom prst="ellips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Professional Practice S Corp</a:t>
            </a:r>
          </a:p>
        </p:txBody>
      </p:sp>
      <p:cxnSp>
        <p:nvCxnSpPr>
          <p:cNvPr id="31" name="Straight Arrow Connector 30"/>
          <p:cNvCxnSpPr>
            <a:stCxn id="5" idx="0"/>
            <a:endCxn id="29" idx="3"/>
          </p:cNvCxnSpPr>
          <p:nvPr/>
        </p:nvCxnSpPr>
        <p:spPr>
          <a:xfrm flipH="1" flipV="1">
            <a:off x="1441278" y="2921037"/>
            <a:ext cx="567632" cy="122095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3810133">
            <a:off x="1037857" y="3489856"/>
            <a:ext cx="1173719" cy="261610"/>
          </a:xfrm>
          <a:prstGeom prst="rect">
            <a:avLst/>
          </a:prstGeom>
          <a:noFill/>
        </p:spPr>
        <p:txBody>
          <a:bodyPr wrap="none" rtlCol="0">
            <a:spAutoFit/>
          </a:bodyPr>
          <a:lstStyle/>
          <a:p>
            <a:r>
              <a:rPr lang="en-US" sz="1100" b="1" dirty="0">
                <a:solidFill>
                  <a:srgbClr val="FF0000"/>
                </a:solidFill>
              </a:rPr>
              <a:t>(Owes $500,000)</a:t>
            </a:r>
          </a:p>
        </p:txBody>
      </p:sp>
    </p:spTree>
    <p:extLst>
      <p:ext uri="{BB962C8B-B14F-4D97-AF65-F5344CB8AC3E}">
        <p14:creationId xmlns:p14="http://schemas.microsoft.com/office/powerpoint/2010/main" val="4818479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06982" y="1645920"/>
            <a:ext cx="1330037" cy="7980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Parent S Corporation</a:t>
            </a:r>
          </a:p>
        </p:txBody>
      </p:sp>
      <p:sp>
        <p:nvSpPr>
          <p:cNvPr id="3" name="Oval 2"/>
          <p:cNvSpPr/>
          <p:nvPr/>
        </p:nvSpPr>
        <p:spPr>
          <a:xfrm>
            <a:off x="4916978" y="2795847"/>
            <a:ext cx="1330037" cy="7980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S Corporation </a:t>
            </a:r>
            <a:r>
              <a:rPr lang="en-US" sz="1200" dirty="0" err="1">
                <a:solidFill>
                  <a:sysClr val="windowText" lastClr="000000"/>
                </a:solidFill>
              </a:rPr>
              <a:t>Mgmt</a:t>
            </a:r>
            <a:r>
              <a:rPr lang="en-US" sz="1200" dirty="0">
                <a:solidFill>
                  <a:sysClr val="windowText" lastClr="000000"/>
                </a:solidFill>
              </a:rPr>
              <a:t> Co.</a:t>
            </a:r>
          </a:p>
        </p:txBody>
      </p:sp>
      <p:sp>
        <p:nvSpPr>
          <p:cNvPr id="4" name="Oval 3"/>
          <p:cNvSpPr/>
          <p:nvPr/>
        </p:nvSpPr>
        <p:spPr>
          <a:xfrm>
            <a:off x="7809807" y="3895472"/>
            <a:ext cx="1330037" cy="7980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Family Limited Partnership</a:t>
            </a:r>
          </a:p>
        </p:txBody>
      </p:sp>
      <p:sp>
        <p:nvSpPr>
          <p:cNvPr id="5" name="Oval 4"/>
          <p:cNvSpPr/>
          <p:nvPr/>
        </p:nvSpPr>
        <p:spPr>
          <a:xfrm>
            <a:off x="5926975" y="1213658"/>
            <a:ext cx="997527" cy="7398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Physician &amp; Spouse TBE</a:t>
            </a:r>
          </a:p>
        </p:txBody>
      </p:sp>
      <p:sp>
        <p:nvSpPr>
          <p:cNvPr id="6" name="Rounded Rectangle 5"/>
          <p:cNvSpPr/>
          <p:nvPr/>
        </p:nvSpPr>
        <p:spPr>
          <a:xfrm>
            <a:off x="7581207" y="1271847"/>
            <a:ext cx="1562793" cy="57357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CHILDREN (AND/OR TRUSTS FOR THEIR CHILDREN)</a:t>
            </a:r>
          </a:p>
        </p:txBody>
      </p:sp>
      <p:sp>
        <p:nvSpPr>
          <p:cNvPr id="7" name="Oval 6"/>
          <p:cNvSpPr/>
          <p:nvPr/>
        </p:nvSpPr>
        <p:spPr>
          <a:xfrm>
            <a:off x="4696690" y="4804756"/>
            <a:ext cx="1130531" cy="84789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Acme Factoring, LLC</a:t>
            </a:r>
          </a:p>
        </p:txBody>
      </p:sp>
      <p:sp>
        <p:nvSpPr>
          <p:cNvPr id="8" name="Oval 7"/>
          <p:cNvSpPr/>
          <p:nvPr/>
        </p:nvSpPr>
        <p:spPr>
          <a:xfrm>
            <a:off x="7952508" y="4928928"/>
            <a:ext cx="1044633" cy="739833"/>
          </a:xfrm>
          <a:prstGeom prst="ellipse">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ysClr val="windowText" lastClr="000000"/>
                </a:solidFill>
              </a:rPr>
              <a:t>Brokerage Account</a:t>
            </a:r>
          </a:p>
        </p:txBody>
      </p:sp>
      <p:sp>
        <p:nvSpPr>
          <p:cNvPr id="9" name="Oval 8"/>
          <p:cNvSpPr/>
          <p:nvPr/>
        </p:nvSpPr>
        <p:spPr>
          <a:xfrm>
            <a:off x="1698565" y="4858788"/>
            <a:ext cx="1330037" cy="7980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Medical Practice Entity (QSUB)</a:t>
            </a:r>
          </a:p>
        </p:txBody>
      </p:sp>
      <p:sp>
        <p:nvSpPr>
          <p:cNvPr id="10" name="Oval 9"/>
          <p:cNvSpPr/>
          <p:nvPr/>
        </p:nvSpPr>
        <p:spPr>
          <a:xfrm>
            <a:off x="30477" y="4858788"/>
            <a:ext cx="1108367" cy="798022"/>
          </a:xfrm>
          <a:prstGeom prst="ellipse">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Financial Account</a:t>
            </a:r>
          </a:p>
        </p:txBody>
      </p:sp>
      <p:cxnSp>
        <p:nvCxnSpPr>
          <p:cNvPr id="12" name="Straight Connector 11"/>
          <p:cNvCxnSpPr>
            <a:stCxn id="2" idx="4"/>
            <a:endCxn id="10" idx="0"/>
          </p:cNvCxnSpPr>
          <p:nvPr/>
        </p:nvCxnSpPr>
        <p:spPr>
          <a:xfrm flipH="1">
            <a:off x="584661" y="2443942"/>
            <a:ext cx="3987340" cy="241484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2" idx="4"/>
            <a:endCxn id="9" idx="0"/>
          </p:cNvCxnSpPr>
          <p:nvPr/>
        </p:nvCxnSpPr>
        <p:spPr>
          <a:xfrm flipH="1">
            <a:off x="2363584" y="2443942"/>
            <a:ext cx="2208417" cy="2414846"/>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stCxn id="2" idx="4"/>
            <a:endCxn id="7" idx="0"/>
          </p:cNvCxnSpPr>
          <p:nvPr/>
        </p:nvCxnSpPr>
        <p:spPr>
          <a:xfrm>
            <a:off x="4572001" y="2443942"/>
            <a:ext cx="689955" cy="2360814"/>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a:stCxn id="3" idx="0"/>
            <a:endCxn id="5" idx="4"/>
          </p:cNvCxnSpPr>
          <p:nvPr/>
        </p:nvCxnSpPr>
        <p:spPr>
          <a:xfrm flipV="1">
            <a:off x="5581997" y="1953491"/>
            <a:ext cx="843742" cy="84235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a:stCxn id="5" idx="4"/>
            <a:endCxn id="4" idx="0"/>
          </p:cNvCxnSpPr>
          <p:nvPr/>
        </p:nvCxnSpPr>
        <p:spPr>
          <a:xfrm>
            <a:off x="6425739" y="1953491"/>
            <a:ext cx="2049087" cy="1941981"/>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a:stCxn id="6" idx="2"/>
            <a:endCxn id="4" idx="0"/>
          </p:cNvCxnSpPr>
          <p:nvPr/>
        </p:nvCxnSpPr>
        <p:spPr>
          <a:xfrm>
            <a:off x="8362604" y="1845425"/>
            <a:ext cx="112222" cy="2050047"/>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stCxn id="6" idx="2"/>
            <a:endCxn id="3" idx="7"/>
          </p:cNvCxnSpPr>
          <p:nvPr/>
        </p:nvCxnSpPr>
        <p:spPr>
          <a:xfrm flipH="1">
            <a:off x="6052236" y="1845425"/>
            <a:ext cx="2310368" cy="106729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a:stCxn id="4" idx="4"/>
            <a:endCxn id="8" idx="0"/>
          </p:cNvCxnSpPr>
          <p:nvPr/>
        </p:nvCxnSpPr>
        <p:spPr>
          <a:xfrm flipH="1">
            <a:off x="8474825" y="4693494"/>
            <a:ext cx="1" cy="23543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Arrow Connector 28"/>
          <p:cNvCxnSpPr>
            <a:stCxn id="7" idx="7"/>
            <a:endCxn id="3" idx="4"/>
          </p:cNvCxnSpPr>
          <p:nvPr/>
        </p:nvCxnSpPr>
        <p:spPr>
          <a:xfrm flipH="1" flipV="1">
            <a:off x="5581997" y="3593869"/>
            <a:ext cx="79662" cy="13350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stCxn id="4" idx="2"/>
            <a:endCxn id="7" idx="6"/>
          </p:cNvCxnSpPr>
          <p:nvPr/>
        </p:nvCxnSpPr>
        <p:spPr>
          <a:xfrm flipH="1">
            <a:off x="5827221" y="4294483"/>
            <a:ext cx="1982586" cy="9342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7" idx="2"/>
            <a:endCxn id="9" idx="6"/>
          </p:cNvCxnSpPr>
          <p:nvPr/>
        </p:nvCxnSpPr>
        <p:spPr>
          <a:xfrm flipH="1">
            <a:off x="3028602" y="5228706"/>
            <a:ext cx="1668088" cy="290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81745" y="5860473"/>
            <a:ext cx="1332810" cy="738664"/>
          </a:xfrm>
          <a:prstGeom prst="rect">
            <a:avLst/>
          </a:prstGeom>
          <a:noFill/>
        </p:spPr>
        <p:txBody>
          <a:bodyPr wrap="square" rtlCol="0">
            <a:spAutoFit/>
          </a:bodyPr>
          <a:lstStyle/>
          <a:p>
            <a:pPr algn="ctr"/>
            <a:r>
              <a:rPr lang="en-US" sz="1050" dirty="0"/>
              <a:t>Funded from sales of Letter of Protection from Acme Factoring, LLC</a:t>
            </a:r>
          </a:p>
        </p:txBody>
      </p:sp>
      <p:sp>
        <p:nvSpPr>
          <p:cNvPr id="37" name="TextBox 36"/>
          <p:cNvSpPr txBox="1"/>
          <p:nvPr/>
        </p:nvSpPr>
        <p:spPr>
          <a:xfrm>
            <a:off x="1602968" y="5909860"/>
            <a:ext cx="1521229" cy="577081"/>
          </a:xfrm>
          <a:prstGeom prst="rect">
            <a:avLst/>
          </a:prstGeom>
          <a:noFill/>
        </p:spPr>
        <p:txBody>
          <a:bodyPr wrap="square" rtlCol="0">
            <a:spAutoFit/>
          </a:bodyPr>
          <a:lstStyle/>
          <a:p>
            <a:pPr algn="ctr"/>
            <a:r>
              <a:rPr lang="en-US" sz="1050" dirty="0"/>
              <a:t>Owns furniture and unsold accounts receivable</a:t>
            </a:r>
          </a:p>
        </p:txBody>
      </p:sp>
      <p:sp>
        <p:nvSpPr>
          <p:cNvPr id="38" name="TextBox 37"/>
          <p:cNvSpPr txBox="1"/>
          <p:nvPr/>
        </p:nvSpPr>
        <p:spPr>
          <a:xfrm>
            <a:off x="2982690" y="5273991"/>
            <a:ext cx="1848583" cy="253916"/>
          </a:xfrm>
          <a:prstGeom prst="rect">
            <a:avLst/>
          </a:prstGeom>
          <a:noFill/>
        </p:spPr>
        <p:txBody>
          <a:bodyPr wrap="none" rtlCol="0">
            <a:spAutoFit/>
          </a:bodyPr>
          <a:lstStyle/>
          <a:p>
            <a:r>
              <a:rPr lang="en-US" sz="1050" dirty="0"/>
              <a:t>Transfers Letters of Protection</a:t>
            </a:r>
          </a:p>
        </p:txBody>
      </p:sp>
      <p:sp>
        <p:nvSpPr>
          <p:cNvPr id="39" name="TextBox 38"/>
          <p:cNvSpPr txBox="1"/>
          <p:nvPr/>
        </p:nvSpPr>
        <p:spPr>
          <a:xfrm>
            <a:off x="3054825" y="4704814"/>
            <a:ext cx="1776448" cy="253916"/>
          </a:xfrm>
          <a:prstGeom prst="rect">
            <a:avLst/>
          </a:prstGeom>
          <a:noFill/>
        </p:spPr>
        <p:txBody>
          <a:bodyPr wrap="none" rtlCol="0">
            <a:spAutoFit/>
          </a:bodyPr>
          <a:lstStyle/>
          <a:p>
            <a:r>
              <a:rPr lang="en-US" sz="1050" dirty="0"/>
              <a:t>Pays for Letters of Protection</a:t>
            </a:r>
          </a:p>
        </p:txBody>
      </p:sp>
      <p:sp>
        <p:nvSpPr>
          <p:cNvPr id="40" name="TextBox 39"/>
          <p:cNvSpPr txBox="1"/>
          <p:nvPr/>
        </p:nvSpPr>
        <p:spPr>
          <a:xfrm>
            <a:off x="5827221" y="6036799"/>
            <a:ext cx="1433371" cy="553998"/>
          </a:xfrm>
          <a:prstGeom prst="rect">
            <a:avLst/>
          </a:prstGeom>
          <a:noFill/>
        </p:spPr>
        <p:txBody>
          <a:bodyPr wrap="square" rtlCol="0">
            <a:spAutoFit/>
          </a:bodyPr>
          <a:lstStyle/>
          <a:p>
            <a:pPr algn="ctr"/>
            <a:r>
              <a:rPr lang="en-US" sz="1000" dirty="0"/>
              <a:t>Brokerage Firm loans money to Partnership at 6.8% interest</a:t>
            </a:r>
          </a:p>
        </p:txBody>
      </p:sp>
      <p:sp>
        <p:nvSpPr>
          <p:cNvPr id="41" name="TextBox 40"/>
          <p:cNvSpPr txBox="1"/>
          <p:nvPr/>
        </p:nvSpPr>
        <p:spPr>
          <a:xfrm>
            <a:off x="5945561" y="4975656"/>
            <a:ext cx="1433371" cy="861774"/>
          </a:xfrm>
          <a:prstGeom prst="rect">
            <a:avLst/>
          </a:prstGeom>
          <a:noFill/>
        </p:spPr>
        <p:txBody>
          <a:bodyPr wrap="square" rtlCol="0">
            <a:spAutoFit/>
          </a:bodyPr>
          <a:lstStyle/>
          <a:p>
            <a:pPr algn="ctr"/>
            <a:r>
              <a:rPr lang="en-US" sz="1000" dirty="0"/>
              <a:t>Family Limited Partnership makes loans to Acme Factoring, LLC which repays interest</a:t>
            </a:r>
          </a:p>
        </p:txBody>
      </p:sp>
      <p:sp>
        <p:nvSpPr>
          <p:cNvPr id="42" name="TextBox 41"/>
          <p:cNvSpPr txBox="1"/>
          <p:nvPr/>
        </p:nvSpPr>
        <p:spPr>
          <a:xfrm>
            <a:off x="7523854" y="6022056"/>
            <a:ext cx="1647020" cy="577081"/>
          </a:xfrm>
          <a:prstGeom prst="rect">
            <a:avLst/>
          </a:prstGeom>
          <a:noFill/>
        </p:spPr>
        <p:txBody>
          <a:bodyPr wrap="square" rtlCol="0">
            <a:spAutoFit/>
          </a:bodyPr>
          <a:lstStyle/>
          <a:p>
            <a:pPr algn="ctr"/>
            <a:r>
              <a:rPr lang="en-US" sz="1050" dirty="0"/>
              <a:t>Account can be pledged for load advanced from brokerage firm</a:t>
            </a:r>
          </a:p>
        </p:txBody>
      </p:sp>
      <p:sp>
        <p:nvSpPr>
          <p:cNvPr id="43" name="TextBox 42"/>
          <p:cNvSpPr txBox="1"/>
          <p:nvPr/>
        </p:nvSpPr>
        <p:spPr>
          <a:xfrm>
            <a:off x="5598396" y="4591124"/>
            <a:ext cx="1037463" cy="230832"/>
          </a:xfrm>
          <a:prstGeom prst="rect">
            <a:avLst/>
          </a:prstGeom>
          <a:noFill/>
        </p:spPr>
        <p:txBody>
          <a:bodyPr wrap="none" rtlCol="0">
            <a:spAutoFit/>
          </a:bodyPr>
          <a:lstStyle/>
          <a:p>
            <a:r>
              <a:rPr lang="en-US" sz="900" dirty="0"/>
              <a:t>Management fees</a:t>
            </a:r>
          </a:p>
        </p:txBody>
      </p:sp>
      <p:sp>
        <p:nvSpPr>
          <p:cNvPr id="44" name="TextBox 43"/>
          <p:cNvSpPr txBox="1"/>
          <p:nvPr/>
        </p:nvSpPr>
        <p:spPr>
          <a:xfrm>
            <a:off x="5581996" y="3538498"/>
            <a:ext cx="2353529" cy="553998"/>
          </a:xfrm>
          <a:prstGeom prst="rect">
            <a:avLst/>
          </a:prstGeom>
          <a:noFill/>
        </p:spPr>
        <p:txBody>
          <a:bodyPr wrap="none" rtlCol="0">
            <a:spAutoFit/>
          </a:bodyPr>
          <a:lstStyle/>
          <a:p>
            <a:r>
              <a:rPr lang="en-US" sz="1000" dirty="0"/>
              <a:t>Investment Assets - $1,000,000</a:t>
            </a:r>
          </a:p>
          <a:p>
            <a:r>
              <a:rPr lang="en-US" sz="1000" dirty="0"/>
              <a:t>Margin Acct Debt</a:t>
            </a:r>
          </a:p>
          <a:p>
            <a:r>
              <a:rPr lang="en-US" sz="1000" dirty="0" err="1"/>
              <a:t>Mgmt</a:t>
            </a:r>
            <a:r>
              <a:rPr lang="en-US" sz="1000" dirty="0"/>
              <a:t> Co pays brokerage firm _% interest</a:t>
            </a:r>
          </a:p>
        </p:txBody>
      </p:sp>
      <p:sp>
        <p:nvSpPr>
          <p:cNvPr id="50" name="TextBox 49"/>
          <p:cNvSpPr txBox="1"/>
          <p:nvPr/>
        </p:nvSpPr>
        <p:spPr>
          <a:xfrm>
            <a:off x="7109023" y="4113880"/>
            <a:ext cx="753732" cy="246221"/>
          </a:xfrm>
          <a:prstGeom prst="rect">
            <a:avLst/>
          </a:prstGeom>
          <a:noFill/>
        </p:spPr>
        <p:txBody>
          <a:bodyPr wrap="none" rtlCol="0">
            <a:spAutoFit/>
          </a:bodyPr>
          <a:lstStyle/>
          <a:p>
            <a:r>
              <a:rPr lang="en-US" sz="1000" dirty="0">
                <a:solidFill>
                  <a:srgbClr val="FF0000"/>
                </a:solidFill>
              </a:rPr>
              <a:t>($500,000)</a:t>
            </a:r>
          </a:p>
        </p:txBody>
      </p:sp>
      <p:sp>
        <p:nvSpPr>
          <p:cNvPr id="51" name="TextBox 50"/>
          <p:cNvSpPr txBox="1"/>
          <p:nvPr/>
        </p:nvSpPr>
        <p:spPr>
          <a:xfrm>
            <a:off x="6189705" y="2781154"/>
            <a:ext cx="1055097" cy="253916"/>
          </a:xfrm>
          <a:prstGeom prst="rect">
            <a:avLst/>
          </a:prstGeom>
          <a:noFill/>
        </p:spPr>
        <p:txBody>
          <a:bodyPr wrap="none" rtlCol="0">
            <a:spAutoFit/>
          </a:bodyPr>
          <a:lstStyle/>
          <a:p>
            <a:r>
              <a:rPr lang="en-US" sz="1050" dirty="0"/>
              <a:t>95% by children</a:t>
            </a:r>
          </a:p>
        </p:txBody>
      </p:sp>
      <p:sp>
        <p:nvSpPr>
          <p:cNvPr id="52" name="TextBox 51"/>
          <p:cNvSpPr txBox="1"/>
          <p:nvPr/>
        </p:nvSpPr>
        <p:spPr>
          <a:xfrm>
            <a:off x="6999204" y="3150177"/>
            <a:ext cx="816249" cy="253916"/>
          </a:xfrm>
          <a:prstGeom prst="rect">
            <a:avLst/>
          </a:prstGeom>
          <a:noFill/>
        </p:spPr>
        <p:txBody>
          <a:bodyPr wrap="none" rtlCol="0">
            <a:spAutoFit/>
          </a:bodyPr>
          <a:lstStyle/>
          <a:p>
            <a:r>
              <a:rPr lang="en-US" sz="1050" dirty="0"/>
              <a:t>50% by TBE</a:t>
            </a:r>
          </a:p>
        </p:txBody>
      </p:sp>
      <p:sp>
        <p:nvSpPr>
          <p:cNvPr id="53" name="TextBox 52"/>
          <p:cNvSpPr txBox="1"/>
          <p:nvPr/>
        </p:nvSpPr>
        <p:spPr>
          <a:xfrm>
            <a:off x="8369421" y="2497217"/>
            <a:ext cx="805520" cy="415498"/>
          </a:xfrm>
          <a:prstGeom prst="rect">
            <a:avLst/>
          </a:prstGeom>
          <a:noFill/>
        </p:spPr>
        <p:txBody>
          <a:bodyPr wrap="square" rtlCol="0">
            <a:spAutoFit/>
          </a:bodyPr>
          <a:lstStyle/>
          <a:p>
            <a:r>
              <a:rPr lang="en-US" sz="1050" dirty="0"/>
              <a:t>50% by children</a:t>
            </a:r>
          </a:p>
        </p:txBody>
      </p:sp>
      <p:sp>
        <p:nvSpPr>
          <p:cNvPr id="54" name="TextBox 53"/>
          <p:cNvSpPr txBox="1"/>
          <p:nvPr/>
        </p:nvSpPr>
        <p:spPr>
          <a:xfrm>
            <a:off x="5317499" y="2152860"/>
            <a:ext cx="747320" cy="253916"/>
          </a:xfrm>
          <a:prstGeom prst="rect">
            <a:avLst/>
          </a:prstGeom>
          <a:noFill/>
        </p:spPr>
        <p:txBody>
          <a:bodyPr wrap="none" rtlCol="0">
            <a:spAutoFit/>
          </a:bodyPr>
          <a:lstStyle/>
          <a:p>
            <a:r>
              <a:rPr lang="en-US" sz="1050" dirty="0"/>
              <a:t>5% by TBE</a:t>
            </a:r>
          </a:p>
        </p:txBody>
      </p:sp>
      <p:sp>
        <p:nvSpPr>
          <p:cNvPr id="55" name="TextBox 54"/>
          <p:cNvSpPr txBox="1"/>
          <p:nvPr/>
        </p:nvSpPr>
        <p:spPr>
          <a:xfrm>
            <a:off x="3350351" y="1111926"/>
            <a:ext cx="2443298" cy="253916"/>
          </a:xfrm>
          <a:prstGeom prst="rect">
            <a:avLst/>
          </a:prstGeom>
          <a:noFill/>
        </p:spPr>
        <p:txBody>
          <a:bodyPr wrap="none" rtlCol="0">
            <a:spAutoFit/>
          </a:bodyPr>
          <a:lstStyle/>
          <a:p>
            <a:r>
              <a:rPr lang="en-US" sz="1050" dirty="0"/>
              <a:t>Physicians and/or spouse may own entity</a:t>
            </a:r>
          </a:p>
        </p:txBody>
      </p:sp>
      <p:sp>
        <p:nvSpPr>
          <p:cNvPr id="56" name="TextBox 55"/>
          <p:cNvSpPr txBox="1"/>
          <p:nvPr/>
        </p:nvSpPr>
        <p:spPr>
          <a:xfrm>
            <a:off x="1774790" y="3607050"/>
            <a:ext cx="487634" cy="253916"/>
          </a:xfrm>
          <a:prstGeom prst="rect">
            <a:avLst/>
          </a:prstGeom>
          <a:noFill/>
        </p:spPr>
        <p:txBody>
          <a:bodyPr wrap="none" rtlCol="0">
            <a:spAutoFit/>
          </a:bodyPr>
          <a:lstStyle/>
          <a:p>
            <a:r>
              <a:rPr lang="en-US" sz="1050" dirty="0"/>
              <a:t>100%</a:t>
            </a:r>
          </a:p>
        </p:txBody>
      </p:sp>
      <p:sp>
        <p:nvSpPr>
          <p:cNvPr id="57" name="TextBox 56"/>
          <p:cNvSpPr txBox="1"/>
          <p:nvPr/>
        </p:nvSpPr>
        <p:spPr>
          <a:xfrm>
            <a:off x="3452553" y="3576171"/>
            <a:ext cx="487634" cy="253916"/>
          </a:xfrm>
          <a:prstGeom prst="rect">
            <a:avLst/>
          </a:prstGeom>
          <a:noFill/>
        </p:spPr>
        <p:txBody>
          <a:bodyPr wrap="none" rtlCol="0">
            <a:spAutoFit/>
          </a:bodyPr>
          <a:lstStyle/>
          <a:p>
            <a:r>
              <a:rPr lang="en-US" sz="1050" dirty="0"/>
              <a:t>100%</a:t>
            </a:r>
          </a:p>
        </p:txBody>
      </p:sp>
      <p:sp>
        <p:nvSpPr>
          <p:cNvPr id="58" name="TextBox 57"/>
          <p:cNvSpPr txBox="1"/>
          <p:nvPr/>
        </p:nvSpPr>
        <p:spPr>
          <a:xfrm>
            <a:off x="4663692" y="4251682"/>
            <a:ext cx="487634" cy="253916"/>
          </a:xfrm>
          <a:prstGeom prst="rect">
            <a:avLst/>
          </a:prstGeom>
          <a:noFill/>
        </p:spPr>
        <p:txBody>
          <a:bodyPr wrap="none" rtlCol="0">
            <a:spAutoFit/>
          </a:bodyPr>
          <a:lstStyle/>
          <a:p>
            <a:r>
              <a:rPr lang="en-US" sz="1050" dirty="0"/>
              <a:t>100%</a:t>
            </a:r>
          </a:p>
        </p:txBody>
      </p:sp>
      <p:sp>
        <p:nvSpPr>
          <p:cNvPr id="59" name="TextBox 58"/>
          <p:cNvSpPr txBox="1"/>
          <p:nvPr/>
        </p:nvSpPr>
        <p:spPr>
          <a:xfrm>
            <a:off x="1500798" y="583214"/>
            <a:ext cx="6660950" cy="430887"/>
          </a:xfrm>
          <a:prstGeom prst="rect">
            <a:avLst/>
          </a:prstGeom>
          <a:noFill/>
        </p:spPr>
        <p:txBody>
          <a:bodyPr wrap="square">
            <a:spAutoFit/>
          </a:bodyPr>
          <a:lstStyle/>
          <a:p>
            <a:pPr algn="ctr">
              <a:defRPr/>
            </a:pPr>
            <a:r>
              <a:rPr lang="en-US" sz="1100" b="1" dirty="0">
                <a:latin typeface="Times New Roman" panose="02020603050405020304" pitchFamily="18" charset="0"/>
                <a:cs typeface="Times New Roman" panose="02020603050405020304" pitchFamily="18" charset="0"/>
              </a:rPr>
              <a:t>To enable a Family Limited Partnership and child-owned management entity to derive reasonable</a:t>
            </a:r>
          </a:p>
          <a:p>
            <a:pPr algn="ctr">
              <a:defRPr/>
            </a:pPr>
            <a:r>
              <a:rPr lang="en-US" sz="1100" b="1" dirty="0">
                <a:latin typeface="Times New Roman" panose="02020603050405020304" pitchFamily="18" charset="0"/>
                <a:cs typeface="Times New Roman" panose="02020603050405020304" pitchFamily="18" charset="0"/>
              </a:rPr>
              <a:t> profits for the purchase and administration of letters of protection</a:t>
            </a:r>
          </a:p>
        </p:txBody>
      </p:sp>
      <p:sp>
        <p:nvSpPr>
          <p:cNvPr id="60" name="TextBox 59"/>
          <p:cNvSpPr txBox="1"/>
          <p:nvPr/>
        </p:nvSpPr>
        <p:spPr>
          <a:xfrm>
            <a:off x="511176" y="9342"/>
            <a:ext cx="8121649" cy="461665"/>
          </a:xfrm>
          <a:prstGeom prst="rect">
            <a:avLst/>
          </a:prstGeom>
          <a:noFill/>
        </p:spPr>
        <p:txBody>
          <a:bodyPr wrap="square">
            <a:spAutoFit/>
          </a:bodyPr>
          <a:lstStyle/>
          <a:p>
            <a:pPr algn="ctr" defTabSz="342900">
              <a:defRPr/>
            </a:pPr>
            <a:r>
              <a:rPr lang="en-US" sz="2400" b="1" dirty="0">
                <a:solidFill>
                  <a:srgbClr val="0070C0"/>
                </a:solidFill>
                <a:ea typeface="+mj-ea"/>
                <a:cs typeface="+mj-cs"/>
              </a:rPr>
              <a:t>Extended Letter of Protection Enhancement (ELOPE System)</a:t>
            </a:r>
          </a:p>
        </p:txBody>
      </p:sp>
      <p:cxnSp>
        <p:nvCxnSpPr>
          <p:cNvPr id="62" name="Straight Connector 61"/>
          <p:cNvCxnSpPr>
            <a:stCxn id="2" idx="0"/>
            <a:endCxn id="55" idx="2"/>
          </p:cNvCxnSpPr>
          <p:nvPr/>
        </p:nvCxnSpPr>
        <p:spPr>
          <a:xfrm flipH="1" flipV="1">
            <a:off x="4572000" y="1365842"/>
            <a:ext cx="1" cy="280078"/>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a:stCxn id="3" idx="6"/>
            <a:endCxn id="44" idx="0"/>
          </p:cNvCxnSpPr>
          <p:nvPr/>
        </p:nvCxnSpPr>
        <p:spPr>
          <a:xfrm>
            <a:off x="6247015" y="3194858"/>
            <a:ext cx="511746" cy="34364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a:stCxn id="8" idx="3"/>
            <a:endCxn id="40" idx="0"/>
          </p:cNvCxnSpPr>
          <p:nvPr/>
        </p:nvCxnSpPr>
        <p:spPr>
          <a:xfrm flipH="1">
            <a:off x="6543907" y="5560415"/>
            <a:ext cx="1561584" cy="476384"/>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Arrow Connector 67"/>
          <p:cNvCxnSpPr>
            <a:stCxn id="9" idx="7"/>
            <a:endCxn id="7" idx="1"/>
          </p:cNvCxnSpPr>
          <p:nvPr/>
        </p:nvCxnSpPr>
        <p:spPr>
          <a:xfrm flipV="1">
            <a:off x="2833823" y="4928928"/>
            <a:ext cx="2028429" cy="46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0" name="Straight Connector 69"/>
          <p:cNvCxnSpPr>
            <a:stCxn id="10" idx="4"/>
            <a:endCxn id="36" idx="0"/>
          </p:cNvCxnSpPr>
          <p:nvPr/>
        </p:nvCxnSpPr>
        <p:spPr>
          <a:xfrm flipH="1">
            <a:off x="584660" y="5656810"/>
            <a:ext cx="1" cy="203663"/>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a:stCxn id="9" idx="4"/>
            <a:endCxn id="37" idx="0"/>
          </p:cNvCxnSpPr>
          <p:nvPr/>
        </p:nvCxnSpPr>
        <p:spPr>
          <a:xfrm flipH="1">
            <a:off x="2363583" y="5656810"/>
            <a:ext cx="1" cy="25305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8687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604300" y="206734"/>
            <a:ext cx="7935401" cy="90644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b="1" dirty="0">
                <a:solidFill>
                  <a:schemeClr val="tx1"/>
                </a:solidFill>
                <a:latin typeface="Times New Roman" panose="02020603050405020304" pitchFamily="18" charset="0"/>
                <a:cs typeface="Times New Roman" panose="02020603050405020304" pitchFamily="18" charset="0"/>
              </a:rPr>
              <a:t>Using LLCs and Trusts to Protect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Otherwise Exposed Assets, Part 1</a:t>
            </a:r>
          </a:p>
        </p:txBody>
      </p:sp>
      <p:sp>
        <p:nvSpPr>
          <p:cNvPr id="8" name="TextBox 7"/>
          <p:cNvSpPr txBox="1"/>
          <p:nvPr/>
        </p:nvSpPr>
        <p:spPr>
          <a:xfrm>
            <a:off x="1630017" y="4557311"/>
            <a:ext cx="5883965" cy="978010"/>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dirty="0">
                <a:solidFill>
                  <a:schemeClr val="tx1"/>
                </a:solidFill>
                <a:latin typeface="Times New Roman" panose="02020603050405020304" pitchFamily="18" charset="0"/>
                <a:cs typeface="Times New Roman" panose="02020603050405020304" pitchFamily="18" charset="0"/>
              </a:rPr>
              <a:t>Client</a:t>
            </a:r>
            <a:r>
              <a:rPr lang="en-US" sz="1200" b="1" baseline="0" dirty="0">
                <a:solidFill>
                  <a:schemeClr val="tx1"/>
                </a:solidFill>
                <a:latin typeface="Times New Roman" panose="02020603050405020304" pitchFamily="18" charset="0"/>
                <a:cs typeface="Times New Roman" panose="02020603050405020304" pitchFamily="18" charset="0"/>
              </a:rPr>
              <a:t> owns $5,000,000 building.  </a:t>
            </a:r>
          </a:p>
          <a:p>
            <a:pPr algn="ctr"/>
            <a:endParaRPr lang="en-US" sz="1200" b="1" baseline="0" dirty="0">
              <a:solidFill>
                <a:schemeClr val="tx1"/>
              </a:solidFill>
              <a:latin typeface="Times New Roman" panose="02020603050405020304" pitchFamily="18" charset="0"/>
              <a:cs typeface="Times New Roman" panose="02020603050405020304" pitchFamily="18" charset="0"/>
            </a:endParaRPr>
          </a:p>
          <a:p>
            <a:pPr algn="ctr"/>
            <a:r>
              <a:rPr lang="en-US" sz="1200" b="1" baseline="0" dirty="0">
                <a:solidFill>
                  <a:schemeClr val="tx1"/>
                </a:solidFill>
                <a:latin typeface="Times New Roman" panose="02020603050405020304" pitchFamily="18" charset="0"/>
                <a:cs typeface="Times New Roman" panose="02020603050405020304" pitchFamily="18" charset="0"/>
              </a:rPr>
              <a:t>Lender is willing to loan $4,500,000 on building.</a:t>
            </a:r>
            <a:endParaRPr lang="en-US" sz="1200" b="1" dirty="0">
              <a:solidFill>
                <a:schemeClr val="tx1"/>
              </a:solidFill>
              <a:latin typeface="Times New Roman" panose="02020603050405020304" pitchFamily="18" charset="0"/>
              <a:cs typeface="Times New Roman" panose="02020603050405020304" pitchFamily="18" charset="0"/>
            </a:endParaRPr>
          </a:p>
        </p:txBody>
      </p:sp>
      <p:grpSp>
        <p:nvGrpSpPr>
          <p:cNvPr id="2" name="Group 11"/>
          <p:cNvGrpSpPr/>
          <p:nvPr/>
        </p:nvGrpSpPr>
        <p:grpSpPr>
          <a:xfrm>
            <a:off x="1904338" y="1425546"/>
            <a:ext cx="5335324" cy="2894669"/>
            <a:chOff x="2337684" y="1542552"/>
            <a:chExt cx="5335324" cy="2894669"/>
          </a:xfrm>
        </p:grpSpPr>
        <p:sp>
          <p:nvSpPr>
            <p:cNvPr id="4" name="Rounded Rectangle 3"/>
            <p:cNvSpPr/>
            <p:nvPr/>
          </p:nvSpPr>
          <p:spPr>
            <a:xfrm>
              <a:off x="2337684" y="1542553"/>
              <a:ext cx="1789043" cy="6599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CLIENT</a:t>
              </a:r>
            </a:p>
          </p:txBody>
        </p:sp>
        <p:sp>
          <p:nvSpPr>
            <p:cNvPr id="5" name="Rounded Rectangle 4"/>
            <p:cNvSpPr/>
            <p:nvPr/>
          </p:nvSpPr>
          <p:spPr>
            <a:xfrm>
              <a:off x="5883965" y="1542552"/>
              <a:ext cx="1789043" cy="6599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SPOUSE</a:t>
              </a:r>
              <a:r>
                <a:rPr lang="en-US" sz="1400" b="1" baseline="0" dirty="0">
                  <a:solidFill>
                    <a:schemeClr val="tx1"/>
                  </a:solidFill>
                  <a:latin typeface="Times New Roman" panose="02020603050405020304" pitchFamily="18" charset="0"/>
                  <a:cs typeface="Times New Roman" panose="02020603050405020304" pitchFamily="18" charset="0"/>
                </a:rPr>
                <a:t> OF CLIENT</a:t>
              </a:r>
              <a:endParaRPr lang="en-US" sz="1400" b="1" dirty="0">
                <a:solidFill>
                  <a:schemeClr val="tx1"/>
                </a:solidFill>
                <a:latin typeface="Times New Roman" panose="02020603050405020304" pitchFamily="18" charset="0"/>
                <a:cs typeface="Times New Roman" panose="02020603050405020304" pitchFamily="18" charset="0"/>
              </a:endParaRPr>
            </a:p>
          </p:txBody>
        </p:sp>
        <p:pic>
          <p:nvPicPr>
            <p:cNvPr id="6" name="Picture 5" descr="http://www.iclipart.com/dodl.php?linklokauth=LzU2Ny9iYXRjaF8wMS8zMTAxMTRfbWo1b19naGdtXzEzMTAyOS5qcGcsMTQ2MDA2OTM1NSwxNzMuNjUuMTk2LjQzLDAsMCxMTF8wLCw5ZTczMjM4ODcxN2MzNjMzMDM1ZjU4NDg1MTgxNDA3MA%3D%3D/310114_mj5o_ghgm_131029.jpg"/>
            <p:cNvPicPr>
              <a:picLocks noChangeAspect="1" noChangeArrowheads="1"/>
            </p:cNvPicPr>
            <p:nvPr/>
          </p:nvPicPr>
          <p:blipFill>
            <a:blip r:embed="rId2" cstate="print"/>
            <a:srcRect/>
            <a:stretch>
              <a:fillRect/>
            </a:stretch>
          </p:blipFill>
          <p:spPr bwMode="auto">
            <a:xfrm>
              <a:off x="2735246" y="3077154"/>
              <a:ext cx="1011843" cy="938254"/>
            </a:xfrm>
            <a:prstGeom prst="rect">
              <a:avLst/>
            </a:prstGeom>
            <a:noFill/>
          </p:spPr>
        </p:pic>
        <p:cxnSp>
          <p:nvCxnSpPr>
            <p:cNvPr id="7" name="Straight Connector 6"/>
            <p:cNvCxnSpPr/>
            <p:nvPr/>
          </p:nvCxnSpPr>
          <p:spPr>
            <a:xfrm>
              <a:off x="3232206" y="2202511"/>
              <a:ext cx="8962" cy="683812"/>
            </a:xfrm>
            <a:prstGeom prst="line">
              <a:avLst/>
            </a:prstGeom>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590800" y="4191000"/>
              <a:ext cx="1600200" cy="246221"/>
            </a:xfrm>
            <a:prstGeom prst="rect">
              <a:avLst/>
            </a:prstGeom>
            <a:noFill/>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$5,000,000</a:t>
              </a:r>
            </a:p>
          </p:txBody>
        </p:sp>
      </p:grpSp>
    </p:spTree>
    <p:extLst>
      <p:ext uri="{BB962C8B-B14F-4D97-AF65-F5344CB8AC3E}">
        <p14:creationId xmlns:p14="http://schemas.microsoft.com/office/powerpoint/2010/main" val="3256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2675746" y="1219200"/>
            <a:ext cx="2194480" cy="858709"/>
            <a:chOff x="4918987" y="3531649"/>
            <a:chExt cx="1250302" cy="783771"/>
          </a:xfrm>
        </p:grpSpPr>
        <p:sp>
          <p:nvSpPr>
            <p:cNvPr id="7" name="Oval 6"/>
            <p:cNvSpPr/>
            <p:nvPr/>
          </p:nvSpPr>
          <p:spPr>
            <a:xfrm>
              <a:off x="4918987" y="3531649"/>
              <a:ext cx="1250302" cy="7837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952308" y="3799397"/>
              <a:ext cx="1184988" cy="309009"/>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CLIENT</a:t>
              </a:r>
              <a:endParaRPr lang="en-US" b="1" dirty="0">
                <a:latin typeface="Times New Roman" panose="02020603050405020304" pitchFamily="18" charset="0"/>
                <a:cs typeface="Times New Roman" panose="02020603050405020304" pitchFamily="18" charset="0"/>
              </a:endParaRPr>
            </a:p>
          </p:txBody>
        </p:sp>
      </p:grpSp>
      <p:grpSp>
        <p:nvGrpSpPr>
          <p:cNvPr id="3" name="Group 8"/>
          <p:cNvGrpSpPr/>
          <p:nvPr/>
        </p:nvGrpSpPr>
        <p:grpSpPr>
          <a:xfrm>
            <a:off x="6096004" y="2027194"/>
            <a:ext cx="2194481" cy="1018885"/>
            <a:chOff x="4907902" y="3580176"/>
            <a:chExt cx="1250302" cy="1010488"/>
          </a:xfrm>
        </p:grpSpPr>
        <p:sp>
          <p:nvSpPr>
            <p:cNvPr id="10" name="Oval 9"/>
            <p:cNvSpPr/>
            <p:nvPr/>
          </p:nvSpPr>
          <p:spPr>
            <a:xfrm>
              <a:off x="4907902" y="3580176"/>
              <a:ext cx="1250302" cy="101048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966628" y="3814622"/>
              <a:ext cx="1184987" cy="518908"/>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Irrevocable Trust for Spouse &amp; Descendants</a:t>
              </a:r>
              <a:endParaRPr lang="en-US" sz="1600" b="1" dirty="0">
                <a:latin typeface="Times New Roman" panose="02020603050405020304" pitchFamily="18" charset="0"/>
                <a:cs typeface="Times New Roman" panose="02020603050405020304" pitchFamily="18" charset="0"/>
              </a:endParaRPr>
            </a:p>
          </p:txBody>
        </p:sp>
      </p:grpSp>
      <p:grpSp>
        <p:nvGrpSpPr>
          <p:cNvPr id="4" name="Group 14"/>
          <p:cNvGrpSpPr/>
          <p:nvPr/>
        </p:nvGrpSpPr>
        <p:grpSpPr>
          <a:xfrm>
            <a:off x="2819400" y="3551192"/>
            <a:ext cx="2194480" cy="790283"/>
            <a:chOff x="4907902" y="3806890"/>
            <a:chExt cx="1250302" cy="783771"/>
          </a:xfrm>
        </p:grpSpPr>
        <p:sp>
          <p:nvSpPr>
            <p:cNvPr id="16" name="Oval 15"/>
            <p:cNvSpPr/>
            <p:nvPr/>
          </p:nvSpPr>
          <p:spPr>
            <a:xfrm>
              <a:off x="4907902" y="3806890"/>
              <a:ext cx="1250302" cy="7837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940559" y="3961614"/>
              <a:ext cx="1184988" cy="579956"/>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LLC </a:t>
              </a:r>
            </a:p>
            <a:p>
              <a:pPr algn="ctr"/>
              <a:r>
                <a:rPr lang="en-US" sz="1600" b="1" dirty="0">
                  <a:latin typeface="Times New Roman" panose="02020603050405020304" pitchFamily="18" charset="0"/>
                  <a:cs typeface="Times New Roman" panose="02020603050405020304" pitchFamily="18" charset="0"/>
                </a:rPr>
                <a:t>A</a:t>
              </a:r>
              <a:endParaRPr lang="en-US" b="1" dirty="0">
                <a:latin typeface="Times New Roman" panose="02020603050405020304" pitchFamily="18" charset="0"/>
                <a:cs typeface="Times New Roman" panose="02020603050405020304" pitchFamily="18" charset="0"/>
              </a:endParaRPr>
            </a:p>
          </p:txBody>
        </p:sp>
      </p:grpSp>
      <p:grpSp>
        <p:nvGrpSpPr>
          <p:cNvPr id="5" name="Group 17"/>
          <p:cNvGrpSpPr/>
          <p:nvPr/>
        </p:nvGrpSpPr>
        <p:grpSpPr>
          <a:xfrm>
            <a:off x="6143645" y="4369539"/>
            <a:ext cx="2194480" cy="790283"/>
            <a:chOff x="4907902" y="3806890"/>
            <a:chExt cx="1250302" cy="783771"/>
          </a:xfrm>
        </p:grpSpPr>
        <p:sp>
          <p:nvSpPr>
            <p:cNvPr id="19" name="Oval 18"/>
            <p:cNvSpPr/>
            <p:nvPr/>
          </p:nvSpPr>
          <p:spPr>
            <a:xfrm>
              <a:off x="4907902" y="3806890"/>
              <a:ext cx="1250302" cy="7837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940559" y="3961617"/>
              <a:ext cx="1184988" cy="579957"/>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LLC </a:t>
              </a:r>
            </a:p>
            <a:p>
              <a:pPr algn="ctr"/>
              <a:r>
                <a:rPr lang="en-US" sz="1600" b="1" dirty="0">
                  <a:latin typeface="Times New Roman" panose="02020603050405020304" pitchFamily="18" charset="0"/>
                  <a:cs typeface="Times New Roman" panose="02020603050405020304" pitchFamily="18" charset="0"/>
                </a:rPr>
                <a:t>B</a:t>
              </a:r>
              <a:endParaRPr lang="en-US" b="1" dirty="0">
                <a:latin typeface="Times New Roman" panose="02020603050405020304" pitchFamily="18" charset="0"/>
                <a:cs typeface="Times New Roman" panose="02020603050405020304" pitchFamily="18" charset="0"/>
              </a:endParaRPr>
            </a:p>
          </p:txBody>
        </p:sp>
      </p:grpSp>
      <p:grpSp>
        <p:nvGrpSpPr>
          <p:cNvPr id="6" name="Group 20"/>
          <p:cNvGrpSpPr/>
          <p:nvPr/>
        </p:nvGrpSpPr>
        <p:grpSpPr>
          <a:xfrm>
            <a:off x="457200" y="3855992"/>
            <a:ext cx="2194480" cy="680152"/>
            <a:chOff x="4891275" y="4538662"/>
            <a:chExt cx="1250302" cy="783771"/>
          </a:xfrm>
        </p:grpSpPr>
        <p:sp>
          <p:nvSpPr>
            <p:cNvPr id="22" name="Oval 21"/>
            <p:cNvSpPr/>
            <p:nvPr/>
          </p:nvSpPr>
          <p:spPr>
            <a:xfrm>
              <a:off x="4891275" y="4538662"/>
              <a:ext cx="1250302" cy="7837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951643" y="4740035"/>
              <a:ext cx="1184988" cy="390132"/>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Lender</a:t>
              </a:r>
              <a:endParaRPr lang="en-US" b="1" dirty="0">
                <a:latin typeface="Times New Roman" panose="02020603050405020304" pitchFamily="18" charset="0"/>
                <a:cs typeface="Times New Roman" panose="02020603050405020304" pitchFamily="18" charset="0"/>
              </a:endParaRPr>
            </a:p>
          </p:txBody>
        </p:sp>
      </p:grpSp>
      <p:cxnSp>
        <p:nvCxnSpPr>
          <p:cNvPr id="24" name="Straight Connector 23"/>
          <p:cNvCxnSpPr>
            <a:stCxn id="7" idx="4"/>
            <a:endCxn id="16" idx="0"/>
          </p:cNvCxnSpPr>
          <p:nvPr/>
        </p:nvCxnSpPr>
        <p:spPr>
          <a:xfrm>
            <a:off x="3772986" y="2077909"/>
            <a:ext cx="143654" cy="147328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a:stCxn id="10" idx="4"/>
            <a:endCxn id="16" idx="6"/>
          </p:cNvCxnSpPr>
          <p:nvPr/>
        </p:nvCxnSpPr>
        <p:spPr>
          <a:xfrm flipH="1">
            <a:off x="5013880" y="3046076"/>
            <a:ext cx="2179360" cy="900258"/>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a:stCxn id="10" idx="4"/>
            <a:endCxn id="19" idx="0"/>
          </p:cNvCxnSpPr>
          <p:nvPr/>
        </p:nvCxnSpPr>
        <p:spPr>
          <a:xfrm>
            <a:off x="7193240" y="3046076"/>
            <a:ext cx="47645" cy="1323463"/>
          </a:xfrm>
          <a:prstGeom prst="line">
            <a:avLst/>
          </a:prstGeom>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3505200" y="2789192"/>
            <a:ext cx="49940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95%</a:t>
            </a:r>
          </a:p>
        </p:txBody>
      </p:sp>
      <p:sp>
        <p:nvSpPr>
          <p:cNvPr id="45" name="TextBox 44"/>
          <p:cNvSpPr txBox="1"/>
          <p:nvPr/>
        </p:nvSpPr>
        <p:spPr>
          <a:xfrm>
            <a:off x="5181600" y="3855992"/>
            <a:ext cx="49940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5%</a:t>
            </a:r>
          </a:p>
        </p:txBody>
      </p:sp>
      <p:sp>
        <p:nvSpPr>
          <p:cNvPr id="46" name="TextBox 45"/>
          <p:cNvSpPr txBox="1"/>
          <p:nvPr/>
        </p:nvSpPr>
        <p:spPr>
          <a:xfrm>
            <a:off x="7239000" y="3398792"/>
            <a:ext cx="567579"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100%</a:t>
            </a:r>
          </a:p>
        </p:txBody>
      </p:sp>
      <p:cxnSp>
        <p:nvCxnSpPr>
          <p:cNvPr id="47" name="Straight Connector 46"/>
          <p:cNvCxnSpPr>
            <a:stCxn id="19" idx="7"/>
          </p:cNvCxnSpPr>
          <p:nvPr/>
        </p:nvCxnSpPr>
        <p:spPr>
          <a:xfrm flipV="1">
            <a:off x="8016751" y="4216699"/>
            <a:ext cx="207007" cy="268574"/>
          </a:xfrm>
          <a:prstGeom prst="line">
            <a:avLst/>
          </a:prstGeom>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7743217" y="3815278"/>
            <a:ext cx="1256663"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Client is the manager of LLC B.</a:t>
            </a:r>
          </a:p>
        </p:txBody>
      </p:sp>
      <p:sp>
        <p:nvSpPr>
          <p:cNvPr id="51" name="TextBox 50"/>
          <p:cNvSpPr txBox="1"/>
          <p:nvPr/>
        </p:nvSpPr>
        <p:spPr>
          <a:xfrm>
            <a:off x="7391400" y="5335691"/>
            <a:ext cx="1447800"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Purchased $4,500,000 of investments(pledged to Lender)</a:t>
            </a:r>
          </a:p>
        </p:txBody>
      </p:sp>
      <p:sp>
        <p:nvSpPr>
          <p:cNvPr id="52" name="TextBox 51"/>
          <p:cNvSpPr txBox="1"/>
          <p:nvPr/>
        </p:nvSpPr>
        <p:spPr>
          <a:xfrm>
            <a:off x="5763081" y="5318078"/>
            <a:ext cx="1136966"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Guaranteed Note to Lender</a:t>
            </a:r>
          </a:p>
        </p:txBody>
      </p:sp>
      <p:cxnSp>
        <p:nvCxnSpPr>
          <p:cNvPr id="54" name="Straight Arrow Connector 53"/>
          <p:cNvCxnSpPr>
            <a:stCxn id="22" idx="0"/>
            <a:endCxn id="7" idx="3"/>
          </p:cNvCxnSpPr>
          <p:nvPr/>
        </p:nvCxnSpPr>
        <p:spPr>
          <a:xfrm flipV="1">
            <a:off x="1554440" y="1952154"/>
            <a:ext cx="1442680" cy="19038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rot="18347672">
            <a:off x="1089324" y="2606268"/>
            <a:ext cx="1905699"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Lender made $4,500,000 loan to client that went into LLC B.</a:t>
            </a:r>
          </a:p>
        </p:txBody>
      </p:sp>
      <p:sp>
        <p:nvSpPr>
          <p:cNvPr id="56" name="TextBox 55"/>
          <p:cNvSpPr txBox="1"/>
          <p:nvPr/>
        </p:nvSpPr>
        <p:spPr>
          <a:xfrm>
            <a:off x="838200" y="4922792"/>
            <a:ext cx="1521308" cy="707886"/>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Lender owed Note and mortgage by Client securing the property under LLC A.</a:t>
            </a:r>
          </a:p>
        </p:txBody>
      </p:sp>
      <p:sp>
        <p:nvSpPr>
          <p:cNvPr id="35" name="TextBox 34"/>
          <p:cNvSpPr txBox="1"/>
          <p:nvPr/>
        </p:nvSpPr>
        <p:spPr>
          <a:xfrm>
            <a:off x="586902" y="308688"/>
            <a:ext cx="7970196" cy="553998"/>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Using LLCs and Trusts to Protect Otherwise Exposed Assets, Part 2</a:t>
            </a:r>
          </a:p>
          <a:p>
            <a:pPr algn="ctr"/>
            <a:r>
              <a:rPr lang="en-US" sz="1200" b="1" dirty="0">
                <a:latin typeface="Times New Roman" panose="02020603050405020304" pitchFamily="18" charset="0"/>
                <a:cs typeface="Times New Roman" panose="02020603050405020304" pitchFamily="18" charset="0"/>
              </a:rPr>
              <a:t>Debt Planning for the Solvent Family that Wants to Stay that Way</a:t>
            </a:r>
          </a:p>
        </p:txBody>
      </p:sp>
      <p:cxnSp>
        <p:nvCxnSpPr>
          <p:cNvPr id="48" name="Straight Connector 47"/>
          <p:cNvCxnSpPr>
            <a:stCxn id="19" idx="3"/>
            <a:endCxn id="52" idx="0"/>
          </p:cNvCxnSpPr>
          <p:nvPr/>
        </p:nvCxnSpPr>
        <p:spPr>
          <a:xfrm flipH="1">
            <a:off x="6331564" y="5044088"/>
            <a:ext cx="133455" cy="273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9" idx="5"/>
            <a:endCxn id="51" idx="0"/>
          </p:cNvCxnSpPr>
          <p:nvPr/>
        </p:nvCxnSpPr>
        <p:spPr>
          <a:xfrm>
            <a:off x="8016751" y="5044088"/>
            <a:ext cx="98549" cy="291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124200" y="5379992"/>
            <a:ext cx="1780162"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Building assets protected by lien or mortgage held by friendly creditor</a:t>
            </a:r>
          </a:p>
        </p:txBody>
      </p:sp>
      <p:cxnSp>
        <p:nvCxnSpPr>
          <p:cNvPr id="65" name="Straight Connector 64"/>
          <p:cNvCxnSpPr>
            <a:stCxn id="22" idx="4"/>
            <a:endCxn id="56" idx="0"/>
          </p:cNvCxnSpPr>
          <p:nvPr/>
        </p:nvCxnSpPr>
        <p:spPr>
          <a:xfrm>
            <a:off x="1554440" y="4536144"/>
            <a:ext cx="44414" cy="386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2690186">
            <a:off x="4381487" y="2606353"/>
            <a:ext cx="2358121"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Client contributed $4,500,000 to LLC B.</a:t>
            </a:r>
          </a:p>
        </p:txBody>
      </p:sp>
      <p:cxnSp>
        <p:nvCxnSpPr>
          <p:cNvPr id="70" name="Straight Arrow Connector 69"/>
          <p:cNvCxnSpPr>
            <a:stCxn id="7" idx="5"/>
          </p:cNvCxnSpPr>
          <p:nvPr/>
        </p:nvCxnSpPr>
        <p:spPr>
          <a:xfrm>
            <a:off x="4548852" y="1952154"/>
            <a:ext cx="2461548" cy="23610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8" name="Picture 77" descr="http://www.iclipart.com/dodl.php?linklokauth=LzU2Ny9iYXRjaF8wMS8zMTAxMTRfbWo1b19naGdtXzEzMTAyOS5qcGcsMTQ2MDA2OTM1NSwxNzMuNjUuMTk2LjQzLDAsMCxMTF8wLCw5ZTczMjM4ODcxN2MzNjMzMDM1ZjU4NDg1MTgxNDA3MA%3D%3D/310114_mj5o_ghgm_131029.jpg"/>
          <p:cNvPicPr>
            <a:picLocks noChangeAspect="1" noChangeArrowheads="1"/>
          </p:cNvPicPr>
          <p:nvPr/>
        </p:nvPicPr>
        <p:blipFill>
          <a:blip r:embed="rId2" cstate="print"/>
          <a:srcRect/>
          <a:stretch>
            <a:fillRect/>
          </a:stretch>
        </p:blipFill>
        <p:spPr bwMode="auto">
          <a:xfrm>
            <a:off x="3505200" y="4541792"/>
            <a:ext cx="838200" cy="777240"/>
          </a:xfrm>
          <a:prstGeom prst="rect">
            <a:avLst/>
          </a:prstGeom>
          <a:noFill/>
        </p:spPr>
      </p:pic>
      <p:cxnSp>
        <p:nvCxnSpPr>
          <p:cNvPr id="81" name="Straight Connector 80"/>
          <p:cNvCxnSpPr>
            <a:stCxn id="16" idx="4"/>
            <a:endCxn id="78" idx="0"/>
          </p:cNvCxnSpPr>
          <p:nvPr/>
        </p:nvCxnSpPr>
        <p:spPr>
          <a:xfrm>
            <a:off x="3916640" y="4341475"/>
            <a:ext cx="7660" cy="2003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9626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49573" y="54438"/>
            <a:ext cx="7044855" cy="62748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b="1" dirty="0">
                <a:solidFill>
                  <a:schemeClr val="tx1"/>
                </a:solidFill>
                <a:latin typeface="Times New Roman" panose="02020603050405020304" pitchFamily="18" charset="0"/>
                <a:cs typeface="Times New Roman" panose="02020603050405020304" pitchFamily="18" charset="0"/>
              </a:rPr>
              <a:t>Coordination of Buildings and Businesses</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7" name="TextBox 29"/>
          <p:cNvSpPr txBox="1"/>
          <p:nvPr/>
        </p:nvSpPr>
        <p:spPr>
          <a:xfrm>
            <a:off x="1797657" y="5595828"/>
            <a:ext cx="6463086" cy="57249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US" sz="1200" b="1" dirty="0">
                <a:solidFill>
                  <a:schemeClr val="tx1"/>
                </a:solidFill>
                <a:latin typeface="Times New Roman" panose="02020603050405020304" pitchFamily="18" charset="0"/>
                <a:cs typeface="Times New Roman" panose="02020603050405020304" pitchFamily="18" charset="0"/>
              </a:rPr>
              <a:t>TBE and charging order</a:t>
            </a:r>
            <a:r>
              <a:rPr lang="en-US" sz="1200" b="1" baseline="0" dirty="0">
                <a:solidFill>
                  <a:schemeClr val="tx1"/>
                </a:solidFill>
                <a:latin typeface="Times New Roman" panose="02020603050405020304" pitchFamily="18" charset="0"/>
                <a:cs typeface="Times New Roman" panose="02020603050405020304" pitchFamily="18" charset="0"/>
              </a:rPr>
              <a:t> protection, along with cross- collateralization to protect a married couple's business and investment assets, and reduce federal estate tax.</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18" name="TextBox 59"/>
          <p:cNvSpPr txBox="1"/>
          <p:nvPr/>
        </p:nvSpPr>
        <p:spPr>
          <a:xfrm>
            <a:off x="4953000" y="5294907"/>
            <a:ext cx="922351" cy="27034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1" dirty="0">
                <a:solidFill>
                  <a:schemeClr val="tx1"/>
                </a:solidFill>
                <a:latin typeface="Times New Roman" panose="02020603050405020304" pitchFamily="18" charset="0"/>
                <a:cs typeface="Times New Roman" panose="02020603050405020304" pitchFamily="18" charset="0"/>
              </a:rPr>
              <a:t>(mortgage)</a:t>
            </a:r>
          </a:p>
        </p:txBody>
      </p:sp>
      <p:grpSp>
        <p:nvGrpSpPr>
          <p:cNvPr id="2" name="Group 1"/>
          <p:cNvGrpSpPr/>
          <p:nvPr/>
        </p:nvGrpSpPr>
        <p:grpSpPr>
          <a:xfrm>
            <a:off x="1295400" y="1484907"/>
            <a:ext cx="6496214" cy="3758316"/>
            <a:chOff x="1932168" y="1219200"/>
            <a:chExt cx="6496214" cy="3758316"/>
          </a:xfrm>
        </p:grpSpPr>
        <p:sp>
          <p:nvSpPr>
            <p:cNvPr id="6" name="Rounded Rectangle 5"/>
            <p:cNvSpPr/>
            <p:nvPr/>
          </p:nvSpPr>
          <p:spPr>
            <a:xfrm>
              <a:off x="2209800" y="1295400"/>
              <a:ext cx="1566407" cy="5009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SPOUSE</a:t>
              </a:r>
              <a:r>
                <a:rPr lang="en-US" sz="1400" b="1" baseline="0" dirty="0">
                  <a:solidFill>
                    <a:schemeClr val="tx1"/>
                  </a:solidFill>
                  <a:latin typeface="Times New Roman" panose="02020603050405020304" pitchFamily="18" charset="0"/>
                  <a:cs typeface="Times New Roman" panose="02020603050405020304" pitchFamily="18" charset="0"/>
                </a:rPr>
                <a:t> 1 </a:t>
              </a:r>
            </a:p>
          </p:txBody>
        </p:sp>
        <p:sp>
          <p:nvSpPr>
            <p:cNvPr id="8" name="Rounded Rectangle 7"/>
            <p:cNvSpPr/>
            <p:nvPr/>
          </p:nvSpPr>
          <p:spPr>
            <a:xfrm>
              <a:off x="5334000" y="1219200"/>
              <a:ext cx="1566407" cy="5009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SPOUSE</a:t>
              </a:r>
              <a:r>
                <a:rPr lang="en-US" sz="1400" b="1" baseline="0" dirty="0">
                  <a:solidFill>
                    <a:schemeClr val="tx1"/>
                  </a:solidFill>
                  <a:latin typeface="Times New Roman" panose="02020603050405020304" pitchFamily="18" charset="0"/>
                  <a:cs typeface="Times New Roman" panose="02020603050405020304" pitchFamily="18" charset="0"/>
                </a:rPr>
                <a:t> 2 </a:t>
              </a:r>
            </a:p>
          </p:txBody>
        </p:sp>
        <p:cxnSp>
          <p:nvCxnSpPr>
            <p:cNvPr id="9" name="Straight Connector 8"/>
            <p:cNvCxnSpPr>
              <a:stCxn id="6" idx="3"/>
              <a:endCxn id="11" idx="0"/>
            </p:cNvCxnSpPr>
            <p:nvPr/>
          </p:nvCxnSpPr>
          <p:spPr>
            <a:xfrm>
              <a:off x="3776207" y="1545867"/>
              <a:ext cx="748086" cy="5135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1"/>
              <a:endCxn id="11" idx="0"/>
            </p:cNvCxnSpPr>
            <p:nvPr/>
          </p:nvCxnSpPr>
          <p:spPr>
            <a:xfrm flipH="1">
              <a:off x="4524293" y="1469667"/>
              <a:ext cx="809707" cy="589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5"/>
            <p:cNvSpPr txBox="1"/>
            <p:nvPr/>
          </p:nvSpPr>
          <p:spPr>
            <a:xfrm>
              <a:off x="4118776" y="2059387"/>
              <a:ext cx="811033" cy="33395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TBE</a:t>
              </a:r>
            </a:p>
          </p:txBody>
        </p:sp>
        <p:sp>
          <p:nvSpPr>
            <p:cNvPr id="12" name="Oval 11"/>
            <p:cNvSpPr/>
            <p:nvPr/>
          </p:nvSpPr>
          <p:spPr>
            <a:xfrm>
              <a:off x="2289977" y="3236181"/>
              <a:ext cx="1383527" cy="7474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BUSINESS ENTITY</a:t>
              </a:r>
            </a:p>
          </p:txBody>
        </p:sp>
        <p:sp>
          <p:nvSpPr>
            <p:cNvPr id="13" name="Oval 12"/>
            <p:cNvSpPr/>
            <p:nvPr/>
          </p:nvSpPr>
          <p:spPr>
            <a:xfrm>
              <a:off x="5334000" y="3276600"/>
              <a:ext cx="1383527" cy="74742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BUILDING</a:t>
              </a:r>
            </a:p>
            <a:p>
              <a:pPr algn="ctr"/>
              <a:r>
                <a:rPr lang="en-US" sz="1100" b="1" dirty="0">
                  <a:solidFill>
                    <a:schemeClr val="tx1"/>
                  </a:solidFill>
                  <a:latin typeface="Times New Roman" panose="02020603050405020304" pitchFamily="18" charset="0"/>
                  <a:cs typeface="Times New Roman" panose="02020603050405020304" pitchFamily="18" charset="0"/>
                </a:rPr>
                <a:t>ENTITY</a:t>
              </a:r>
            </a:p>
          </p:txBody>
        </p:sp>
        <p:pic>
          <p:nvPicPr>
            <p:cNvPr id="14" name="Picture 13" descr="http://www.iclipart.com/dodl.php?linklokauth=LzU2Ny9iYXRjaF8wMS8zMTAxMTRfbWo1b19naGdtXzEzMTAyOS5qcGcsMTQ2MDA2OTM1NSwxNzMuNjUuMTk2LjQzLDAsMCxMTF8wLCw5ZTczMjM4ODcxN2MzNjMzMDM1ZjU4NDg1MTgxNDA3MA%3D%3D/310114_mj5o_ghgm_131029.jpg"/>
            <p:cNvPicPr>
              <a:picLocks noChangeAspect="1" noChangeArrowheads="1"/>
            </p:cNvPicPr>
            <p:nvPr/>
          </p:nvPicPr>
          <p:blipFill>
            <a:blip r:embed="rId2" cstate="print"/>
            <a:srcRect/>
            <a:stretch>
              <a:fillRect/>
            </a:stretch>
          </p:blipFill>
          <p:spPr bwMode="auto">
            <a:xfrm>
              <a:off x="5562600" y="4191000"/>
              <a:ext cx="803080" cy="744674"/>
            </a:xfrm>
            <a:prstGeom prst="rect">
              <a:avLst/>
            </a:prstGeom>
            <a:noFill/>
          </p:spPr>
        </p:pic>
        <p:cxnSp>
          <p:nvCxnSpPr>
            <p:cNvPr id="15" name="Straight Connector 14"/>
            <p:cNvCxnSpPr/>
            <p:nvPr/>
          </p:nvCxnSpPr>
          <p:spPr>
            <a:xfrm flipH="1">
              <a:off x="6019800" y="4038600"/>
              <a:ext cx="3973" cy="2385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2"/>
            </p:cNvCxnSpPr>
            <p:nvPr/>
          </p:nvCxnSpPr>
          <p:spPr>
            <a:xfrm flipH="1" flipV="1">
              <a:off x="3673504" y="3609893"/>
              <a:ext cx="1660496" cy="4041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54"/>
            <p:cNvSpPr txBox="1"/>
            <p:nvPr/>
          </p:nvSpPr>
          <p:spPr>
            <a:xfrm>
              <a:off x="3816626" y="3705308"/>
              <a:ext cx="1208598" cy="32600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(20 year</a:t>
              </a:r>
              <a:r>
                <a:rPr lang="en-US" sz="1100" b="1" baseline="0" dirty="0">
                  <a:solidFill>
                    <a:schemeClr val="tx1"/>
                  </a:solidFill>
                  <a:latin typeface="Times New Roman" panose="02020603050405020304" pitchFamily="18" charset="0"/>
                  <a:cs typeface="Times New Roman" panose="02020603050405020304" pitchFamily="18" charset="0"/>
                </a:rPr>
                <a:t> lease)</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19" name="TextBox 60"/>
            <p:cNvSpPr txBox="1"/>
            <p:nvPr/>
          </p:nvSpPr>
          <p:spPr>
            <a:xfrm>
              <a:off x="1932168" y="4166482"/>
              <a:ext cx="1884458" cy="81103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1" dirty="0">
                  <a:solidFill>
                    <a:schemeClr val="tx1"/>
                  </a:solidFill>
                  <a:latin typeface="Times New Roman" panose="02020603050405020304" pitchFamily="18" charset="0"/>
                  <a:cs typeface="Times New Roman" panose="02020603050405020304" pitchFamily="18" charset="0"/>
                </a:rPr>
                <a:t>(Guarantees mortgage and pledges assets as collateral)</a:t>
              </a:r>
            </a:p>
            <a:p>
              <a:endParaRPr lang="en-US" sz="1100" b="1" dirty="0">
                <a:solidFill>
                  <a:schemeClr val="tx1"/>
                </a:solidFill>
                <a:latin typeface="Times New Roman" panose="02020603050405020304" pitchFamily="18" charset="0"/>
                <a:cs typeface="Times New Roman" panose="02020603050405020304" pitchFamily="18" charset="0"/>
              </a:endParaRPr>
            </a:p>
            <a:p>
              <a:r>
                <a:rPr lang="en-US" sz="1100" b="1" dirty="0">
                  <a:solidFill>
                    <a:schemeClr val="tx1"/>
                  </a:solidFill>
                  <a:latin typeface="Times New Roman" panose="02020603050405020304" pitchFamily="18" charset="0"/>
                  <a:cs typeface="Times New Roman" panose="02020603050405020304" pitchFamily="18" charset="0"/>
                </a:rPr>
                <a:t>UCC Filing</a:t>
              </a:r>
            </a:p>
          </p:txBody>
        </p:sp>
        <p:cxnSp>
          <p:nvCxnSpPr>
            <p:cNvPr id="20" name="Straight Connector 19"/>
            <p:cNvCxnSpPr/>
            <p:nvPr/>
          </p:nvCxnSpPr>
          <p:spPr>
            <a:xfrm flipV="1">
              <a:off x="2981741" y="2226365"/>
              <a:ext cx="1137035" cy="10098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3" idx="0"/>
            </p:cNvCxnSpPr>
            <p:nvPr/>
          </p:nvCxnSpPr>
          <p:spPr>
            <a:xfrm>
              <a:off x="4929809" y="2226365"/>
              <a:ext cx="1095955" cy="10502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140271" y="1669774"/>
              <a:ext cx="1288111" cy="731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GIFT</a:t>
              </a:r>
            </a:p>
            <a:p>
              <a:pPr algn="ctr"/>
              <a:r>
                <a:rPr lang="en-US" sz="1100" b="1" dirty="0">
                  <a:solidFill>
                    <a:schemeClr val="tx1"/>
                  </a:solidFill>
                  <a:latin typeface="Times New Roman" panose="02020603050405020304" pitchFamily="18" charset="0"/>
                  <a:cs typeface="Times New Roman" panose="02020603050405020304" pitchFamily="18" charset="0"/>
                </a:rPr>
                <a:t>TRUST</a:t>
              </a:r>
            </a:p>
          </p:txBody>
        </p:sp>
        <p:cxnSp>
          <p:nvCxnSpPr>
            <p:cNvPr id="23" name="Straight Connector 22"/>
            <p:cNvCxnSpPr>
              <a:endCxn id="13" idx="0"/>
            </p:cNvCxnSpPr>
            <p:nvPr/>
          </p:nvCxnSpPr>
          <p:spPr>
            <a:xfrm flipH="1">
              <a:off x="6025764" y="2401294"/>
              <a:ext cx="1758564" cy="875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470891" y="2035534"/>
              <a:ext cx="3669380" cy="1310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95600" y="2667000"/>
              <a:ext cx="381000" cy="369332"/>
            </a:xfrm>
            <a:prstGeom prst="rect">
              <a:avLst/>
            </a:prstGeom>
            <a:noFill/>
          </p:spPr>
          <p:txBody>
            <a:bodyPr wrap="square" rtlCol="0">
              <a:spAutoFit/>
            </a:bodyPr>
            <a:lstStyle/>
            <a:p>
              <a:r>
                <a:rPr lang="en-US" sz="900" b="1" dirty="0">
                  <a:latin typeface="Times New Roman" panose="02020603050405020304" pitchFamily="18" charset="0"/>
                  <a:cs typeface="Times New Roman" panose="02020603050405020304" pitchFamily="18" charset="0"/>
                </a:rPr>
                <a:t>95%</a:t>
              </a:r>
            </a:p>
          </p:txBody>
        </p:sp>
        <p:sp>
          <p:nvSpPr>
            <p:cNvPr id="33" name="TextBox 32"/>
            <p:cNvSpPr txBox="1"/>
            <p:nvPr/>
          </p:nvSpPr>
          <p:spPr>
            <a:xfrm>
              <a:off x="4038600" y="3124200"/>
              <a:ext cx="381000" cy="230832"/>
            </a:xfrm>
            <a:prstGeom prst="rect">
              <a:avLst/>
            </a:prstGeom>
            <a:noFill/>
          </p:spPr>
          <p:txBody>
            <a:bodyPr wrap="square" rtlCol="0">
              <a:spAutoFit/>
            </a:bodyPr>
            <a:lstStyle/>
            <a:p>
              <a:r>
                <a:rPr lang="en-US" sz="900" b="1" dirty="0">
                  <a:latin typeface="Times New Roman" panose="02020603050405020304" pitchFamily="18" charset="0"/>
                  <a:cs typeface="Times New Roman" panose="02020603050405020304" pitchFamily="18" charset="0"/>
                </a:rPr>
                <a:t>5%</a:t>
              </a:r>
            </a:p>
          </p:txBody>
        </p:sp>
        <p:sp>
          <p:nvSpPr>
            <p:cNvPr id="34" name="TextBox 33"/>
            <p:cNvSpPr txBox="1"/>
            <p:nvPr/>
          </p:nvSpPr>
          <p:spPr>
            <a:xfrm>
              <a:off x="5410200" y="3048000"/>
              <a:ext cx="381000" cy="369332"/>
            </a:xfrm>
            <a:prstGeom prst="rect">
              <a:avLst/>
            </a:prstGeom>
            <a:noFill/>
          </p:spPr>
          <p:txBody>
            <a:bodyPr wrap="square" rtlCol="0">
              <a:spAutoFit/>
            </a:bodyPr>
            <a:lstStyle/>
            <a:p>
              <a:r>
                <a:rPr lang="en-US" sz="900" b="1" dirty="0">
                  <a:latin typeface="Times New Roman" panose="02020603050405020304" pitchFamily="18" charset="0"/>
                  <a:cs typeface="Times New Roman" panose="02020603050405020304" pitchFamily="18" charset="0"/>
                </a:rPr>
                <a:t>95%</a:t>
              </a:r>
            </a:p>
          </p:txBody>
        </p:sp>
        <p:sp>
          <p:nvSpPr>
            <p:cNvPr id="35" name="TextBox 34"/>
            <p:cNvSpPr txBox="1"/>
            <p:nvPr/>
          </p:nvSpPr>
          <p:spPr>
            <a:xfrm>
              <a:off x="6477000" y="3048000"/>
              <a:ext cx="381000" cy="230832"/>
            </a:xfrm>
            <a:prstGeom prst="rect">
              <a:avLst/>
            </a:prstGeom>
            <a:noFill/>
          </p:spPr>
          <p:txBody>
            <a:bodyPr wrap="square" rtlCol="0">
              <a:spAutoFit/>
            </a:bodyPr>
            <a:lstStyle/>
            <a:p>
              <a:r>
                <a:rPr lang="en-US" sz="900" b="1" dirty="0">
                  <a:latin typeface="Times New Roman" panose="02020603050405020304" pitchFamily="18" charset="0"/>
                  <a:cs typeface="Times New Roman" panose="02020603050405020304" pitchFamily="18" charset="0"/>
                </a:rPr>
                <a:t>5%</a:t>
              </a:r>
            </a:p>
          </p:txBody>
        </p:sp>
      </p:grpSp>
      <p:sp>
        <p:nvSpPr>
          <p:cNvPr id="39" name="TextBox 38"/>
          <p:cNvSpPr txBox="1"/>
          <p:nvPr/>
        </p:nvSpPr>
        <p:spPr>
          <a:xfrm>
            <a:off x="647700" y="785296"/>
            <a:ext cx="7848600"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Debt on building may protect assets of business equity.</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Lease obligation to landlord company provides further protection.</a:t>
            </a:r>
          </a:p>
        </p:txBody>
      </p:sp>
    </p:spTree>
    <p:extLst>
      <p:ext uri="{BB962C8B-B14F-4D97-AF65-F5344CB8AC3E}">
        <p14:creationId xmlns:p14="http://schemas.microsoft.com/office/powerpoint/2010/main" val="1602381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5437" y="811442"/>
            <a:ext cx="7286625" cy="566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91950" y="85725"/>
            <a:ext cx="8560100" cy="338554"/>
          </a:xfrm>
          <a:prstGeom prst="rect">
            <a:avLst/>
          </a:prstGeom>
          <a:noFill/>
        </p:spPr>
        <p:txBody>
          <a:bodyPr wrap="none" rtlCol="0">
            <a:spAutoFit/>
          </a:bodyPr>
          <a:lstStyle/>
          <a:p>
            <a:r>
              <a:rPr lang="en-US" sz="1600" b="1" dirty="0"/>
              <a:t>GASSMAN &amp; MARKHAM ON FLORIDA AND FEDERAL ASSET PROTECTION LAW TABLE OF CONTENTS</a:t>
            </a:r>
          </a:p>
        </p:txBody>
      </p:sp>
    </p:spTree>
    <p:extLst>
      <p:ext uri="{BB962C8B-B14F-4D97-AF65-F5344CB8AC3E}">
        <p14:creationId xmlns:p14="http://schemas.microsoft.com/office/powerpoint/2010/main" val="32821613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758825"/>
            <a:ext cx="8229600" cy="4692650"/>
          </a:xfrm>
        </p:spPr>
        <p:txBody>
          <a:bodyPr>
            <a:normAutofit fontScale="92500"/>
          </a:bodyPr>
          <a:lstStyle/>
          <a:p>
            <a:pPr marL="0" indent="0" algn="ctr">
              <a:buNone/>
            </a:pPr>
            <a:r>
              <a:rPr lang="en-US" sz="2600" b="1" u="sng" dirty="0">
                <a:latin typeface="Times New Roman" panose="02020603050405020304" pitchFamily="18" charset="0"/>
                <a:cs typeface="Times New Roman" panose="02020603050405020304" pitchFamily="18" charset="0"/>
              </a:rPr>
              <a:t>Example: </a:t>
            </a:r>
            <a:br>
              <a:rPr lang="en-US" sz="2600" b="1" u="sng" dirty="0">
                <a:latin typeface="Times New Roman" panose="02020603050405020304" pitchFamily="18" charset="0"/>
                <a:cs typeface="Times New Roman" panose="02020603050405020304" pitchFamily="18" charset="0"/>
              </a:rPr>
            </a:br>
            <a:r>
              <a:rPr lang="en-US" sz="1100" b="1" u="sng"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John has ten rental houses worth $3,000,000 and would like to have $2,600,000 safely set aside in an offshore trust for future creditor protection.</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Bank of Offshore sets up a Delaware company called ABC Lenders.</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John establishes an offshore trust called DEF Trust for John and his family.</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ABC Lenders places $2,600,000 into the DEF trust account, and John can direct the investments into CDs, bonds, and other safe (but permitted) vehicles.</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 parties sign agreements so that there is a mortgage of public record owed to the Delaware company and secured by a mortgage on John’s properties.</a:t>
            </a:r>
          </a:p>
        </p:txBody>
      </p:sp>
      <p:sp>
        <p:nvSpPr>
          <p:cNvPr id="5" name="Title 1"/>
          <p:cNvSpPr>
            <a:spLocks noGrp="1"/>
          </p:cNvSpPr>
          <p:nvPr>
            <p:ph type="title" idx="4294967295"/>
          </p:nvPr>
        </p:nvSpPr>
        <p:spPr>
          <a:xfrm>
            <a:off x="457200" y="128588"/>
            <a:ext cx="8229600" cy="563562"/>
          </a:xfrm>
        </p:spPr>
        <p:txBody>
          <a:bodyPr vert="horz" lIns="91440" tIns="45720" rIns="91440" bIns="45720" rtlCol="0" anchor="ctr">
            <a:noAutofit/>
          </a:bodyPr>
          <a:lstStyle/>
          <a:p>
            <a:pPr algn="ctr"/>
            <a:r>
              <a:rPr lang="en-US" sz="3600" b="1" dirty="0">
                <a:latin typeface="Times New Roman" panose="02020603050405020304" pitchFamily="18" charset="0"/>
                <a:cs typeface="Times New Roman" panose="02020603050405020304" pitchFamily="18" charset="0"/>
              </a:rPr>
              <a:t>Equity Stripping</a:t>
            </a:r>
          </a:p>
        </p:txBody>
      </p:sp>
    </p:spTree>
    <p:extLst>
      <p:ext uri="{BB962C8B-B14F-4D97-AF65-F5344CB8AC3E}">
        <p14:creationId xmlns:p14="http://schemas.microsoft.com/office/powerpoint/2010/main" val="1269335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873125"/>
            <a:ext cx="8229600" cy="4692650"/>
          </a:xfrm>
        </p:spPr>
        <p:txBody>
          <a:bodyPr>
            <a:normAutofit fontScale="92500" lnSpcReduction="10000"/>
          </a:bodyPr>
          <a:lstStyle/>
          <a:p>
            <a:pPr marL="0" indent="0" algn="ctr">
              <a:buNone/>
            </a:pPr>
            <a:r>
              <a:rPr lang="en-US" sz="2600" b="1" u="sng" dirty="0">
                <a:latin typeface="Times New Roman" panose="02020603050405020304" pitchFamily="18" charset="0"/>
                <a:cs typeface="Times New Roman" panose="02020603050405020304" pitchFamily="18" charset="0"/>
              </a:rPr>
              <a:t>Example, Continued:</a:t>
            </a:r>
            <a:br>
              <a:rPr lang="en-US" sz="2600" b="1" u="sng" dirty="0">
                <a:latin typeface="Times New Roman" panose="02020603050405020304" pitchFamily="18" charset="0"/>
                <a:cs typeface="Times New Roman" panose="02020603050405020304" pitchFamily="18" charset="0"/>
              </a:rPr>
            </a:br>
            <a:r>
              <a:rPr lang="en-US" sz="1200" b="1" u="sng"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By separate agreement, the DEF Trust pledges its assets as additional collateral in case the foreign lender cannot receive full payment in the event of a default.</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John’s financial statements show $3,000,000 in properties, $2,600,000 in mortgages owed on the properties, and that John is the discretionary beneficiary of an offshore trust with $2,600,000 in assets.</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John gets into an unexpected and horrendous creditor situation.</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 creditor settles the case for $300,000 after reviewing John’s financial statements.</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John and his properties live happily ever after.</a:t>
            </a:r>
          </a:p>
          <a:p>
            <a:endParaRPr lang="en-US" sz="22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22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2200" dirty="0">
              <a:latin typeface="Times New Roman" panose="02020603050405020304" pitchFamily="18" charset="0"/>
              <a:cs typeface="Times New Roman" panose="02020603050405020304" pitchFamily="18" charset="0"/>
            </a:endParaRPr>
          </a:p>
        </p:txBody>
      </p:sp>
      <p:sp>
        <p:nvSpPr>
          <p:cNvPr id="5" name="Title 1"/>
          <p:cNvSpPr>
            <a:spLocks noGrp="1"/>
          </p:cNvSpPr>
          <p:nvPr>
            <p:ph type="title" idx="4294967295"/>
          </p:nvPr>
        </p:nvSpPr>
        <p:spPr>
          <a:xfrm>
            <a:off x="457200" y="119063"/>
            <a:ext cx="8229600" cy="563562"/>
          </a:xfrm>
        </p:spPr>
        <p:txBody>
          <a:bodyPr vert="horz" lIns="91440" tIns="45720" rIns="91440" bIns="45720" rtlCol="0" anchor="ctr">
            <a:noAutofit/>
          </a:bodyPr>
          <a:lstStyle/>
          <a:p>
            <a:pPr algn="ctr"/>
            <a:r>
              <a:rPr lang="en-US" sz="3600" b="1" dirty="0">
                <a:latin typeface="Times New Roman" panose="02020603050405020304" pitchFamily="18" charset="0"/>
                <a:cs typeface="Times New Roman" panose="02020603050405020304" pitchFamily="18" charset="0"/>
              </a:rPr>
              <a:t>Equity Stripping</a:t>
            </a:r>
          </a:p>
        </p:txBody>
      </p:sp>
    </p:spTree>
    <p:extLst>
      <p:ext uri="{BB962C8B-B14F-4D97-AF65-F5344CB8AC3E}">
        <p14:creationId xmlns:p14="http://schemas.microsoft.com/office/powerpoint/2010/main" val="3001063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clrChange>
              <a:clrFrom>
                <a:srgbClr val="FFFFFF"/>
              </a:clrFrom>
              <a:clrTo>
                <a:srgbClr val="FFFFFF">
                  <a:alpha val="0"/>
                </a:srgbClr>
              </a:clrTo>
            </a:clrChange>
            <a:lum bright="-8000" contrast="12000"/>
          </a:blip>
          <a:srcRect/>
          <a:stretch>
            <a:fillRect/>
          </a:stretch>
        </p:blipFill>
        <p:spPr bwMode="auto">
          <a:xfrm>
            <a:off x="316609" y="476319"/>
            <a:ext cx="8510782" cy="5388483"/>
          </a:xfrm>
          <a:prstGeom prst="rect">
            <a:avLst/>
          </a:prstGeom>
          <a:noFill/>
          <a:ln w="9525">
            <a:noFill/>
            <a:miter lim="800000"/>
            <a:headEnd/>
            <a:tailEnd/>
          </a:ln>
        </p:spPr>
      </p:pic>
    </p:spTree>
    <p:extLst>
      <p:ext uri="{BB962C8B-B14F-4D97-AF65-F5344CB8AC3E}">
        <p14:creationId xmlns:p14="http://schemas.microsoft.com/office/powerpoint/2010/main" val="1344286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clrChange>
              <a:clrFrom>
                <a:srgbClr val="FFFFFF"/>
              </a:clrFrom>
              <a:clrTo>
                <a:srgbClr val="FFFFFF">
                  <a:alpha val="0"/>
                </a:srgbClr>
              </a:clrTo>
            </a:clrChange>
            <a:lum bright="-10000" contrast="14000"/>
          </a:blip>
          <a:srcRect t="21428" r="6959"/>
          <a:stretch/>
        </p:blipFill>
        <p:spPr bwMode="auto">
          <a:xfrm>
            <a:off x="783432" y="1600200"/>
            <a:ext cx="7577137" cy="4191000"/>
          </a:xfrm>
          <a:prstGeom prst="rect">
            <a:avLst/>
          </a:prstGeom>
          <a:noFill/>
          <a:ln w="9525">
            <a:noFill/>
            <a:miter lim="800000"/>
            <a:headEnd/>
            <a:tailEnd/>
          </a:ln>
        </p:spPr>
      </p:pic>
      <p:sp>
        <p:nvSpPr>
          <p:cNvPr id="6" name="Title 1"/>
          <p:cNvSpPr txBox="1">
            <a:spLocks/>
          </p:cNvSpPr>
          <p:nvPr/>
        </p:nvSpPr>
        <p:spPr>
          <a:xfrm>
            <a:off x="457200" y="429491"/>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How To Protect A Foreign Property From Being “Easy </a:t>
            </a:r>
            <a:r>
              <a:rPr lang="en-US" sz="2800" b="1" dirty="0" err="1">
                <a:latin typeface="Times New Roman" panose="02020603050405020304" pitchFamily="18" charset="0"/>
                <a:cs typeface="Times New Roman" panose="02020603050405020304" pitchFamily="18" charset="0"/>
              </a:rPr>
              <a:t>Pickin’s</a:t>
            </a:r>
            <a:r>
              <a:rPr lang="en-US" sz="2800" b="1" dirty="0">
                <a:latin typeface="Times New Roman" panose="02020603050405020304" pitchFamily="18" charset="0"/>
                <a:cs typeface="Times New Roman" panose="02020603050405020304" pitchFamily="18" charset="0"/>
              </a:rPr>
              <a:t>” Without Transferring The Property</a:t>
            </a:r>
          </a:p>
        </p:txBody>
      </p:sp>
    </p:spTree>
    <p:extLst>
      <p:ext uri="{BB962C8B-B14F-4D97-AF65-F5344CB8AC3E}">
        <p14:creationId xmlns:p14="http://schemas.microsoft.com/office/powerpoint/2010/main" val="37593034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1650" y="230188"/>
            <a:ext cx="5600700" cy="563562"/>
          </a:xfrm>
        </p:spPr>
        <p:txBody>
          <a:bodyPr vert="horz" lIns="91440" tIns="45720" rIns="91440" bIns="45720" rtlCol="0" anchor="ctr">
            <a:noAutofit/>
          </a:bodyPr>
          <a:lstStyle/>
          <a:p>
            <a:pPr algn="ctr"/>
            <a:r>
              <a:rPr lang="en-US" sz="4000" b="1" dirty="0">
                <a:latin typeface="Times New Roman" panose="02020603050405020304" pitchFamily="18" charset="0"/>
                <a:cs typeface="Times New Roman" panose="02020603050405020304" pitchFamily="18" charset="0"/>
              </a:rPr>
              <a:t>Friendly Judgments</a:t>
            </a:r>
          </a:p>
        </p:txBody>
      </p:sp>
      <p:sp>
        <p:nvSpPr>
          <p:cNvPr id="3" name="Content Placeholder 2"/>
          <p:cNvSpPr>
            <a:spLocks noGrp="1"/>
          </p:cNvSpPr>
          <p:nvPr>
            <p:ph idx="4294967295"/>
          </p:nvPr>
        </p:nvSpPr>
        <p:spPr>
          <a:xfrm>
            <a:off x="711200" y="973138"/>
            <a:ext cx="7721600" cy="3352800"/>
          </a:xfrm>
        </p:spPr>
        <p:txBody>
          <a:bodyPr>
            <a:normAutofit/>
          </a:bodyPr>
          <a:lstStyle/>
          <a:p>
            <a:pPr marL="0" indent="0" algn="ctr">
              <a:buNone/>
            </a:pPr>
            <a:r>
              <a:rPr lang="en-US" sz="2400" b="1" u="sng" dirty="0">
                <a:latin typeface="Times New Roman" panose="02020603050405020304" pitchFamily="18" charset="0"/>
                <a:cs typeface="Times New Roman" panose="02020603050405020304" pitchFamily="18" charset="0"/>
              </a:rPr>
              <a:t>Definition:</a:t>
            </a:r>
          </a:p>
          <a:p>
            <a:pPr marL="0" indent="0" algn="ctr">
              <a:buNone/>
            </a:pPr>
            <a:endParaRPr lang="en-US" sz="1200" dirty="0">
              <a:latin typeface="Times New Roman" panose="02020603050405020304" pitchFamily="18" charset="0"/>
              <a:cs typeface="Times New Roman" panose="02020603050405020304" pitchFamily="18" charset="0"/>
            </a:endParaRPr>
          </a:p>
          <a:p>
            <a:pPr marL="0" indent="0" algn="ctr">
              <a:buNone/>
            </a:pPr>
            <a:r>
              <a:rPr lang="en-US" sz="1800" dirty="0">
                <a:latin typeface="Times New Roman" panose="02020603050405020304" pitchFamily="18" charset="0"/>
                <a:cs typeface="Times New Roman" panose="02020603050405020304" pitchFamily="18" charset="0"/>
              </a:rPr>
              <a:t>Court orders declaring amounts owed by reason of a trial or forfeiture; the judgment “attaches” to all real estate and certain other assets upon filing in the public records by the plaintiff. Once other creditors see a large judgment, they are typically reluctant to spend money to be in “second place.”</a:t>
            </a:r>
          </a:p>
          <a:p>
            <a:pPr marL="0" indent="0" algn="ctr">
              <a:buNone/>
            </a:pPr>
            <a:endParaRPr lang="en-US" sz="1800" dirty="0">
              <a:latin typeface="Times New Roman" panose="02020603050405020304" pitchFamily="18" charset="0"/>
              <a:cs typeface="Times New Roman" panose="02020603050405020304" pitchFamily="18" charset="0"/>
            </a:endParaRPr>
          </a:p>
          <a:p>
            <a:pPr marL="0" indent="0" algn="ctr">
              <a:buNone/>
            </a:pPr>
            <a:r>
              <a:rPr lang="en-US" sz="2400" b="1" dirty="0">
                <a:latin typeface="Times New Roman" panose="02020603050405020304" pitchFamily="18" charset="0"/>
                <a:cs typeface="Times New Roman" panose="02020603050405020304" pitchFamily="18" charset="0"/>
              </a:rPr>
              <a:t>20 years is a long time!</a:t>
            </a:r>
          </a:p>
          <a:p>
            <a:pPr marL="514350" indent="-514350">
              <a:buFont typeface="+mj-lt"/>
              <a:buAutoNum type="arabicPeriod"/>
            </a:pPr>
            <a:endParaRPr lang="en-US" sz="18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8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1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62000" y="4204447"/>
            <a:ext cx="76200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When you owe money to two creditors – have a friend buy the position of the first creditor, and record the Judgment to be in front of the second creditor who does not yet have a judgment.</a:t>
            </a:r>
          </a:p>
        </p:txBody>
      </p:sp>
    </p:spTree>
    <p:extLst>
      <p:ext uri="{BB962C8B-B14F-4D97-AF65-F5344CB8AC3E}">
        <p14:creationId xmlns:p14="http://schemas.microsoft.com/office/powerpoint/2010/main" val="3537569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5575"/>
            <a:ext cx="8229600" cy="563563"/>
          </a:xfrm>
        </p:spPr>
        <p:txBody>
          <a:bodyPr vert="horz" lIns="91440" tIns="45720" rIns="91440" bIns="45720" rtlCol="0" anchor="ctr">
            <a:noAutofit/>
          </a:bodyPr>
          <a:lstStyle/>
          <a:p>
            <a:pPr algn="ctr"/>
            <a:r>
              <a:rPr lang="en-US" sz="4000" b="1" dirty="0">
                <a:latin typeface="Times New Roman" panose="02020603050405020304" pitchFamily="18" charset="0"/>
                <a:cs typeface="Times New Roman" panose="02020603050405020304" pitchFamily="18" charset="0"/>
              </a:rPr>
              <a:t>Judgments</a:t>
            </a:r>
          </a:p>
        </p:txBody>
      </p:sp>
      <p:sp>
        <p:nvSpPr>
          <p:cNvPr id="3" name="Content Placeholder 2"/>
          <p:cNvSpPr>
            <a:spLocks noGrp="1"/>
          </p:cNvSpPr>
          <p:nvPr>
            <p:ph idx="4294967295"/>
          </p:nvPr>
        </p:nvSpPr>
        <p:spPr>
          <a:xfrm>
            <a:off x="457200" y="1023938"/>
            <a:ext cx="8229600" cy="4692650"/>
          </a:xfrm>
        </p:spPr>
        <p:txBody>
          <a:bodyPr>
            <a:noAutofit/>
          </a:bodyPr>
          <a:lstStyle/>
          <a:p>
            <a:pPr marL="0" indent="0">
              <a:buNone/>
            </a:pPr>
            <a:r>
              <a:rPr lang="en-US" sz="1800" dirty="0">
                <a:latin typeface="Times New Roman" panose="02020603050405020304" pitchFamily="18" charset="0"/>
                <a:cs typeface="Times New Roman" panose="02020603050405020304" pitchFamily="18" charset="0"/>
              </a:rPr>
              <a:t>If a debtor with a reasonable income and $200,000 of exposed assets has three separate creditors with potential judgments of $800,000 each, a friend of the debtor can approach each creditor and offer to buy the judgment. The creditor willing to sell their rights to pursue a judgment for the least amount (perhaps $125,000) can sell it to a company that the debtor invests in.</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The company obtains the judgment, files it of public record against the debtor in the amount of $800,000, and the debtor can pledge the debtor’s assets as additional collateral for a work out that allows the debtor to pay $50,000 a year for four years. Upon default, whatever is left of the $800,000 becomes due and payable.</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Are the other two creditors now going to pursue this debtor? Would there be anything for them to get if they do?</a:t>
            </a:r>
          </a:p>
        </p:txBody>
      </p:sp>
    </p:spTree>
    <p:extLst>
      <p:ext uri="{BB962C8B-B14F-4D97-AF65-F5344CB8AC3E}">
        <p14:creationId xmlns:p14="http://schemas.microsoft.com/office/powerpoint/2010/main" val="41063478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1176338"/>
            <a:ext cx="8610600" cy="4419600"/>
          </a:xfrm>
        </p:spPr>
        <p:txBody>
          <a:bodyPr>
            <a:noAutofit/>
          </a:bodyPr>
          <a:lstStyle/>
          <a:p>
            <a:pPr algn="ctr" eaLnBrk="1" hangingPunct="1"/>
            <a:r>
              <a:rPr lang="en-US" altLang="en-US" sz="5400" b="1" dirty="0">
                <a:latin typeface="Times New Roman" panose="02020603050405020304" pitchFamily="18" charset="0"/>
                <a:cs typeface="Times New Roman" panose="02020603050405020304" pitchFamily="18" charset="0"/>
              </a:rPr>
              <a:t>#3</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Charging Order</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Entities </a:t>
            </a:r>
            <a:br>
              <a:rPr lang="en-US" altLang="en-US" sz="5400" b="1" dirty="0">
                <a:latin typeface="Times New Roman" panose="02020603050405020304" pitchFamily="18" charset="0"/>
                <a:cs typeface="Times New Roman" panose="02020603050405020304" pitchFamily="18" charset="0"/>
              </a:rPr>
            </a:b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57294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465138"/>
            <a:ext cx="8610600" cy="1143000"/>
          </a:xfrm>
        </p:spPr>
        <p:txBody>
          <a:bodyPr>
            <a:noAutofit/>
          </a:bodyPr>
          <a:lstStyle/>
          <a:p>
            <a:pPr algn="ctr" eaLnBrk="1" hangingPunct="1"/>
            <a:r>
              <a:rPr lang="en-US" altLang="en-US" sz="4000" b="1" dirty="0">
                <a:latin typeface="Times New Roman" panose="02020603050405020304" pitchFamily="18" charset="0"/>
                <a:cs typeface="Times New Roman" panose="02020603050405020304" pitchFamily="18" charset="0"/>
              </a:rPr>
              <a:t>Charging Order Entities:</a:t>
            </a:r>
          </a:p>
        </p:txBody>
      </p:sp>
      <p:sp>
        <p:nvSpPr>
          <p:cNvPr id="13" name="Rectangle 3"/>
          <p:cNvSpPr>
            <a:spLocks noGrp="1" noChangeArrowheads="1"/>
          </p:cNvSpPr>
          <p:nvPr>
            <p:ph idx="4294967295"/>
          </p:nvPr>
        </p:nvSpPr>
        <p:spPr>
          <a:xfrm>
            <a:off x="569913" y="1946275"/>
            <a:ext cx="8004175" cy="3200400"/>
          </a:xfrm>
        </p:spPr>
        <p:txBody>
          <a:bodyPr>
            <a:normAutofit/>
          </a:bodyPr>
          <a:lstStyle/>
          <a:p>
            <a:pPr eaLnBrk="1" hangingPunct="1">
              <a:lnSpc>
                <a:spcPct val="80000"/>
              </a:lnSpc>
            </a:pPr>
            <a:r>
              <a:rPr lang="en-US" altLang="en-US" sz="2400" dirty="0">
                <a:latin typeface="Times New Roman" panose="02020603050405020304" pitchFamily="18" charset="0"/>
                <a:cs typeface="Times New Roman" panose="02020603050405020304" pitchFamily="18" charset="0"/>
              </a:rPr>
              <a:t>Limited Liability Companies and Limited Partnerships in jurisdictions that have charging order protection.</a:t>
            </a:r>
            <a:endParaRPr lang="en-US" altLang="en-US" sz="2400" b="0" dirty="0">
              <a:latin typeface="Times New Roman" panose="02020603050405020304" pitchFamily="18" charset="0"/>
              <a:cs typeface="Times New Roman" panose="02020603050405020304" pitchFamily="18" charset="0"/>
            </a:endParaRPr>
          </a:p>
          <a:p>
            <a:pPr eaLnBrk="1" hangingPunct="1">
              <a:lnSpc>
                <a:spcPct val="80000"/>
              </a:lnSpc>
              <a:buNone/>
            </a:pPr>
            <a:endParaRPr lang="en-US" altLang="en-US" sz="2400" b="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2400" b="0" dirty="0">
                <a:latin typeface="Times New Roman" panose="02020603050405020304" pitchFamily="18" charset="0"/>
                <a:cs typeface="Times New Roman" panose="02020603050405020304" pitchFamily="18" charset="0"/>
              </a:rPr>
              <a:t>Does your home state have charging order protection?</a:t>
            </a:r>
          </a:p>
          <a:p>
            <a:pPr eaLnBrk="1" hangingPunct="1">
              <a:lnSpc>
                <a:spcPct val="80000"/>
              </a:lnSpc>
            </a:pPr>
            <a:endParaRPr lang="en-US" altLang="en-US" sz="24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2400" b="0" dirty="0">
                <a:latin typeface="Times New Roman" panose="02020603050405020304" pitchFamily="18" charset="0"/>
                <a:cs typeface="Times New Roman" panose="02020603050405020304" pitchFamily="18" charset="0"/>
              </a:rPr>
              <a:t>Give voting rights away to facilitate protection.</a:t>
            </a:r>
            <a:endParaRPr lang="en-US" altLang="en-US" sz="2400" dirty="0">
              <a:latin typeface="Times New Roman" panose="02020603050405020304" pitchFamily="18" charset="0"/>
              <a:cs typeface="Times New Roman" panose="02020603050405020304" pitchFamily="18" charset="0"/>
            </a:endParaRPr>
          </a:p>
          <a:p>
            <a:pPr lvl="1">
              <a:lnSpc>
                <a:spcPct val="80000"/>
              </a:lnSpc>
              <a:buNone/>
            </a:pPr>
            <a:endParaRPr lang="en-US" altLang="en-US" dirty="0">
              <a:latin typeface="Times New Roman" panose="02020603050405020304" pitchFamily="18" charset="0"/>
              <a:cs typeface="Times New Roman" panose="02020603050405020304" pitchFamily="18" charset="0"/>
            </a:endParaRPr>
          </a:p>
          <a:p>
            <a:pPr eaLnBrk="1" hangingPunct="1">
              <a:lnSpc>
                <a:spcPct val="80000"/>
              </a:lnSpc>
            </a:pPr>
            <a:endParaRPr lang="en-US" altLang="en-US" sz="2400"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7140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743" y="826365"/>
            <a:ext cx="7640515" cy="954107"/>
          </a:xfrm>
          <a:prstGeom prst="rect">
            <a:avLst/>
          </a:prstGeom>
        </p:spPr>
        <p:txBody>
          <a:bodyPr wrap="square">
            <a:spAutoFit/>
          </a:bodyPr>
          <a:lstStyle/>
          <a:p>
            <a:r>
              <a:rPr lang="en-US" sz="1400" dirty="0">
                <a:solidFill>
                  <a:srgbClr val="212121"/>
                </a:solidFill>
                <a:latin typeface="IBM Plex Sans"/>
              </a:rPr>
              <a:t>“No. 18-0599</a:t>
            </a:r>
          </a:p>
          <a:p>
            <a:r>
              <a:rPr lang="en-US" sz="1400" dirty="0">
                <a:solidFill>
                  <a:srgbClr val="212121"/>
                </a:solidFill>
                <a:latin typeface="IBM Plex Sans"/>
              </a:rPr>
              <a:t> 04-12-2019 </a:t>
            </a:r>
          </a:p>
          <a:p>
            <a:r>
              <a:rPr lang="en-US" sz="1400" dirty="0">
                <a:solidFill>
                  <a:srgbClr val="212121"/>
                </a:solidFill>
                <a:latin typeface="IBM Plex Sans"/>
              </a:rPr>
              <a:t>WELLS FARGO EQUIPMENT FINANCE, INC., Appellee, v. Jason RETTERATH and Analia </a:t>
            </a:r>
            <a:r>
              <a:rPr lang="en-US" sz="1400" dirty="0" err="1">
                <a:solidFill>
                  <a:srgbClr val="212121"/>
                </a:solidFill>
                <a:latin typeface="IBM Plex Sans"/>
              </a:rPr>
              <a:t>Retterath</a:t>
            </a:r>
            <a:r>
              <a:rPr lang="en-US" sz="1400" dirty="0">
                <a:solidFill>
                  <a:srgbClr val="212121"/>
                </a:solidFill>
                <a:latin typeface="IBM Plex Sans"/>
              </a:rPr>
              <a:t>, Appellants.” </a:t>
            </a:r>
            <a:r>
              <a:rPr lang="en-US" sz="1400" i="1" dirty="0">
                <a:solidFill>
                  <a:srgbClr val="212121"/>
                </a:solidFill>
                <a:latin typeface="IBM Plex Sans"/>
              </a:rPr>
              <a:t>Wells Fargo Equip. Fin., Inc. v. </a:t>
            </a:r>
            <a:r>
              <a:rPr lang="en-US" sz="1400" i="1" dirty="0" err="1">
                <a:solidFill>
                  <a:srgbClr val="212121"/>
                </a:solidFill>
                <a:latin typeface="IBM Plex Sans"/>
              </a:rPr>
              <a:t>Retterath</a:t>
            </a:r>
            <a:r>
              <a:rPr lang="en-US" sz="1400" dirty="0">
                <a:solidFill>
                  <a:srgbClr val="212121"/>
                </a:solidFill>
                <a:latin typeface="IBM Plex Sans"/>
              </a:rPr>
              <a:t>, 928 N.W.2d 1, (Iowa 2019)</a:t>
            </a:r>
            <a:endParaRPr lang="en-US" sz="1400" dirty="0"/>
          </a:p>
        </p:txBody>
      </p:sp>
      <p:sp>
        <p:nvSpPr>
          <p:cNvPr id="3" name="Rectangle 2"/>
          <p:cNvSpPr/>
          <p:nvPr/>
        </p:nvSpPr>
        <p:spPr>
          <a:xfrm>
            <a:off x="404446" y="2140957"/>
            <a:ext cx="8335108" cy="4278094"/>
          </a:xfrm>
          <a:prstGeom prst="rect">
            <a:avLst/>
          </a:prstGeom>
        </p:spPr>
        <p:txBody>
          <a:bodyPr wrap="square">
            <a:spAutoFit/>
          </a:bodyPr>
          <a:lstStyle/>
          <a:p>
            <a:r>
              <a:rPr lang="en-US" sz="1600" dirty="0">
                <a:solidFill>
                  <a:srgbClr val="212121"/>
                </a:solidFill>
                <a:latin typeface="freight-text-pro"/>
              </a:rPr>
              <a:t>A judgment creditor filed foreign judgments and obtained a charging order to execute these foreign judgments in Iowa district court against the judgment debtor’s membership interests in an Iowa limited liability company (LLC). The judgment debtor and his wife filed a petition to vacate the charging order based on their claim that the creditor could not attach these interests since the debtor and his wife owned them as a tenancy by the entireties in their domicile of Florida. The creditor filed a motion for summary judgment, maintaining Iowa law governs and the legal doctrine of tenancy by the entireties does not exempt the debtor’s membership interest in the Iowa LLC since Iowa does not recognize tenancy by the entireties. The district court granted the creditor’s motion for summary judgment and dismissed the couple’s petition to vacate the charging order.</a:t>
            </a:r>
          </a:p>
          <a:p>
            <a:r>
              <a:rPr lang="en-US" sz="1600" dirty="0">
                <a:solidFill>
                  <a:srgbClr val="212121"/>
                </a:solidFill>
                <a:latin typeface="freight-text-pro"/>
              </a:rPr>
              <a:t>On appeal, the couple presents multiple claims. First, they argue the district court erred by applying Iowa law instead of Florida law. Second, they contend the district court erred in determining the couple did not own their membership units in a tenancy by the entireties. Third, the couple claims the foreign judgments were not properly registered, nor was the charging order properly issued. Finally, they challenge the district court’s ruling that there were no due process grounds to vacate the charging order. For the reasons set forth below, we affirm the district court judgment.</a:t>
            </a:r>
            <a:endParaRPr lang="en-US" sz="1600" b="0" i="0" dirty="0">
              <a:solidFill>
                <a:srgbClr val="212121"/>
              </a:solidFill>
              <a:effectLst/>
              <a:latin typeface="freight-text-pro"/>
            </a:endParaRPr>
          </a:p>
        </p:txBody>
      </p:sp>
      <p:sp>
        <p:nvSpPr>
          <p:cNvPr id="4" name="Rectangle 3"/>
          <p:cNvSpPr/>
          <p:nvPr/>
        </p:nvSpPr>
        <p:spPr>
          <a:xfrm>
            <a:off x="2284579" y="219780"/>
            <a:ext cx="4574842" cy="369332"/>
          </a:xfrm>
          <a:prstGeom prst="rect">
            <a:avLst/>
          </a:prstGeom>
        </p:spPr>
        <p:txBody>
          <a:bodyPr wrap="none">
            <a:spAutoFit/>
          </a:bodyPr>
          <a:lstStyle/>
          <a:p>
            <a:r>
              <a:rPr lang="en-US" b="1" dirty="0">
                <a:solidFill>
                  <a:srgbClr val="212121"/>
                </a:solidFill>
                <a:latin typeface="freight-display-pro"/>
              </a:rPr>
              <a:t>Wells Fargo Equip. Fin., Inc. v. </a:t>
            </a:r>
            <a:r>
              <a:rPr lang="en-US" b="1" dirty="0" err="1">
                <a:solidFill>
                  <a:srgbClr val="212121"/>
                </a:solidFill>
                <a:latin typeface="freight-display-pro"/>
              </a:rPr>
              <a:t>Retterath</a:t>
            </a:r>
            <a:endParaRPr lang="en-US" b="1" i="0" dirty="0">
              <a:solidFill>
                <a:srgbClr val="212121"/>
              </a:solidFill>
              <a:effectLst/>
              <a:latin typeface="freight-display-pro"/>
            </a:endParaRPr>
          </a:p>
        </p:txBody>
      </p:sp>
    </p:spTree>
    <p:extLst>
      <p:ext uri="{BB962C8B-B14F-4D97-AF65-F5344CB8AC3E}">
        <p14:creationId xmlns:p14="http://schemas.microsoft.com/office/powerpoint/2010/main" val="11745666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074" y="422032"/>
            <a:ext cx="8853852" cy="5909310"/>
          </a:xfrm>
          <a:prstGeom prst="rect">
            <a:avLst/>
          </a:prstGeom>
        </p:spPr>
        <p:txBody>
          <a:bodyPr wrap="square">
            <a:spAutoFit/>
          </a:bodyPr>
          <a:lstStyle/>
          <a:p>
            <a:r>
              <a:rPr lang="en-US" sz="1400" b="1" dirty="0">
                <a:solidFill>
                  <a:srgbClr val="212121"/>
                </a:solidFill>
                <a:latin typeface="freight-text-pro"/>
              </a:rPr>
              <a:t>I. Background Facts and Proceedings.</a:t>
            </a:r>
          </a:p>
          <a:p>
            <a:r>
              <a:rPr lang="en-US" sz="1400" dirty="0">
                <a:solidFill>
                  <a:srgbClr val="212121"/>
                </a:solidFill>
                <a:latin typeface="freight-text-pro"/>
              </a:rPr>
              <a:t>Jason and Analia </a:t>
            </a:r>
            <a:r>
              <a:rPr lang="en-US" sz="1400" dirty="0" err="1">
                <a:solidFill>
                  <a:srgbClr val="212121"/>
                </a:solidFill>
                <a:latin typeface="freight-text-pro"/>
              </a:rPr>
              <a:t>Retterath</a:t>
            </a:r>
            <a:r>
              <a:rPr lang="en-US" sz="1400" dirty="0">
                <a:solidFill>
                  <a:srgbClr val="212121"/>
                </a:solidFill>
                <a:latin typeface="freight-text-pro"/>
              </a:rPr>
              <a:t> are Florida citizens and residents of Palm Beach County, Florida, who have been married since February 13, 1999. Wells Fargo Equipment Finance, Inc. (WFEFI) is a Minnesota corporation with its principal office in Minneapolis, Minnesota, that is the owner and holder of two Florida judgments against Jason arising from its suit against Jason in Broward County, Florida. The litigation that led to these judgments began in November 2009, and the judgments were entered on August 22, 2011, and January 23, 2012.</a:t>
            </a:r>
          </a:p>
          <a:p>
            <a:endParaRPr lang="en-US" sz="1400" dirty="0">
              <a:solidFill>
                <a:srgbClr val="212121"/>
              </a:solidFill>
              <a:latin typeface="freight-text-pro"/>
            </a:endParaRPr>
          </a:p>
          <a:p>
            <a:r>
              <a:rPr lang="en-US" sz="1400" dirty="0">
                <a:solidFill>
                  <a:srgbClr val="212121"/>
                </a:solidFill>
                <a:latin typeface="freight-text-pro"/>
              </a:rPr>
              <a:t>On December 22, 2015, WFEFI caused these judgments to be filed in the Iowa District Court for Chickasaw County alongside an affidavit in support of foreign judgment, listing Jason’s name and last known address. The clerk of court did not make a note of the mailing notice of the filing of WFEFI’s foreign judgments to Jason in the docket. On January 6, 2016, WFEFI filed its application for charging order pursuant to </a:t>
            </a:r>
            <a:r>
              <a:rPr lang="en-US" sz="1400" dirty="0">
                <a:solidFill>
                  <a:srgbClr val="005AAA"/>
                </a:solidFill>
                <a:latin typeface="freight-text-pro"/>
                <a:hlinkClick r:id="rId2"/>
              </a:rPr>
              <a:t>Iowa Code section 489.503</a:t>
            </a:r>
            <a:r>
              <a:rPr lang="en-US" sz="1400" dirty="0">
                <a:solidFill>
                  <a:srgbClr val="212121"/>
                </a:solidFill>
                <a:latin typeface="freight-text-pro"/>
              </a:rPr>
              <a:t> in Iowa district court. WFEFI sought to execute the Florida judgments against Jason’s membership interest in Homeland Energy Solutions, LLC, (Homeland), an Iowa limited liability company that has its home offices in Lawler, Iowa. Counsel for WFEFI certified the application, which was mailed to Jason in conjunction with its filing. Jason stated in an affidavit that he did not "receive service of process or otherwise receive notice of the proceedings that resulted in the Charging Order.“</a:t>
            </a:r>
          </a:p>
          <a:p>
            <a:endParaRPr lang="en-US" sz="1400" dirty="0">
              <a:solidFill>
                <a:srgbClr val="212121"/>
              </a:solidFill>
              <a:latin typeface="freight-text-pro"/>
            </a:endParaRPr>
          </a:p>
          <a:p>
            <a:r>
              <a:rPr lang="en-US" sz="1400" dirty="0">
                <a:solidFill>
                  <a:srgbClr val="212121"/>
                </a:solidFill>
                <a:latin typeface="freight-text-pro"/>
              </a:rPr>
              <a:t>Homeland owns and operates ethanol production and by-product production facilities, and it also markets and processes ethanol and related by-products. Though it is located in Iowa, Homeland began selling membership units in the state of Florida in 2006. Its affairs are governed by its operating agreement, which is entered into between Homeland and "each of the Persons identified as Members on the Company’s Unit holder Register and any other Persons that may from time-to-time be admitted as Members of the Company in accordance with the terms" of the agreement. According to the agreement, "[t]he laws of the State of Iowa shall govern the validity of this Agreement, the construction of its terms, and the interpretation of the rights and duties arising thereunder."</a:t>
            </a:r>
            <a:endParaRPr lang="en-US" sz="1400" b="0" i="0" dirty="0">
              <a:solidFill>
                <a:srgbClr val="212121"/>
              </a:solidFill>
              <a:effectLst/>
              <a:latin typeface="freight-text-pro"/>
            </a:endParaRPr>
          </a:p>
        </p:txBody>
      </p:sp>
    </p:spTree>
    <p:extLst>
      <p:ext uri="{BB962C8B-B14F-4D97-AF65-F5344CB8AC3E}">
        <p14:creationId xmlns:p14="http://schemas.microsoft.com/office/powerpoint/2010/main" val="2913200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0813" y="327314"/>
            <a:ext cx="7239000" cy="2724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960813" y="3061423"/>
            <a:ext cx="7239001"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951288" y="5176407"/>
            <a:ext cx="7248525"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95500" y="0"/>
            <a:ext cx="8560100" cy="338554"/>
          </a:xfrm>
          <a:prstGeom prst="rect">
            <a:avLst/>
          </a:prstGeom>
          <a:noFill/>
        </p:spPr>
        <p:txBody>
          <a:bodyPr wrap="none" rtlCol="0">
            <a:spAutoFit/>
          </a:bodyPr>
          <a:lstStyle/>
          <a:p>
            <a:r>
              <a:rPr lang="en-US" sz="1600" b="1" dirty="0"/>
              <a:t>GASSMAN &amp; MARKHAM ON FLORIDA AND FEDERAL ASSET PROTECTION LAW TABLE OF CONTENTS</a:t>
            </a:r>
          </a:p>
        </p:txBody>
      </p:sp>
    </p:spTree>
    <p:extLst>
      <p:ext uri="{BB962C8B-B14F-4D97-AF65-F5344CB8AC3E}">
        <p14:creationId xmlns:p14="http://schemas.microsoft.com/office/powerpoint/2010/main" val="33188948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2563" y="-62842"/>
            <a:ext cx="8598875"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Jason acquired his membership interest in Homeland in his individual capacity on October 29, 2007, when he purchased 2000 units at a price of $1000 per unit. He acquired an additional 250 units in his individual capacity by means of a corporate transfer of assets agreement on May 14, 2010, which was after WFEFI commenced its Florida action against Jason. On December 15, 2010, Jason transferred all of his individual membership units in Homeland to himself and Analia through a unit transfer application. The transfer application required Jason to choose one of the following forms of ownership: individual, joint tenants with right of survivorship, corporation on partnership, trust, or other. Jason marked the "Joint Tenants with Right of Survivorship" box to indicate the form of ownership. The </a:t>
            </a:r>
            <a:r>
              <a:rPr kumimoji="0" lang="en-US" altLang="en-US" sz="1200" b="0" i="0" u="none" strike="noStrike" cap="none" normalizeH="0" baseline="0" dirty="0" err="1">
                <a:ln>
                  <a:noFill/>
                </a:ln>
                <a:solidFill>
                  <a:srgbClr val="212121"/>
                </a:solidFill>
                <a:effectLst/>
                <a:latin typeface="freight-text-pro"/>
              </a:rPr>
              <a:t>Retteraths</a:t>
            </a:r>
            <a:r>
              <a:rPr kumimoji="0" lang="en-US" altLang="en-US" sz="1200" b="0" i="0" u="none" strike="noStrike" cap="none" normalizeH="0" baseline="0" dirty="0">
                <a:ln>
                  <a:noFill/>
                </a:ln>
                <a:solidFill>
                  <a:srgbClr val="212121"/>
                </a:solidFill>
                <a:effectLst/>
                <a:latin typeface="freight-text-pro"/>
              </a:rPr>
              <a:t> file tax returns in Iowa to, among other things, report the income they receive from Homeland. Prior to the charging order, Homeland made distribution payments directly to the </a:t>
            </a:r>
            <a:r>
              <a:rPr kumimoji="0" lang="en-US" altLang="en-US" sz="1200" b="0" i="0" u="none" strike="noStrike" cap="none" normalizeH="0" baseline="0" dirty="0" err="1">
                <a:ln>
                  <a:noFill/>
                </a:ln>
                <a:solidFill>
                  <a:srgbClr val="212121"/>
                </a:solidFill>
                <a:effectLst/>
                <a:latin typeface="freight-text-pro"/>
              </a:rPr>
              <a:t>Retteraths</a:t>
            </a:r>
            <a:r>
              <a:rPr kumimoji="0" lang="en-US" altLang="en-US" sz="1200" b="0" i="0" u="none" strike="noStrike" cap="none" normalizeH="0" baseline="0" dirty="0">
                <a:ln>
                  <a:noFill/>
                </a:ln>
                <a:solidFill>
                  <a:srgbClr val="212121"/>
                </a:solidFill>
                <a:effectLst/>
                <a:latin typeface="freight-text-pro"/>
              </a:rPr>
              <a:t>’ personal joint banking account in Florida.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On January 8, 2016, WFEFI filed an affidavit regarding the amounts due on the Florida judgments, which was served on Jason. Shortly thereafter, the district court entered a charging order on January 12, which stated,</a:t>
            </a:r>
          </a:p>
          <a:p>
            <a:pPr lvl="1" defTabSz="914400"/>
            <a:endParaRPr kumimoji="0" lang="en-US" altLang="en-US" sz="1200" b="0" i="0" u="none" strike="noStrike" cap="none" normalizeH="0" baseline="0" dirty="0">
              <a:ln>
                <a:noFill/>
              </a:ln>
              <a:solidFill>
                <a:schemeClr val="tx1"/>
              </a:solidFill>
              <a:effectLst/>
            </a:endParaRPr>
          </a:p>
          <a:p>
            <a:pPr lvl="1" defTabSz="914400"/>
            <a:r>
              <a:rPr kumimoji="0" lang="en-US" altLang="en-US" sz="1200" b="1" i="0" u="none" strike="noStrike" cap="none" normalizeH="0" baseline="0" dirty="0">
                <a:ln>
                  <a:noFill/>
                </a:ln>
                <a:solidFill>
                  <a:schemeClr val="tx1"/>
                </a:solidFill>
                <a:effectLst/>
              </a:rPr>
              <a:t>IT IS, THEREFORE, ORDERED</a:t>
            </a:r>
            <a:r>
              <a:rPr kumimoji="0" lang="en-US" altLang="en-US" sz="1200" b="0" i="0" u="none" strike="noStrike" cap="none" normalizeH="0" baseline="0" dirty="0">
                <a:ln>
                  <a:noFill/>
                </a:ln>
                <a:solidFill>
                  <a:schemeClr val="tx1"/>
                </a:solidFill>
                <a:effectLst/>
              </a:rPr>
              <a:t> that WFEFI is hereby granted a charging order against the entire membership interest of [Jason] </a:t>
            </a:r>
            <a:r>
              <a:rPr kumimoji="0" lang="en-US" altLang="en-US" sz="1200" b="0" i="0" u="none" strike="noStrike" cap="none" normalizeH="0" baseline="0" dirty="0" err="1">
                <a:ln>
                  <a:noFill/>
                </a:ln>
                <a:solidFill>
                  <a:schemeClr val="tx1"/>
                </a:solidFill>
                <a:effectLst/>
              </a:rPr>
              <a:t>Retterath</a:t>
            </a:r>
            <a:r>
              <a:rPr kumimoji="0" lang="en-US" altLang="en-US" sz="1200" b="0" i="0" u="none" strike="noStrike" cap="none" normalizeH="0" baseline="0" dirty="0">
                <a:ln>
                  <a:noFill/>
                </a:ln>
                <a:solidFill>
                  <a:schemeClr val="tx1"/>
                </a:solidFill>
                <a:effectLst/>
              </a:rPr>
              <a:t> in Homeland pursuant to </a:t>
            </a:r>
            <a:r>
              <a:rPr kumimoji="0" lang="en-US" altLang="en-US" sz="1200" b="0" i="0" u="none" strike="noStrike" cap="none" normalizeH="0" baseline="0" dirty="0">
                <a:ln>
                  <a:noFill/>
                </a:ln>
                <a:solidFill>
                  <a:srgbClr val="005AAA"/>
                </a:solidFill>
                <a:effectLst/>
                <a:hlinkClick r:id="rId2"/>
              </a:rPr>
              <a:t>Iowa Code section 489.503</a:t>
            </a:r>
            <a:r>
              <a:rPr kumimoji="0" lang="en-US" altLang="en-US" sz="1200" b="0" i="0" u="none" strike="noStrike" cap="none" normalizeH="0" baseline="0" dirty="0">
                <a:ln>
                  <a:noFill/>
                </a:ln>
                <a:solidFill>
                  <a:schemeClr val="tx1"/>
                </a:solidFill>
                <a:effectLst/>
              </a:rPr>
              <a:t>. Any amount to be distributed to [Jason] </a:t>
            </a:r>
            <a:r>
              <a:rPr kumimoji="0" lang="en-US" altLang="en-US" sz="1200" b="0" i="0" u="none" strike="noStrike" cap="none" normalizeH="0" baseline="0" dirty="0" err="1">
                <a:ln>
                  <a:noFill/>
                </a:ln>
                <a:solidFill>
                  <a:schemeClr val="tx1"/>
                </a:solidFill>
                <a:effectLst/>
              </a:rPr>
              <a:t>Retterath</a:t>
            </a:r>
            <a:r>
              <a:rPr kumimoji="0" lang="en-US" altLang="en-US" sz="1200" b="0" i="0" u="none" strike="noStrike" cap="none" normalizeH="0" baseline="0" dirty="0">
                <a:ln>
                  <a:noFill/>
                </a:ln>
                <a:solidFill>
                  <a:schemeClr val="tx1"/>
                </a:solidFill>
                <a:effectLst/>
              </a:rPr>
              <a:t> up to and including the amount to fully satisfy WFEFI shall be remitted payable to Wells Fargo Equipment Finance, Inc.... Any amount so received by WFEFI shall be satisfied, and WFEFI shall submit a partial or full satisfaction as appropriate to indicate the status of the Charging Order. In the event of full satisfaction, any surplus shall be paid to </a:t>
            </a:r>
            <a:r>
              <a:rPr kumimoji="0" lang="en-US" altLang="en-US" sz="1200" b="0" i="0" u="none" strike="noStrike" cap="none" normalizeH="0" baseline="0" dirty="0" err="1">
                <a:ln>
                  <a:noFill/>
                </a:ln>
                <a:solidFill>
                  <a:schemeClr val="tx1"/>
                </a:solidFill>
                <a:effectLst/>
              </a:rPr>
              <a:t>Retterath</a:t>
            </a:r>
            <a:r>
              <a:rPr kumimoji="0" lang="en-US" altLang="en-US" sz="12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The charging order was served on Jason through the mail to his correct address.</a:t>
            </a:r>
          </a:p>
          <a:p>
            <a:r>
              <a:rPr lang="en-US" sz="1200" dirty="0"/>
              <a:t>On July 13, Jason and Analia </a:t>
            </a:r>
            <a:r>
              <a:rPr lang="en-US" sz="1200" dirty="0" err="1"/>
              <a:t>Retterath</a:t>
            </a:r>
            <a:r>
              <a:rPr lang="en-US" sz="1200" dirty="0"/>
              <a:t> filed a petition to vacate the charging order, claiming they took possession of the Homeland membership units simultaneously as tenants by the entireties under Florida law. The </a:t>
            </a:r>
            <a:r>
              <a:rPr lang="en-US" sz="1200" dirty="0" err="1"/>
              <a:t>Retteraths</a:t>
            </a:r>
            <a:r>
              <a:rPr lang="en-US" sz="1200" dirty="0"/>
              <a:t> maintained Florida law governs their ownership of the Homeland units and Florida law prohibits making property owned as a tenancy by the entireties available to answer for the judgment debts of one of the tenants individually. The petition noted Analia was never served with process or otherwise provided notice of the application for charging and claimed this lack of notice violated Analia’s due process rights under the Federal and Iowa Constitutions. The </a:t>
            </a:r>
            <a:r>
              <a:rPr lang="en-US" sz="1200" dirty="0" err="1"/>
              <a:t>Retteraths</a:t>
            </a:r>
            <a:r>
              <a:rPr lang="en-US" sz="1200" dirty="0"/>
              <a:t> also claimed the statutory scheme of Iowa Code chapter 626A violates their right to procedural due process.</a:t>
            </a:r>
          </a:p>
          <a:p>
            <a:r>
              <a:rPr lang="en-US" sz="1200" dirty="0"/>
              <a:t>WFEFI filed its answer to the petition to vacate on August 5, asserting Iowa law governs the parties’ dispute and the legal doctrine of tenancy by the entireties does not exempt Jason’s membership interest in Homeland from the judgment. Thus, WFEFI argued as an affirmative defense that the </a:t>
            </a:r>
            <a:r>
              <a:rPr lang="en-US" sz="1200" dirty="0" err="1"/>
              <a:t>Retteraths</a:t>
            </a:r>
            <a:r>
              <a:rPr lang="en-US" sz="1200" dirty="0"/>
              <a:t> failed to state a claim for which relief may be granted. WFEFI and the </a:t>
            </a:r>
            <a:r>
              <a:rPr lang="en-US" sz="1200" dirty="0" err="1"/>
              <a:t>Retteraths</a:t>
            </a:r>
            <a:r>
              <a:rPr lang="en-US" sz="1200" dirty="0"/>
              <a:t> filed motions for summary judgment on March 3, 2017, and the parties filed a resistance to the opposing party’s respective motion for summary judgment on March 24.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6518755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3193" y="618608"/>
            <a:ext cx="7297615" cy="5047536"/>
          </a:xfrm>
          <a:prstGeom prst="rect">
            <a:avLst/>
          </a:prstGeom>
        </p:spPr>
        <p:txBody>
          <a:bodyPr wrap="square">
            <a:spAutoFit/>
          </a:bodyPr>
          <a:lstStyle/>
          <a:p>
            <a:r>
              <a:rPr lang="en-US" sz="1400" dirty="0">
                <a:solidFill>
                  <a:srgbClr val="212121"/>
                </a:solidFill>
                <a:latin typeface="freight-text-pro"/>
              </a:rPr>
              <a:t>On February 8, 2018, the district court granted WFEFI’s motion for summary judgment and denied the </a:t>
            </a:r>
            <a:r>
              <a:rPr lang="en-US" sz="1400" dirty="0" err="1">
                <a:solidFill>
                  <a:srgbClr val="212121"/>
                </a:solidFill>
                <a:latin typeface="freight-text-pro"/>
              </a:rPr>
              <a:t>Retteraths</a:t>
            </a:r>
            <a:r>
              <a:rPr lang="en-US" sz="1400" dirty="0">
                <a:solidFill>
                  <a:srgbClr val="212121"/>
                </a:solidFill>
                <a:latin typeface="freight-text-pro"/>
              </a:rPr>
              <a:t>’ motion for summary judgment. The district court also dismissed the </a:t>
            </a:r>
            <a:r>
              <a:rPr lang="en-US" sz="1400" dirty="0" err="1">
                <a:solidFill>
                  <a:srgbClr val="212121"/>
                </a:solidFill>
                <a:latin typeface="freight-text-pro"/>
              </a:rPr>
              <a:t>Retteraths</a:t>
            </a:r>
            <a:r>
              <a:rPr lang="en-US" sz="1400" dirty="0">
                <a:solidFill>
                  <a:srgbClr val="212121"/>
                </a:solidFill>
                <a:latin typeface="freight-text-pro"/>
              </a:rPr>
              <a:t>’ petition to vacate the charging order. Though the district court found it was unnecessary to determine whether Florida or Iowa law applied, it still addressed the issue and determined Iowa law applied since "Iowa has the most significant contacts with this dispute." Nevertheless, the district court concluded a tenancy by the entireties did not exist even if Florida law applied since they did not receive title from the same conveyance. The district court explained Jason received his membership interest from Homeland, while Analia later received her membership interest from Jason. Finally, the district court addressed WFEFI’s claim from its supplemental brief, which accused Jason of fraudulent conversion for transferring his Homeland membership units to avoid creditors to the underlying lawsuit. The district court concluded additional findings of fact were required and denied summary judgment on the fraudulent conversion issue.</a:t>
            </a:r>
          </a:p>
          <a:p>
            <a:r>
              <a:rPr lang="en-US" sz="1400" dirty="0">
                <a:solidFill>
                  <a:srgbClr val="212121"/>
                </a:solidFill>
                <a:latin typeface="freight-text-pro"/>
              </a:rPr>
              <a:t>On February 23, the </a:t>
            </a:r>
            <a:r>
              <a:rPr lang="en-US" sz="1400" dirty="0" err="1">
                <a:solidFill>
                  <a:srgbClr val="212121"/>
                </a:solidFill>
                <a:latin typeface="freight-text-pro"/>
              </a:rPr>
              <a:t>Retteraths</a:t>
            </a:r>
            <a:r>
              <a:rPr lang="en-US" sz="1400" dirty="0">
                <a:solidFill>
                  <a:srgbClr val="212121"/>
                </a:solidFill>
                <a:latin typeface="freight-text-pro"/>
              </a:rPr>
              <a:t> filed a motion to enlarge and modify pursuant to </a:t>
            </a:r>
            <a:r>
              <a:rPr lang="en-US" sz="1400" dirty="0">
                <a:solidFill>
                  <a:srgbClr val="005AAA"/>
                </a:solidFill>
                <a:latin typeface="freight-text-pro"/>
                <a:hlinkClick r:id="rId2"/>
              </a:rPr>
              <a:t>Iowa Rule of Civil Procedure 1.904(2)</a:t>
            </a:r>
            <a:r>
              <a:rPr lang="en-US" sz="1400" dirty="0">
                <a:solidFill>
                  <a:srgbClr val="212121"/>
                </a:solidFill>
                <a:latin typeface="freight-text-pro"/>
              </a:rPr>
              <a:t>, requesting the district court rule upon their claims that the charging order is void because it was issued without jurisdiction over the </a:t>
            </a:r>
            <a:r>
              <a:rPr lang="en-US" sz="1400" dirty="0" err="1">
                <a:solidFill>
                  <a:srgbClr val="212121"/>
                </a:solidFill>
                <a:latin typeface="freight-text-pro"/>
              </a:rPr>
              <a:t>Retteraths</a:t>
            </a:r>
            <a:r>
              <a:rPr lang="en-US" sz="1400" dirty="0">
                <a:solidFill>
                  <a:srgbClr val="212121"/>
                </a:solidFill>
                <a:latin typeface="freight-text-pro"/>
              </a:rPr>
              <a:t>, the statutory scheme of Iowa Code chapter 626A violates their right to procedural due process, and the charging order violated Analia’s right to due process. The district court entered an addendum to its ruling on the motions for summary judgment on March 7. The district court denied the </a:t>
            </a:r>
            <a:r>
              <a:rPr lang="en-US" sz="1400" dirty="0" err="1">
                <a:solidFill>
                  <a:srgbClr val="212121"/>
                </a:solidFill>
                <a:latin typeface="freight-text-pro"/>
              </a:rPr>
              <a:t>Retteraths</a:t>
            </a:r>
            <a:r>
              <a:rPr lang="en-US" sz="1400" dirty="0">
                <a:solidFill>
                  <a:srgbClr val="212121"/>
                </a:solidFill>
                <a:latin typeface="freight-text-pro"/>
              </a:rPr>
              <a:t>’ request to set aside the charging order on due process grounds because Analia was not entitled to notice since she was not a judgment debtor of WFEFI and the order did not direct any collection against her interest. The </a:t>
            </a:r>
            <a:r>
              <a:rPr lang="en-US" sz="1400" dirty="0" err="1">
                <a:solidFill>
                  <a:srgbClr val="212121"/>
                </a:solidFill>
                <a:latin typeface="freight-text-pro"/>
              </a:rPr>
              <a:t>Retteraths</a:t>
            </a:r>
            <a:r>
              <a:rPr lang="en-US" sz="1400" dirty="0">
                <a:solidFill>
                  <a:srgbClr val="212121"/>
                </a:solidFill>
                <a:latin typeface="freight-text-pro"/>
              </a:rPr>
              <a:t> filed their notice of appeal on April 2. We subsequently granted and retained the appeal.</a:t>
            </a:r>
            <a:endParaRPr lang="en-US" sz="1400" b="0" i="0" dirty="0">
              <a:solidFill>
                <a:srgbClr val="212121"/>
              </a:solidFill>
              <a:effectLst/>
              <a:latin typeface="freight-text-pro"/>
            </a:endParaRPr>
          </a:p>
        </p:txBody>
      </p:sp>
    </p:spTree>
    <p:extLst>
      <p:ext uri="{BB962C8B-B14F-4D97-AF65-F5344CB8AC3E}">
        <p14:creationId xmlns:p14="http://schemas.microsoft.com/office/powerpoint/2010/main" val="17552596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2708" y="322287"/>
            <a:ext cx="8018585" cy="5632311"/>
          </a:xfrm>
          <a:prstGeom prst="rect">
            <a:avLst/>
          </a:prstGeom>
        </p:spPr>
        <p:txBody>
          <a:bodyPr wrap="square">
            <a:spAutoFit/>
          </a:bodyPr>
          <a:lstStyle/>
          <a:p>
            <a:r>
              <a:rPr lang="en-US" sz="1200" b="1" dirty="0">
                <a:solidFill>
                  <a:srgbClr val="212121"/>
                </a:solidFill>
              </a:rPr>
              <a:t>III. Analysis.</a:t>
            </a:r>
          </a:p>
          <a:p>
            <a:r>
              <a:rPr lang="en-US" sz="1200" dirty="0">
                <a:solidFill>
                  <a:srgbClr val="212121"/>
                </a:solidFill>
              </a:rPr>
              <a:t>On appeal, the </a:t>
            </a:r>
            <a:r>
              <a:rPr lang="en-US" sz="1200" dirty="0" err="1">
                <a:solidFill>
                  <a:srgbClr val="212121"/>
                </a:solidFill>
              </a:rPr>
              <a:t>Retteraths</a:t>
            </a:r>
            <a:r>
              <a:rPr lang="en-US" sz="1200" dirty="0">
                <a:solidFill>
                  <a:srgbClr val="212121"/>
                </a:solidFill>
              </a:rPr>
              <a:t> present a number of challenges to the district court’s ruling. First, they challenge the district court’s conclusion that Iowa law applied to the dispute instead of Florida law. Second, the </a:t>
            </a:r>
            <a:r>
              <a:rPr lang="en-US" sz="1200" dirty="0" err="1">
                <a:solidFill>
                  <a:srgbClr val="212121"/>
                </a:solidFill>
              </a:rPr>
              <a:t>Retteraths</a:t>
            </a:r>
            <a:r>
              <a:rPr lang="en-US" sz="1200" dirty="0">
                <a:solidFill>
                  <a:srgbClr val="212121"/>
                </a:solidFill>
              </a:rPr>
              <a:t> claim the district court erred in determining they failed to show the necessary "unity of time" element of a tenancy by the entireties under Florida law when Jason transferred ownership of his Homeland units to Jason and Analia. Third, they contend the district court erred in concluding the foreign judgments were properly registered and the charging order was properly issued in order for the district court to obtain jurisdiction over the </a:t>
            </a:r>
            <a:r>
              <a:rPr lang="en-US" sz="1200" dirty="0" err="1">
                <a:solidFill>
                  <a:srgbClr val="212121"/>
                </a:solidFill>
              </a:rPr>
              <a:t>Retteraths</a:t>
            </a:r>
            <a:r>
              <a:rPr lang="en-US" sz="1200" dirty="0">
                <a:solidFill>
                  <a:srgbClr val="212121"/>
                </a:solidFill>
              </a:rPr>
              <a:t>. Finally, the </a:t>
            </a:r>
            <a:r>
              <a:rPr lang="en-US" sz="1200" dirty="0" err="1">
                <a:solidFill>
                  <a:srgbClr val="212121"/>
                </a:solidFill>
              </a:rPr>
              <a:t>Retteraths</a:t>
            </a:r>
            <a:r>
              <a:rPr lang="en-US" sz="1200" dirty="0">
                <a:solidFill>
                  <a:srgbClr val="212121"/>
                </a:solidFill>
              </a:rPr>
              <a:t> argue the district court erred in denying their due process challenge.</a:t>
            </a:r>
          </a:p>
          <a:p>
            <a:endParaRPr lang="en-US" sz="1200" dirty="0">
              <a:solidFill>
                <a:srgbClr val="212121"/>
              </a:solidFill>
            </a:endParaRPr>
          </a:p>
          <a:p>
            <a:pPr marL="342900" indent="-342900">
              <a:buAutoNum type="alphaUcPeriod"/>
            </a:pPr>
            <a:r>
              <a:rPr lang="en-US" sz="1200" b="1" dirty="0">
                <a:solidFill>
                  <a:srgbClr val="212121"/>
                </a:solidFill>
              </a:rPr>
              <a:t>Choice of Law.</a:t>
            </a:r>
            <a:r>
              <a:rPr lang="en-US" sz="1200" dirty="0">
                <a:solidFill>
                  <a:srgbClr val="212121"/>
                </a:solidFill>
              </a:rPr>
              <a:t> The </a:t>
            </a:r>
            <a:r>
              <a:rPr lang="en-US" sz="1200" dirty="0" err="1">
                <a:solidFill>
                  <a:srgbClr val="212121"/>
                </a:solidFill>
              </a:rPr>
              <a:t>Retteraths</a:t>
            </a:r>
            <a:r>
              <a:rPr lang="en-US" sz="1200" dirty="0">
                <a:solidFill>
                  <a:srgbClr val="212121"/>
                </a:solidFill>
              </a:rPr>
              <a:t> challenge the district court’s conclusion that Iowa law applies to their dispute with WFEFI. The district court reached this decision based on its application of the Restatement (Second) of Conflict of Laws sections 222 and 6, which the </a:t>
            </a:r>
            <a:r>
              <a:rPr lang="en-US" sz="1200" dirty="0" err="1">
                <a:solidFill>
                  <a:srgbClr val="212121"/>
                </a:solidFill>
              </a:rPr>
              <a:t>Retteraths</a:t>
            </a:r>
            <a:r>
              <a:rPr lang="en-US" sz="1200" dirty="0">
                <a:solidFill>
                  <a:srgbClr val="212121"/>
                </a:solidFill>
              </a:rPr>
              <a:t> maintain was inappropriate because Iowa has not applied general choice of law principles in the past. Instead of general choice of law principles, the </a:t>
            </a:r>
            <a:r>
              <a:rPr lang="en-US" sz="1200" dirty="0" err="1">
                <a:solidFill>
                  <a:srgbClr val="212121"/>
                </a:solidFill>
              </a:rPr>
              <a:t>Retteraths</a:t>
            </a:r>
            <a:r>
              <a:rPr lang="en-US" sz="1200" dirty="0">
                <a:solidFill>
                  <a:srgbClr val="212121"/>
                </a:solidFill>
              </a:rPr>
              <a:t> argue Iowa law governing personal property applies to their membership interests in Homeland. Thus, the </a:t>
            </a:r>
            <a:r>
              <a:rPr lang="en-US" sz="1200" dirty="0" err="1">
                <a:solidFill>
                  <a:srgbClr val="212121"/>
                </a:solidFill>
              </a:rPr>
              <a:t>Retteraths</a:t>
            </a:r>
            <a:r>
              <a:rPr lang="en-US" sz="1200" dirty="0">
                <a:solidFill>
                  <a:srgbClr val="212121"/>
                </a:solidFill>
              </a:rPr>
              <a:t> claim the situs of their Homeland membership units is the </a:t>
            </a:r>
            <a:r>
              <a:rPr lang="en-US" sz="1200" dirty="0" err="1">
                <a:solidFill>
                  <a:srgbClr val="212121"/>
                </a:solidFill>
              </a:rPr>
              <a:t>Retteraths</a:t>
            </a:r>
            <a:r>
              <a:rPr lang="en-US" sz="1200" dirty="0">
                <a:solidFill>
                  <a:srgbClr val="212121"/>
                </a:solidFill>
              </a:rPr>
              <a:t>’ domicile, which is Florida. The </a:t>
            </a:r>
            <a:r>
              <a:rPr lang="en-US" sz="1200" dirty="0" err="1">
                <a:solidFill>
                  <a:srgbClr val="212121"/>
                </a:solidFill>
              </a:rPr>
              <a:t>Retteraths</a:t>
            </a:r>
            <a:r>
              <a:rPr lang="en-US" sz="1200" dirty="0">
                <a:solidFill>
                  <a:srgbClr val="212121"/>
                </a:solidFill>
              </a:rPr>
              <a:t> also contend the district court erred in relying on the choice-of-law clause in Homeland’s operating agreement.</a:t>
            </a:r>
          </a:p>
          <a:p>
            <a:pPr marL="342900" indent="-342900">
              <a:buAutoNum type="alphaUcPeriod"/>
            </a:pPr>
            <a:endParaRPr lang="en-US" sz="1200" b="0" i="0" dirty="0">
              <a:solidFill>
                <a:srgbClr val="212121"/>
              </a:solidFill>
              <a:effectLst/>
            </a:endParaRPr>
          </a:p>
          <a:p>
            <a:r>
              <a:rPr lang="en-US" sz="1200" dirty="0"/>
              <a:t>Courts are divided in determining where the intangible property interest in an LLC lies, and this is an issue of first impression in Iowa. </a:t>
            </a:r>
            <a:r>
              <a:rPr lang="en-US" sz="1200" i="1" dirty="0"/>
              <a:t>See JPMorgan Chase Bank, N.A. v. McClure</a:t>
            </a:r>
            <a:r>
              <a:rPr lang="en-US" sz="1200" dirty="0"/>
              <a:t> , 393 P.3d 955, 958–59 (Colo. 2017) (</a:t>
            </a:r>
            <a:r>
              <a:rPr lang="en-US" sz="1200" dirty="0" err="1"/>
              <a:t>en</a:t>
            </a:r>
            <a:r>
              <a:rPr lang="en-US" sz="1200" dirty="0"/>
              <a:t> banc). We have previously held the situs of similar forms of intangible personal property, such as corporate stock, "is governed by the law of [the owner’s] domicile, and not by the law of the corporate domicile." </a:t>
            </a:r>
            <a:r>
              <a:rPr lang="en-US" sz="1200" i="1" dirty="0"/>
              <a:t>Judy v. Beckwith</a:t>
            </a:r>
            <a:r>
              <a:rPr lang="en-US" sz="1200" dirty="0"/>
              <a:t> , 137 Iowa 24, 30, 114 N.W. 565, 567 (1908) ; </a:t>
            </a:r>
            <a:r>
              <a:rPr lang="en-US" sz="1200" i="1" dirty="0"/>
              <a:t>see, e.g.</a:t>
            </a:r>
            <a:r>
              <a:rPr lang="en-US" sz="1200" dirty="0"/>
              <a:t> , </a:t>
            </a:r>
            <a:r>
              <a:rPr lang="en-US" sz="1200" i="1" dirty="0"/>
              <a:t>City of Dubuque v. Ill. Cent. R.R.</a:t>
            </a:r>
            <a:r>
              <a:rPr lang="en-US" sz="1200" dirty="0"/>
              <a:t> , 39 Iowa 56, 84, (1874) ("As a rule of law, the </a:t>
            </a:r>
            <a:r>
              <a:rPr lang="en-US" sz="1200" i="1" dirty="0"/>
              <a:t>situs</a:t>
            </a:r>
            <a:r>
              <a:rPr lang="en-US" sz="1200" dirty="0"/>
              <a:t> of [railroad rolling stock] is determined by the domicile of the owner. This is true as to questions affecting the sale, distribution, and right of possession thereof."). However, an individual’s interest in an LLC is unlike other forms of intangible personal property since the typical levying procedures available to creditors for similar forms of intangible personal property are unavailable to creditors seeking to levy an individual’s interest in an LLC. Iowa and Florida both have adopted forms of the Revised Uniform Limited Liability Company Act (RULLCA). </a:t>
            </a:r>
            <a:r>
              <a:rPr lang="en-US" sz="1200" i="1" dirty="0"/>
              <a:t>See</a:t>
            </a:r>
            <a:r>
              <a:rPr lang="en-US" sz="1200" dirty="0"/>
              <a:t> </a:t>
            </a:r>
            <a:r>
              <a:rPr lang="en-US" sz="1200" dirty="0">
                <a:hlinkClick r:id="rId2"/>
              </a:rPr>
              <a:t>Iowa Code § 489.101</a:t>
            </a:r>
            <a:r>
              <a:rPr lang="en-US" sz="1200" dirty="0"/>
              <a:t> (2017); </a:t>
            </a:r>
            <a:r>
              <a:rPr lang="en-US" sz="1200" dirty="0">
                <a:hlinkClick r:id="rId3"/>
              </a:rPr>
              <a:t>Fla. Stat. Ann. § 605.0101</a:t>
            </a:r>
            <a:r>
              <a:rPr lang="en-US" sz="1200" dirty="0"/>
              <a:t> (West, Westlaw through 2019 1st Reg. Sess. through Mar. 18, 2019). Under the RULLCA in Iowa, a charging order is "the exclusive remedy by which a person seeking to enforce a judgment against a member or transferee may, in the capacity of judgment creditor, satisfy the judgment from the judgment debtor’s transferable interest." </a:t>
            </a:r>
            <a:r>
              <a:rPr lang="en-US" sz="1200" dirty="0">
                <a:hlinkClick r:id="rId4"/>
              </a:rPr>
              <a:t>Iowa Code § 489.503(7)</a:t>
            </a:r>
            <a:r>
              <a:rPr lang="en-US" sz="1200" dirty="0"/>
              <a:t>. Likewise, in Florida,</a:t>
            </a:r>
            <a:endParaRPr lang="en-US" sz="1200" b="0" i="0" dirty="0">
              <a:solidFill>
                <a:srgbClr val="212121"/>
              </a:solidFill>
              <a:effectLst/>
            </a:endParaRPr>
          </a:p>
        </p:txBody>
      </p:sp>
    </p:spTree>
    <p:extLst>
      <p:ext uri="{BB962C8B-B14F-4D97-AF65-F5344CB8AC3E}">
        <p14:creationId xmlns:p14="http://schemas.microsoft.com/office/powerpoint/2010/main" val="22893231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9306" y="340814"/>
            <a:ext cx="9045388" cy="563231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a charging order is the sole and exclusive remedy by which a judgment creditor of a member or member’s transferee may satisfy a judgment from the judgment debtor’s interest in a limited liability company or rights to distributions from the limited liability company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unless the limited liability has only one member. </a:t>
            </a:r>
            <a:r>
              <a:rPr kumimoji="0" lang="en-US" altLang="en-US" sz="1200" b="0" i="0" u="none" strike="noStrike" cap="none" normalizeH="0" baseline="0" dirty="0">
                <a:ln>
                  <a:noFill/>
                </a:ln>
                <a:solidFill>
                  <a:srgbClr val="005AAA"/>
                </a:solidFill>
                <a:effectLst/>
                <a:latin typeface="freight-text-pro"/>
                <a:hlinkClick r:id="rId2"/>
              </a:rPr>
              <a:t>Fla. Stat. Ann. § 605.0503(3)</a:t>
            </a:r>
            <a:r>
              <a:rPr kumimoji="0" lang="en-US" altLang="en-US" sz="1200" b="0" i="0" u="none" strike="noStrike" cap="none" normalizeH="0" baseline="0" dirty="0">
                <a:ln>
                  <a:noFill/>
                </a:ln>
                <a:solidFill>
                  <a:srgbClr val="212121"/>
                </a:solidFill>
                <a:effectLst/>
                <a:latin typeface="freight-text-pro"/>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Charging orders provide a judgment creditor with the ability to satisfy a judgment from the judgment debtor’s transferable interest in an LLC while simultaneously allowing the LLC to protect its other members’ interests and continue operating. 51 Am. </a:t>
            </a:r>
            <a:r>
              <a:rPr kumimoji="0" lang="en-US" altLang="en-US" sz="1200" b="0" i="0" u="none" strike="noStrike" cap="none" normalizeH="0" baseline="0" dirty="0" err="1">
                <a:ln>
                  <a:noFill/>
                </a:ln>
                <a:solidFill>
                  <a:srgbClr val="212121"/>
                </a:solidFill>
                <a:effectLst/>
                <a:latin typeface="freight-text-pro"/>
              </a:rPr>
              <a:t>Jur</a:t>
            </a:r>
            <a:r>
              <a:rPr kumimoji="0" lang="en-US" altLang="en-US" sz="1200" b="0" i="0" u="none" strike="noStrike" cap="none" normalizeH="0" baseline="0" dirty="0">
                <a:ln>
                  <a:noFill/>
                </a:ln>
                <a:solidFill>
                  <a:srgbClr val="212121"/>
                </a:solidFill>
                <a:effectLst/>
                <a:latin typeface="freight-text-pro"/>
              </a:rPr>
              <a:t>. 2d </a:t>
            </a:r>
            <a:r>
              <a:rPr kumimoji="0" lang="en-US" altLang="en-US" sz="1200" b="0" i="1" u="none" strike="noStrike" cap="none" normalizeH="0" baseline="0" dirty="0">
                <a:ln>
                  <a:noFill/>
                </a:ln>
                <a:solidFill>
                  <a:srgbClr val="212121"/>
                </a:solidFill>
                <a:effectLst/>
                <a:latin typeface="freight-text-pro"/>
              </a:rPr>
              <a:t>Limited Liability Companies</a:t>
            </a:r>
            <a:r>
              <a:rPr kumimoji="0" lang="en-US" altLang="en-US" sz="1200" b="0" i="0" u="none" strike="noStrike" cap="none" normalizeH="0" baseline="0" dirty="0">
                <a:ln>
                  <a:noFill/>
                </a:ln>
                <a:solidFill>
                  <a:srgbClr val="212121"/>
                </a:solidFill>
                <a:effectLst/>
                <a:latin typeface="freight-text-pro"/>
              </a:rPr>
              <a:t> § 23, at 858–59 (2011). A charging order allows a judgment creditor to obtain "a lien on a judgment debtor’s transferable interest and requires the limited liability company to pay over to the person to which the charging order was issued any distribution that would otherwise be paid to the judgment debtor." </a:t>
            </a:r>
            <a:r>
              <a:rPr kumimoji="0" lang="en-US" altLang="en-US" sz="1200" b="0" i="0" u="none" strike="noStrike" cap="none" normalizeH="0" baseline="0" dirty="0">
                <a:ln>
                  <a:noFill/>
                </a:ln>
                <a:solidFill>
                  <a:srgbClr val="005AAA"/>
                </a:solidFill>
                <a:effectLst/>
                <a:latin typeface="freight-text-pro"/>
                <a:hlinkClick r:id="rId3"/>
              </a:rPr>
              <a:t>Iowa Code § 489.503(1)</a:t>
            </a:r>
            <a:r>
              <a:rPr kumimoji="0" lang="en-US" altLang="en-US" sz="1200" b="0" i="0" u="none" strike="noStrike" cap="none" normalizeH="0" baseline="0" dirty="0">
                <a:ln>
                  <a:noFill/>
                </a:ln>
                <a:solidFill>
                  <a:srgbClr val="212121"/>
                </a:solidFill>
                <a:effectLst/>
                <a:latin typeface="freight-text-pro"/>
              </a:rPr>
              <a:t> ; </a:t>
            </a:r>
            <a:r>
              <a:rPr kumimoji="0" lang="en-US" altLang="en-US" sz="1200" b="0" i="1" u="none" strike="noStrike" cap="none" normalizeH="0" baseline="0" dirty="0">
                <a:ln>
                  <a:noFill/>
                </a:ln>
                <a:solidFill>
                  <a:srgbClr val="212121"/>
                </a:solidFill>
                <a:effectLst/>
                <a:latin typeface="freight-text-pro"/>
              </a:rPr>
              <a:t>see also</a:t>
            </a:r>
            <a:r>
              <a:rPr kumimoji="0" lang="en-US" altLang="en-US" sz="1200" b="0" i="0" u="none" strike="noStrike" cap="none" normalizeH="0" baseline="0" dirty="0">
                <a:ln>
                  <a:noFill/>
                </a:ln>
                <a:solidFill>
                  <a:srgbClr val="212121"/>
                </a:solidFill>
                <a:effectLst/>
                <a:latin typeface="freight-text-pro"/>
              </a:rPr>
              <a:t> </a:t>
            </a:r>
            <a:r>
              <a:rPr kumimoji="0" lang="en-US" altLang="en-US" sz="1200" b="0" i="0" u="none" strike="noStrike" cap="none" normalizeH="0" baseline="0" dirty="0">
                <a:ln>
                  <a:noFill/>
                </a:ln>
                <a:solidFill>
                  <a:srgbClr val="005AAA"/>
                </a:solidFill>
                <a:effectLst/>
                <a:latin typeface="freight-text-pro"/>
                <a:hlinkClick r:id="" action="ppaction://noaction"/>
              </a:rPr>
              <a:t>Fla. Stat. Ann.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5AAA"/>
                </a:solidFill>
                <a:effectLst/>
                <a:latin typeface="freight-text-pro"/>
                <a:hlinkClick r:id="" action="ppaction://noaction"/>
              </a:rPr>
              <a:t>605.0503(1)</a:t>
            </a:r>
            <a:r>
              <a:rPr kumimoji="0" lang="en-US" altLang="en-US" sz="1200" b="0" i="0" u="none" strike="noStrike" cap="none" normalizeH="0" baseline="0" dirty="0">
                <a:ln>
                  <a:noFill/>
                </a:ln>
                <a:solidFill>
                  <a:srgbClr val="212121"/>
                </a:solidFill>
                <a:effectLst/>
                <a:latin typeface="freight-text-pro"/>
              </a:rPr>
              <a:t> ("[A] charging order constitutes a lien upon a judgment debtor’s transferable interest and requires the limited liability company to pay over to the judgment creditor a distribution that would otherwise be paid to the judgment debtor."). This remedy is unique to an interest in an LLC, as it is premised upon the distinct ability to separate the individual’s economic interest in an LLC from the LLC’s operations and the interests of its other members. </a:t>
            </a:r>
            <a:r>
              <a:rPr kumimoji="0" lang="en-US" altLang="en-US" sz="1200" b="0" i="1" u="none" strike="noStrike" cap="none" normalizeH="0" baseline="0" dirty="0">
                <a:ln>
                  <a:noFill/>
                </a:ln>
                <a:solidFill>
                  <a:srgbClr val="212121"/>
                </a:solidFill>
                <a:effectLst/>
                <a:latin typeface="freight-text-pro"/>
              </a:rPr>
              <a:t>See</a:t>
            </a:r>
            <a:r>
              <a:rPr kumimoji="0" lang="en-US" altLang="en-US" sz="1200" b="0" i="0" u="none" strike="noStrike" cap="none" normalizeH="0" baseline="0" dirty="0">
                <a:ln>
                  <a:noFill/>
                </a:ln>
                <a:solidFill>
                  <a:srgbClr val="212121"/>
                </a:solidFill>
                <a:effectLst/>
                <a:latin typeface="freight-text-pro"/>
              </a:rPr>
              <a:t> 51 Am. </a:t>
            </a:r>
            <a:r>
              <a:rPr kumimoji="0" lang="en-US" altLang="en-US" sz="1200" b="0" i="0" u="none" strike="noStrike" cap="none" normalizeH="0" baseline="0" dirty="0" err="1">
                <a:ln>
                  <a:noFill/>
                </a:ln>
                <a:solidFill>
                  <a:srgbClr val="212121"/>
                </a:solidFill>
                <a:effectLst/>
                <a:latin typeface="freight-text-pro"/>
              </a:rPr>
              <a:t>Jur</a:t>
            </a:r>
            <a:r>
              <a:rPr kumimoji="0" lang="en-US" altLang="en-US" sz="1200" b="0" i="0" u="none" strike="noStrike" cap="none" normalizeH="0" baseline="0" dirty="0">
                <a:ln>
                  <a:noFill/>
                </a:ln>
                <a:solidFill>
                  <a:srgbClr val="212121"/>
                </a:solidFill>
                <a:effectLst/>
                <a:latin typeface="freight-text-pro"/>
              </a:rPr>
              <a:t>. 2d </a:t>
            </a:r>
            <a:r>
              <a:rPr kumimoji="0" lang="en-US" altLang="en-US" sz="1200" b="0" i="1" u="none" strike="noStrike" cap="none" normalizeH="0" baseline="0" dirty="0">
                <a:ln>
                  <a:noFill/>
                </a:ln>
                <a:solidFill>
                  <a:srgbClr val="212121"/>
                </a:solidFill>
                <a:effectLst/>
                <a:latin typeface="freight-text-pro"/>
              </a:rPr>
              <a:t>Limited Liability Companies</a:t>
            </a:r>
            <a:r>
              <a:rPr kumimoji="0" lang="en-US" altLang="en-US" sz="1200" b="0" i="0" u="none" strike="noStrike" cap="none" normalizeH="0" baseline="0" dirty="0">
                <a:ln>
                  <a:noFill/>
                </a:ln>
                <a:solidFill>
                  <a:srgbClr val="212121"/>
                </a:solidFill>
                <a:effectLst/>
                <a:latin typeface="freight-text-pro"/>
              </a:rPr>
              <a:t> § 23, at 858–59.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Charging orders are not available for other forms of intangible personal property. Moreover, both Iowa and Florida law concerning a "transferable interest" in an LLC characterizes the LLC as the core of the interest. Specifically, Iowa law defines a "transferable interest" in an LLC 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the right, as originally associated with a person’s capacity as a member, to receive distributions from a limited liability company in accordance with the operating agreement, </a:t>
            </a:r>
            <a:r>
              <a:rPr kumimoji="0" lang="en-US" altLang="en-US" sz="1200" b="0" i="1" u="none" strike="noStrike" cap="none" normalizeH="0" baseline="0" dirty="0">
                <a:ln>
                  <a:noFill/>
                </a:ln>
                <a:solidFill>
                  <a:schemeClr val="tx1"/>
                </a:solidFill>
                <a:effectLst/>
              </a:rPr>
              <a:t>whether or not the person remains a member or continues to own any part of the right</a:t>
            </a:r>
            <a:r>
              <a:rPr kumimoji="0" lang="en-US" altLang="en-US" sz="12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5AAA"/>
                </a:solidFill>
                <a:effectLst/>
                <a:latin typeface="freight-text-pro"/>
                <a:hlinkClick r:id="rId4"/>
              </a:rPr>
              <a:t>Iowa Code § 489.102(24)</a:t>
            </a:r>
            <a:r>
              <a:rPr kumimoji="0" lang="en-US" altLang="en-US" sz="1200" b="0" i="0" u="none" strike="noStrike" cap="none" normalizeH="0" baseline="0" dirty="0">
                <a:ln>
                  <a:noFill/>
                </a:ln>
                <a:solidFill>
                  <a:srgbClr val="212121"/>
                </a:solidFill>
                <a:effectLst/>
                <a:latin typeface="freight-text-pro"/>
              </a:rPr>
              <a:t> (emphasis added). Florida similarly defines a "transferable interest" 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the right, as initially owned by a person in the person’s capacity as a member, to receive distributions from a limited liability in accordance with the operating agreement, whether the person remains a member or continues to own a part of the right.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5AAA"/>
                </a:solidFill>
                <a:effectLst/>
                <a:latin typeface="freight-text-pro"/>
                <a:hlinkClick r:id="rId5"/>
              </a:rPr>
              <a:t>Fla. Stat. Ann. § 605.0102(66)</a:t>
            </a:r>
            <a:r>
              <a:rPr kumimoji="0" lang="en-US" altLang="en-US" sz="1200" b="0" i="0" u="none" strike="noStrike" cap="none" normalizeH="0" baseline="0" dirty="0">
                <a:ln>
                  <a:noFill/>
                </a:ln>
                <a:solidFill>
                  <a:srgbClr val="212121"/>
                </a:solidFill>
                <a:effectLst/>
                <a:latin typeface="freight-text-pro"/>
              </a:rPr>
              <a:t>. The individual LLC member, and thus the location of the member, is secondary to the member’s transferable interest in the LLC. </a:t>
            </a:r>
            <a:r>
              <a:rPr kumimoji="0" lang="en-US" altLang="en-US" sz="1200" b="0" i="1" u="none" strike="noStrike" cap="none" normalizeH="0" baseline="0" dirty="0">
                <a:ln>
                  <a:noFill/>
                </a:ln>
                <a:solidFill>
                  <a:srgbClr val="212121"/>
                </a:solidFill>
                <a:effectLst/>
                <a:latin typeface="freight-text-pro"/>
              </a:rPr>
              <a:t>See</a:t>
            </a:r>
            <a:r>
              <a:rPr kumimoji="0" lang="en-US" altLang="en-US" sz="1200" b="0" i="0" u="none" strike="noStrike" cap="none" normalizeH="0" baseline="0" dirty="0">
                <a:ln>
                  <a:noFill/>
                </a:ln>
                <a:solidFill>
                  <a:srgbClr val="212121"/>
                </a:solidFill>
                <a:effectLst/>
                <a:latin typeface="freight-text-pro"/>
              </a:rPr>
              <a:t> </a:t>
            </a:r>
            <a:r>
              <a:rPr kumimoji="0" lang="en-US" altLang="en-US" sz="1200" b="0" i="0" u="none" strike="noStrike" cap="none" normalizeH="0" baseline="0" dirty="0">
                <a:ln>
                  <a:noFill/>
                </a:ln>
                <a:solidFill>
                  <a:srgbClr val="005AAA"/>
                </a:solidFill>
                <a:effectLst/>
                <a:latin typeface="freight-text-pro"/>
                <a:hlinkClick r:id="rId4"/>
              </a:rPr>
              <a:t>Iowa Code § 489.102(24)</a:t>
            </a:r>
            <a:r>
              <a:rPr kumimoji="0" lang="en-US" altLang="en-US" sz="1200" b="0" i="0" u="none" strike="noStrike" cap="none" normalizeH="0" baseline="0" dirty="0">
                <a:ln>
                  <a:noFill/>
                </a:ln>
                <a:solidFill>
                  <a:srgbClr val="212121"/>
                </a:solidFill>
                <a:effectLst/>
                <a:latin typeface="freight-text-pro"/>
              </a:rPr>
              <a:t> ; </a:t>
            </a:r>
            <a:r>
              <a:rPr kumimoji="0" lang="en-US" altLang="en-US" sz="1200" b="0" i="1" u="none" strike="noStrike" cap="none" normalizeH="0" baseline="0" dirty="0">
                <a:ln>
                  <a:noFill/>
                </a:ln>
                <a:solidFill>
                  <a:srgbClr val="212121"/>
                </a:solidFill>
                <a:effectLst/>
                <a:latin typeface="freight-text-pro"/>
              </a:rPr>
              <a:t>see also</a:t>
            </a:r>
            <a:r>
              <a:rPr kumimoji="0" lang="en-US" altLang="en-US" sz="1200" b="0" i="0" u="none" strike="noStrike" cap="none" normalizeH="0" baseline="0" dirty="0">
                <a:ln>
                  <a:noFill/>
                </a:ln>
                <a:solidFill>
                  <a:srgbClr val="212121"/>
                </a:solidFill>
                <a:effectLst/>
                <a:latin typeface="freight-text-pro"/>
              </a:rPr>
              <a:t> </a:t>
            </a:r>
            <a:r>
              <a:rPr kumimoji="0" lang="en-US" altLang="en-US" sz="1200" b="0" i="0" u="none" strike="noStrike" cap="none" normalizeH="0" baseline="0" dirty="0">
                <a:ln>
                  <a:noFill/>
                </a:ln>
                <a:solidFill>
                  <a:srgbClr val="005AAA"/>
                </a:solidFill>
                <a:effectLst/>
                <a:latin typeface="freight-text-pro"/>
                <a:hlinkClick r:id="rId5"/>
              </a:rPr>
              <a:t>Fla. Stat. Ann. § 605.0102(66)</a:t>
            </a:r>
            <a:r>
              <a:rPr kumimoji="0" lang="en-US" altLang="en-US" sz="1200" b="0" i="0" u="none" strike="noStrike" cap="none" normalizeH="0" baseline="0" dirty="0">
                <a:ln>
                  <a:noFill/>
                </a:ln>
                <a:solidFill>
                  <a:srgbClr val="212121"/>
                </a:solidFill>
                <a:effectLst/>
                <a:latin typeface="freight-text-pro"/>
              </a:rPr>
              <a:t>. Consequently, while the </a:t>
            </a:r>
            <a:r>
              <a:rPr kumimoji="0" lang="en-US" altLang="en-US" sz="1200" b="0" i="0" u="none" strike="noStrike" cap="none" normalizeH="0" baseline="0" dirty="0" err="1">
                <a:ln>
                  <a:noFill/>
                </a:ln>
                <a:solidFill>
                  <a:srgbClr val="212121"/>
                </a:solidFill>
                <a:effectLst/>
                <a:latin typeface="freight-text-pro"/>
              </a:rPr>
              <a:t>Retteraths</a:t>
            </a:r>
            <a:r>
              <a:rPr kumimoji="0" lang="en-US" altLang="en-US" sz="1200" b="0" i="0" u="none" strike="noStrike" cap="none" normalizeH="0" baseline="0" dirty="0">
                <a:ln>
                  <a:noFill/>
                </a:ln>
                <a:solidFill>
                  <a:srgbClr val="212121"/>
                </a:solidFill>
                <a:effectLst/>
                <a:latin typeface="freight-text-pro"/>
              </a:rPr>
              <a:t> are correct to note their Homeland interests are personal property under the law, there are unique attributes of a membership interest in an LLC that render our traditional debtor-domicile analysis applied to other forms of intangible personal property inadequate with regard to the situs of a membership interest in an LLC.</a:t>
            </a:r>
            <a:endParaRPr kumimoji="0" lang="en-US" altLang="en-US" sz="1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797579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7150" y="271295"/>
            <a:ext cx="9029700" cy="600164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For the purposes of determining the enforceability of a charging order, we hold that a member’s membership interest is located where the LLC was formed. Our holding aligns with the anomalous characteristics of a membership interest in an LLC, particularly because a charging order is directed to the LLC rather than the individual member since it requires the LLC to redirect the debtor-member’s distributions to the creditor. </a:t>
            </a:r>
            <a:r>
              <a:rPr kumimoji="0" lang="en-US" altLang="en-US" sz="1200" b="0" i="1" u="none" strike="noStrike" cap="none" normalizeH="0" baseline="0" dirty="0">
                <a:ln>
                  <a:noFill/>
                </a:ln>
                <a:solidFill>
                  <a:srgbClr val="212121"/>
                </a:solidFill>
                <a:effectLst/>
                <a:latin typeface="freight-text-pro"/>
              </a:rPr>
              <a:t>See</a:t>
            </a:r>
            <a:r>
              <a:rPr kumimoji="0" lang="en-US" altLang="en-US" sz="1200" b="0" i="0" u="none" strike="noStrike" cap="none" normalizeH="0" baseline="0" dirty="0">
                <a:ln>
                  <a:noFill/>
                </a:ln>
                <a:solidFill>
                  <a:srgbClr val="212121"/>
                </a:solidFill>
                <a:effectLst/>
                <a:latin typeface="freight-text-pro"/>
              </a:rPr>
              <a:t>  </a:t>
            </a:r>
            <a:r>
              <a:rPr kumimoji="0" lang="en-US" altLang="en-US" sz="1200" b="0" i="0" u="none" strike="noStrike" cap="none" normalizeH="0" baseline="0" dirty="0">
                <a:ln>
                  <a:noFill/>
                </a:ln>
                <a:solidFill>
                  <a:srgbClr val="005AAA"/>
                </a:solidFill>
                <a:effectLst/>
                <a:latin typeface="freight-text-pro"/>
                <a:hlinkClick r:id="rId2"/>
              </a:rPr>
              <a:t>Iowa Code § 489.503(1)</a:t>
            </a:r>
            <a:r>
              <a:rPr kumimoji="0" lang="en-US" altLang="en-US" sz="1200" b="0" i="0" u="none" strike="noStrike" cap="none" normalizeH="0" baseline="0" dirty="0">
                <a:ln>
                  <a:noFill/>
                </a:ln>
                <a:solidFill>
                  <a:srgbClr val="212121"/>
                </a:solidFill>
                <a:effectLst/>
                <a:latin typeface="freight-text-pro"/>
              </a:rPr>
              <a:t> ; </a:t>
            </a:r>
            <a:r>
              <a:rPr kumimoji="0" lang="en-US" altLang="en-US" sz="1200" b="0" i="1" u="none" strike="noStrike" cap="none" normalizeH="0" baseline="0" dirty="0">
                <a:ln>
                  <a:noFill/>
                </a:ln>
                <a:solidFill>
                  <a:srgbClr val="212121"/>
                </a:solidFill>
                <a:effectLst/>
                <a:latin typeface="freight-text-pro"/>
              </a:rPr>
              <a:t>see also</a:t>
            </a:r>
            <a:r>
              <a:rPr kumimoji="0" lang="en-US" altLang="en-US" sz="1200" b="0" i="0" u="none" strike="noStrike" cap="none" normalizeH="0" baseline="0" dirty="0">
                <a:ln>
                  <a:noFill/>
                </a:ln>
                <a:solidFill>
                  <a:srgbClr val="212121"/>
                </a:solidFill>
                <a:effectLst/>
                <a:latin typeface="freight-text-pro"/>
              </a:rPr>
              <a:t> </a:t>
            </a:r>
            <a:r>
              <a:rPr kumimoji="0" lang="en-US" altLang="en-US" sz="1200" b="0" i="0" u="none" strike="noStrike" cap="none" normalizeH="0" baseline="0" dirty="0">
                <a:ln>
                  <a:noFill/>
                </a:ln>
                <a:solidFill>
                  <a:srgbClr val="005AAA"/>
                </a:solidFill>
                <a:effectLst/>
                <a:latin typeface="freight-text-pro"/>
                <a:hlinkClick r:id="rId3"/>
              </a:rPr>
              <a:t>Fla. Stat. Ann. § 605.0503(1)</a:t>
            </a:r>
            <a:r>
              <a:rPr kumimoji="0" lang="en-US" altLang="en-US" sz="1200" b="0" i="0" u="none" strike="noStrike" cap="none" normalizeH="0" baseline="0" dirty="0">
                <a:ln>
                  <a:noFill/>
                </a:ln>
                <a:solidFill>
                  <a:srgbClr val="212121"/>
                </a:solidFill>
                <a:effectLst/>
                <a:latin typeface="freight-text-pro"/>
              </a:rPr>
              <a:t>. Additionally, Iowa law governs an LLC’s "internal affairs" and "[t]he liability of a member as member and a manager as manager for the debts, obligations, or other liabilities" of the LLC. </a:t>
            </a:r>
            <a:r>
              <a:rPr kumimoji="0" lang="en-US" altLang="en-US" sz="1200" b="0" i="0" u="none" strike="noStrike" cap="none" normalizeH="0" baseline="0" dirty="0">
                <a:ln>
                  <a:noFill/>
                </a:ln>
                <a:solidFill>
                  <a:srgbClr val="005AAA"/>
                </a:solidFill>
                <a:effectLst/>
                <a:latin typeface="freight-text-pro"/>
                <a:hlinkClick r:id="rId4"/>
              </a:rPr>
              <a:t>Iowa Code § 489.106</a:t>
            </a:r>
            <a:r>
              <a:rPr kumimoji="0" lang="en-US" altLang="en-US" sz="1200" b="0" i="0" u="none" strike="noStrike" cap="none" normalizeH="0" baseline="0" dirty="0">
                <a:ln>
                  <a:noFill/>
                </a:ln>
                <a:solidFill>
                  <a:srgbClr val="212121"/>
                </a:solidFill>
                <a:effectLst/>
                <a:latin typeface="freight-text-pro"/>
              </a:rPr>
              <a:t>. Locating the membership interest in the state in which the LLC was formed recognizes this authority and promotes uniformity. "To conclude otherwise (i.e., that the interest lies wherever the debtor happens to be domiciled) could result in substantial uncertainty and confusion," as an LLC could become subject to various and competing charging orders from differing foreign jurisdictions. </a:t>
            </a:r>
            <a:r>
              <a:rPr kumimoji="0" lang="en-US" altLang="en-US" sz="1200" b="0" i="1" u="none" strike="noStrike" cap="none" normalizeH="0" baseline="0" dirty="0">
                <a:ln>
                  <a:noFill/>
                </a:ln>
                <a:solidFill>
                  <a:srgbClr val="212121"/>
                </a:solidFill>
                <a:effectLst/>
                <a:latin typeface="freight-text-pro"/>
              </a:rPr>
              <a:t>JPMorgan Chase Bank, N.A.</a:t>
            </a:r>
            <a:r>
              <a:rPr kumimoji="0" lang="en-US" altLang="en-US" sz="1200" b="0" i="0" u="none" strike="noStrike" cap="none" normalizeH="0" baseline="0" dirty="0">
                <a:ln>
                  <a:noFill/>
                </a:ln>
                <a:solidFill>
                  <a:srgbClr val="212121"/>
                </a:solidFill>
                <a:effectLst/>
                <a:latin typeface="freight-text-pro"/>
              </a:rPr>
              <a:t> , 393 P.3d at 959. Likewise, our holding creates certainty for creditors because it provides them with a fixed jurisdiction to pursue charging orders.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121"/>
                </a:solidFill>
                <a:effectLst/>
                <a:latin typeface="freight-text-pro"/>
              </a:rPr>
              <a:t>In this case, the </a:t>
            </a:r>
            <a:r>
              <a:rPr kumimoji="0" lang="en-US" altLang="en-US" sz="1200" b="0" i="0" u="none" strike="noStrike" cap="none" normalizeH="0" baseline="0" dirty="0" err="1">
                <a:ln>
                  <a:noFill/>
                </a:ln>
                <a:solidFill>
                  <a:srgbClr val="212121"/>
                </a:solidFill>
                <a:effectLst/>
                <a:latin typeface="freight-text-pro"/>
              </a:rPr>
              <a:t>Retteraths</a:t>
            </a:r>
            <a:r>
              <a:rPr kumimoji="0" lang="en-US" altLang="en-US" sz="1200" b="0" i="0" u="none" strike="noStrike" cap="none" normalizeH="0" baseline="0" dirty="0">
                <a:ln>
                  <a:noFill/>
                </a:ln>
                <a:solidFill>
                  <a:srgbClr val="212121"/>
                </a:solidFill>
                <a:effectLst/>
                <a:latin typeface="freight-text-pro"/>
              </a:rPr>
              <a:t>’ interests in Homeland exist under Iowa law, and their creditor’s remedies are also limited by Iowa law. Accordingly, we hold membership interests in an LLC are located in the state where the LLC is formed. The district court correctly concluded Iowa law applies to this case. Further, the district court correctly dismissed the </a:t>
            </a:r>
            <a:r>
              <a:rPr kumimoji="0" lang="en-US" altLang="en-US" sz="1200" b="0" i="0" u="none" strike="noStrike" cap="none" normalizeH="0" baseline="0" dirty="0" err="1">
                <a:ln>
                  <a:noFill/>
                </a:ln>
                <a:solidFill>
                  <a:srgbClr val="212121"/>
                </a:solidFill>
                <a:effectLst/>
                <a:latin typeface="freight-text-pro"/>
              </a:rPr>
              <a:t>Retteraths</a:t>
            </a:r>
            <a:r>
              <a:rPr kumimoji="0" lang="en-US" altLang="en-US" sz="1200" b="0" i="0" u="none" strike="noStrike" cap="none" normalizeH="0" baseline="0" dirty="0">
                <a:ln>
                  <a:noFill/>
                </a:ln>
                <a:solidFill>
                  <a:srgbClr val="212121"/>
                </a:solidFill>
                <a:effectLst/>
                <a:latin typeface="freight-text-pro"/>
              </a:rPr>
              <a:t>’ petition to vacate the charging order since Iowa law does not recognize the ownership of property by a married couple as tenants in the entireties. </a:t>
            </a:r>
            <a:r>
              <a:rPr kumimoji="0" lang="en-US" altLang="en-US" sz="1200" b="0" i="1" u="none" strike="noStrike" cap="none" normalizeH="0" baseline="0" dirty="0">
                <a:ln>
                  <a:noFill/>
                </a:ln>
                <a:solidFill>
                  <a:srgbClr val="212121"/>
                </a:solidFill>
                <a:effectLst/>
                <a:latin typeface="freight-text-pro"/>
              </a:rPr>
              <a:t>See Fay v. Smiley</a:t>
            </a:r>
            <a:r>
              <a:rPr kumimoji="0" lang="en-US" altLang="en-US" sz="1200" b="0" i="0" u="none" strike="noStrike" cap="none" normalizeH="0" baseline="0" dirty="0">
                <a:ln>
                  <a:noFill/>
                </a:ln>
                <a:solidFill>
                  <a:srgbClr val="212121"/>
                </a:solidFill>
                <a:effectLst/>
                <a:latin typeface="freight-text-pro"/>
              </a:rPr>
              <a:t> , </a:t>
            </a:r>
            <a:r>
              <a:rPr kumimoji="0" lang="en-US" altLang="en-US" sz="1200" b="0" i="0" u="none" strike="noStrike" cap="none" normalizeH="0" baseline="0" dirty="0">
                <a:ln>
                  <a:noFill/>
                </a:ln>
                <a:solidFill>
                  <a:srgbClr val="005AAA"/>
                </a:solidFill>
                <a:effectLst/>
                <a:latin typeface="freight-text-pro"/>
                <a:hlinkClick r:id="rId5"/>
              </a:rPr>
              <a:t>201 Iowa 1290, 1294</a:t>
            </a:r>
            <a:r>
              <a:rPr kumimoji="0" lang="en-US" altLang="en-US" sz="1200" b="0" i="0" u="none" strike="noStrike" cap="none" normalizeH="0" baseline="0" dirty="0">
                <a:ln>
                  <a:noFill/>
                </a:ln>
                <a:solidFill>
                  <a:srgbClr val="212121"/>
                </a:solidFill>
                <a:effectLst/>
                <a:latin typeface="freight-text-pro"/>
              </a:rPr>
              <a:t>, </a:t>
            </a:r>
            <a:r>
              <a:rPr kumimoji="0" lang="en-US" altLang="en-US" sz="1200" b="0" i="0" u="none" strike="noStrike" cap="none" normalizeH="0" baseline="0" dirty="0">
                <a:ln>
                  <a:noFill/>
                </a:ln>
                <a:solidFill>
                  <a:srgbClr val="005AAA"/>
                </a:solidFill>
                <a:effectLst/>
                <a:latin typeface="freight-text-pro"/>
                <a:hlinkClick r:id="rId6"/>
              </a:rPr>
              <a:t>207 N.W. 369, 371</a:t>
            </a:r>
            <a:r>
              <a:rPr kumimoji="0" lang="en-US" altLang="en-US" sz="1200" b="0" i="0" u="none" strike="noStrike" cap="none" normalizeH="0" baseline="0" dirty="0">
                <a:ln>
                  <a:noFill/>
                </a:ln>
                <a:solidFill>
                  <a:srgbClr val="212121"/>
                </a:solidFill>
                <a:effectLst/>
                <a:latin typeface="freight-text-pro"/>
              </a:rPr>
              <a:t> (Iowa 1926) ("Assuming for the purpose of this division of this opinion, that this deed, in the eyes of the common-law rule, would create an estate in entirety, we have to say that such a construction has never been recognized under the Iowa practice; and, when attempts have been made to induce the court to make such construction, it has refused to do so."). Given this lack of recognition of the doctrine of tenants in the entireties, the district court also correctly found the foreign judgments were properly registered and the charging order was properly issued. Similarly, we need not address Analia’s due process claim since Iowa does not recognize her right to own Homeland interests jointly with her husband as a tenancy by the entireties. She was not entitled to notice since she is not a judgment debtor of WFEFI.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12121"/>
                </a:solidFill>
                <a:effectLst/>
                <a:latin typeface="freight-text-pro"/>
              </a:rPr>
              <a:t>B. Registration of Foreign Judgments.</a:t>
            </a:r>
            <a:r>
              <a:rPr kumimoji="0" lang="en-US" altLang="en-US" sz="1200" b="0" i="0" u="none" strike="noStrike" cap="none" normalizeH="0" baseline="0" dirty="0">
                <a:ln>
                  <a:noFill/>
                </a:ln>
                <a:solidFill>
                  <a:srgbClr val="212121"/>
                </a:solidFill>
                <a:effectLst/>
                <a:latin typeface="freight-text-pro"/>
              </a:rPr>
              <a:t> The </a:t>
            </a:r>
            <a:r>
              <a:rPr kumimoji="0" lang="en-US" altLang="en-US" sz="1200" b="0" i="0" u="none" strike="noStrike" cap="none" normalizeH="0" baseline="0" dirty="0" err="1">
                <a:ln>
                  <a:noFill/>
                </a:ln>
                <a:solidFill>
                  <a:srgbClr val="212121"/>
                </a:solidFill>
                <a:effectLst/>
                <a:latin typeface="freight-text-pro"/>
              </a:rPr>
              <a:t>Retteraths</a:t>
            </a:r>
            <a:r>
              <a:rPr kumimoji="0" lang="en-US" altLang="en-US" sz="1200" b="0" i="0" u="none" strike="noStrike" cap="none" normalizeH="0" baseline="0" dirty="0">
                <a:ln>
                  <a:noFill/>
                </a:ln>
                <a:solidFill>
                  <a:srgbClr val="212121"/>
                </a:solidFill>
                <a:effectLst/>
                <a:latin typeface="freight-text-pro"/>
              </a:rPr>
              <a:t> contend the district court erred in concluding the foreign judgments were properly registered and the charging order was properly issued. When a judgment creditor files a foreign judgment, "the judgment creditor or the creditor’s lawyer shall make and file with the clerk of court an affidavit setting forth the name and last known post office address of the judgment debtor, and the judgment creditor." </a:t>
            </a:r>
            <a:r>
              <a:rPr kumimoji="0" lang="en-US" altLang="en-US" sz="1200" b="0" i="0" u="none" strike="noStrike" cap="none" normalizeH="0" baseline="0" dirty="0">
                <a:ln>
                  <a:noFill/>
                </a:ln>
                <a:solidFill>
                  <a:srgbClr val="005AAA"/>
                </a:solidFill>
                <a:effectLst/>
                <a:latin typeface="freight-text-pro"/>
                <a:hlinkClick r:id="rId7"/>
              </a:rPr>
              <a:t>Iowa Code § 626A.3(1)</a:t>
            </a:r>
            <a:r>
              <a:rPr kumimoji="0" lang="en-US" altLang="en-US" sz="1200" b="0" i="0" u="none" strike="noStrike" cap="none" normalizeH="0" baseline="0" dirty="0">
                <a:ln>
                  <a:noFill/>
                </a:ln>
                <a:solidFill>
                  <a:srgbClr val="212121"/>
                </a:solidFill>
                <a:effectLst/>
                <a:latin typeface="freight-text-pro"/>
              </a:rPr>
              <a:t>. Additionally,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lvl="1" defTabSz="914400"/>
            <a:r>
              <a:rPr kumimoji="0" lang="en-US" altLang="en-US" sz="1200" b="0" i="0" u="none" strike="noStrike" cap="none" normalizeH="0" baseline="0" dirty="0">
                <a:ln>
                  <a:noFill/>
                </a:ln>
                <a:solidFill>
                  <a:schemeClr val="tx1"/>
                </a:solidFill>
                <a:effectLst/>
              </a:rPr>
              <a:t>[p]</a:t>
            </a:r>
            <a:r>
              <a:rPr kumimoji="0" lang="en-US" altLang="en-US" sz="1200" b="0" i="0" u="none" strike="noStrike" cap="none" normalizeH="0" baseline="0" dirty="0" err="1">
                <a:ln>
                  <a:noFill/>
                </a:ln>
                <a:solidFill>
                  <a:schemeClr val="tx1"/>
                </a:solidFill>
                <a:effectLst/>
              </a:rPr>
              <a:t>romptly</a:t>
            </a:r>
            <a:r>
              <a:rPr kumimoji="0" lang="en-US" altLang="en-US" sz="1200" b="0" i="0" u="none" strike="noStrike" cap="none" normalizeH="0" baseline="0" dirty="0">
                <a:ln>
                  <a:noFill/>
                </a:ln>
                <a:solidFill>
                  <a:schemeClr val="tx1"/>
                </a:solidFill>
                <a:effectLst/>
              </a:rPr>
              <a:t> upon the filing of the foreign judgment and the affidavit as provided in subsection 1, the clerk shall mail notice of the filing of the foreign judgment to the judgment debtor at the address given and shall make a note of the mailing in the docket. The notice shall include the name and post office address of the judgment creditor and the judgment creditor’s lawyer, if any, in this state. </a:t>
            </a:r>
          </a:p>
        </p:txBody>
      </p:sp>
    </p:spTree>
    <p:extLst>
      <p:ext uri="{BB962C8B-B14F-4D97-AF65-F5344CB8AC3E}">
        <p14:creationId xmlns:p14="http://schemas.microsoft.com/office/powerpoint/2010/main" val="8786577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1462088" y="669925"/>
            <a:ext cx="6219825" cy="1143000"/>
          </a:xfrm>
        </p:spPr>
        <p:txBody>
          <a:bodyPr>
            <a:noAutofit/>
          </a:bodyPr>
          <a:lstStyle/>
          <a:p>
            <a:pPr algn="ctr" eaLnBrk="1" hangingPunct="1"/>
            <a:r>
              <a:rPr lang="en-US" altLang="en-US" sz="4800" b="1" dirty="0">
                <a:latin typeface="Times New Roman" panose="02020603050405020304" pitchFamily="18" charset="0"/>
                <a:cs typeface="Times New Roman" panose="02020603050405020304" pitchFamily="18" charset="0"/>
              </a:rPr>
              <a:t>Other Porcupines:</a:t>
            </a:r>
          </a:p>
        </p:txBody>
      </p:sp>
      <p:sp>
        <p:nvSpPr>
          <p:cNvPr id="13" name="Rectangle 3"/>
          <p:cNvSpPr>
            <a:spLocks noGrp="1" noChangeArrowheads="1"/>
          </p:cNvSpPr>
          <p:nvPr>
            <p:ph idx="4294967295"/>
          </p:nvPr>
        </p:nvSpPr>
        <p:spPr>
          <a:xfrm>
            <a:off x="869950" y="2047875"/>
            <a:ext cx="7404100" cy="2357438"/>
          </a:xfrm>
        </p:spPr>
        <p:txBody>
          <a:bodyPr>
            <a:noAutofit/>
          </a:bodyPr>
          <a:lstStyle/>
          <a:p>
            <a:pPr eaLnBrk="1" hangingPunct="1">
              <a:lnSpc>
                <a:spcPct val="80000"/>
              </a:lnSpc>
            </a:pPr>
            <a:r>
              <a:rPr lang="en-US" altLang="en-US" sz="2000" dirty="0">
                <a:latin typeface="Times New Roman" panose="02020603050405020304" pitchFamily="18" charset="0"/>
                <a:cs typeface="Times New Roman" panose="02020603050405020304" pitchFamily="18" charset="0"/>
              </a:rPr>
              <a:t>Property with hazardous waste</a:t>
            </a:r>
            <a:endParaRPr lang="en-US" altLang="en-US" sz="2000" b="0" dirty="0">
              <a:latin typeface="Times New Roman" panose="02020603050405020304" pitchFamily="18" charset="0"/>
              <a:cs typeface="Times New Roman" panose="02020603050405020304" pitchFamily="18" charset="0"/>
            </a:endParaRPr>
          </a:p>
          <a:p>
            <a:pPr eaLnBrk="1" hangingPunct="1">
              <a:lnSpc>
                <a:spcPct val="80000"/>
              </a:lnSpc>
              <a:buNone/>
            </a:pPr>
            <a:endParaRPr lang="en-US" altLang="en-US" sz="2000" b="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2000" b="0" dirty="0">
                <a:latin typeface="Times New Roman" panose="02020603050405020304" pitchFamily="18" charset="0"/>
                <a:cs typeface="Times New Roman" panose="02020603050405020304" pitchFamily="18" charset="0"/>
              </a:rPr>
              <a:t>Other assets that a creditor does not want to touch</a:t>
            </a:r>
          </a:p>
          <a:p>
            <a:pPr eaLnBrk="1" hangingPunct="1">
              <a:lnSpc>
                <a:spcPct val="80000"/>
              </a:lnSpc>
            </a:pPr>
            <a:endParaRPr lang="en-US" altLang="en-US" sz="20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2000" b="0" dirty="0">
                <a:latin typeface="Times New Roman" panose="02020603050405020304" pitchFamily="18" charset="0"/>
                <a:cs typeface="Times New Roman" panose="02020603050405020304" pitchFamily="18" charset="0"/>
              </a:rPr>
              <a:t>The debtor may invest in highly leveraged or </a:t>
            </a:r>
            <a:r>
              <a:rPr lang="en-US" altLang="en-US" sz="2000" dirty="0">
                <a:latin typeface="Times New Roman" panose="02020603050405020304" pitchFamily="18" charset="0"/>
                <a:cs typeface="Times New Roman" panose="02020603050405020304" pitchFamily="18" charset="0"/>
              </a:rPr>
              <a:t>environmentally sensitive property that a lender or other creditor would not want involvement with.</a:t>
            </a:r>
            <a:endParaRPr lang="en-US" altLang="en-US" sz="2000" b="0" dirty="0">
              <a:latin typeface="Times New Roman" panose="02020603050405020304" pitchFamily="18" charset="0"/>
              <a:cs typeface="Times New Roman" panose="02020603050405020304" pitchFamily="18" charset="0"/>
            </a:endParaRPr>
          </a:p>
          <a:p>
            <a:pPr eaLnBrk="1" hangingPunct="1">
              <a:lnSpc>
                <a:spcPct val="80000"/>
              </a:lnSpc>
            </a:pPr>
            <a:endParaRPr lang="en-US" altLang="en-US" sz="3600" dirty="0">
              <a:latin typeface="Times New Roman" panose="02020603050405020304" pitchFamily="18" charset="0"/>
              <a:cs typeface="Times New Roman" panose="02020603050405020304" pitchFamily="18" charset="0"/>
            </a:endParaRPr>
          </a:p>
          <a:p>
            <a:pPr eaLnBrk="1" hangingPunct="1">
              <a:lnSpc>
                <a:spcPct val="80000"/>
              </a:lnSpc>
              <a:buNone/>
            </a:pPr>
            <a:endParaRPr lang="en-US" altLang="en-US" sz="3600" dirty="0">
              <a:latin typeface="Times New Roman" panose="02020603050405020304" pitchFamily="18" charset="0"/>
              <a:cs typeface="Times New Roman" panose="02020603050405020304" pitchFamily="18" charset="0"/>
            </a:endParaRPr>
          </a:p>
          <a:p>
            <a:pPr lvl="1">
              <a:lnSpc>
                <a:spcPct val="80000"/>
              </a:lnSpc>
              <a:buNone/>
            </a:pPr>
            <a:endParaRPr lang="en-US" altLang="en-US" sz="2800" dirty="0">
              <a:latin typeface="Times New Roman" panose="02020603050405020304" pitchFamily="18" charset="0"/>
              <a:cs typeface="Times New Roman" panose="02020603050405020304" pitchFamily="18" charset="0"/>
            </a:endParaRPr>
          </a:p>
          <a:p>
            <a:pPr eaLnBrk="1" hangingPunct="1">
              <a:lnSpc>
                <a:spcPct val="80000"/>
              </a:lnSpc>
            </a:pPr>
            <a:endParaRPr lang="en-US" altLang="en-US" sz="3600" b="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71500" y="4902572"/>
            <a:ext cx="8001000" cy="954107"/>
          </a:xfrm>
          <a:prstGeom prst="rect">
            <a:avLst/>
          </a:prstGeom>
          <a:no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Get an orphanage involved…The story of an island on a river!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3448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7475"/>
            <a:ext cx="8229600" cy="715963"/>
          </a:xfrm>
        </p:spPr>
        <p:txBody>
          <a:bodyPr>
            <a:normAutofit/>
          </a:bodyPr>
          <a:lstStyle/>
          <a:p>
            <a:pPr algn="ctr"/>
            <a:r>
              <a:rPr lang="en-US" sz="3600" b="1" dirty="0">
                <a:latin typeface="Times New Roman" panose="02020603050405020304" pitchFamily="18" charset="0"/>
                <a:cs typeface="Times New Roman" panose="02020603050405020304" pitchFamily="18" charset="0"/>
              </a:rPr>
              <a:t>8 Common LLC Planning Errors</a:t>
            </a:r>
          </a:p>
        </p:txBody>
      </p:sp>
      <p:sp>
        <p:nvSpPr>
          <p:cNvPr id="3" name="Content Placeholder 2"/>
          <p:cNvSpPr>
            <a:spLocks noGrp="1"/>
          </p:cNvSpPr>
          <p:nvPr>
            <p:ph idx="4294967295"/>
          </p:nvPr>
        </p:nvSpPr>
        <p:spPr>
          <a:xfrm>
            <a:off x="0" y="833438"/>
            <a:ext cx="8229600" cy="5365750"/>
          </a:xfrm>
        </p:spPr>
        <p:txBody>
          <a:bodyPr>
            <a:normAutofit/>
          </a:bodyPr>
          <a:lstStyle/>
          <a:p>
            <a:pPr marL="0" indent="0">
              <a:buNone/>
            </a:pPr>
            <a:r>
              <a:rPr lang="en-US" sz="1400" dirty="0">
                <a:latin typeface="Times New Roman" panose="02020603050405020304" pitchFamily="18" charset="0"/>
                <a:cs typeface="Times New Roman" panose="02020603050405020304" pitchFamily="18" charset="0"/>
              </a:rPr>
              <a:t>Limited Liability companies are quite often the entity of choice for investment and business holdings. Problems can arise, however, where structuring does not take important risks and federal and state law requirements into account. Some of the most common problems we encounter in reviewing LLC arrangements for clients are:</a:t>
            </a:r>
          </a:p>
          <a:p>
            <a:pPr marL="0" indent="0" algn="ctr">
              <a:buNone/>
            </a:pPr>
            <a:endParaRPr lang="en-US" sz="1400" b="1" dirty="0">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1.) Tenancy by the Entireties Designation that Will Not Qualify as TBE</a:t>
            </a:r>
          </a:p>
          <a:p>
            <a:pPr marL="0" indent="0">
              <a:buNone/>
            </a:pPr>
            <a:r>
              <a:rPr lang="en-US" sz="1400" b="1" dirty="0">
                <a:latin typeface="Times New Roman" panose="02020603050405020304" pitchFamily="18" charset="0"/>
                <a:cs typeface="Times New Roman" panose="02020603050405020304" pitchFamily="18" charset="0"/>
              </a:rPr>
              <a:t>	</a:t>
            </a:r>
            <a:br>
              <a:rPr lang="en-US" sz="1400" b="1"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Many married couples in states that protect tenancy by the entireties assets from the creditor of one spouse or the other have their LLC interests titled jointly as tenants by the entireties, but they don’t realize that there are provisions in the operative documents which are inconsistent and would, thus, annul tenancy by the entireties characterization and protection. Common examples of this are:</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(a) By the rules of tenancy by the entireties, the joint interest must pass outright solely by the surviving spouse in the event of the death of the surviving spouse. Oftentimes, an operational document will provide that, on the death of a member, the interest of that member must be sold. Agreements are commonly not drafted to explicitly provide that on the death of a spouse, the other spouse will be the owner of the joint interests, without any inconsistent member agreement provisions.</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(b) Similarly, provisions under an operative document which restrict transfers may actually be read to prevent one spouse from owning the entire member interest on the death of another spouse.</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(c) While the certificate of ownership may be issued to both spouses as tenants by the entireties, oftentimes, the Operating Agreements or Articles of Organization will provide for only one spouse or the other to be an owner.</a:t>
            </a:r>
          </a:p>
        </p:txBody>
      </p:sp>
    </p:spTree>
    <p:extLst>
      <p:ext uri="{BB962C8B-B14F-4D97-AF65-F5344CB8AC3E}">
        <p14:creationId xmlns:p14="http://schemas.microsoft.com/office/powerpoint/2010/main" val="39063623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062038"/>
            <a:ext cx="8229600" cy="4800600"/>
          </a:xfrm>
        </p:spPr>
        <p:txBody>
          <a:bodyPr>
            <a:normAutofit/>
          </a:bodyPr>
          <a:lstStyle/>
          <a:p>
            <a:pPr marL="0" indent="0">
              <a:buNone/>
            </a:pPr>
            <a:r>
              <a:rPr lang="en-US" sz="1400" b="1" dirty="0">
                <a:latin typeface="Times New Roman" panose="02020603050405020304" pitchFamily="18" charset="0"/>
                <a:cs typeface="Times New Roman" panose="02020603050405020304" pitchFamily="18" charset="0"/>
              </a:rPr>
              <a:t>2.) Entity Documents Can Disqualify S Election</a:t>
            </a:r>
          </a:p>
          <a:p>
            <a:pPr marL="0" indent="0">
              <a:buNone/>
            </a:pPr>
            <a:r>
              <a:rPr lang="en-US" sz="1400" b="1" dirty="0">
                <a:latin typeface="Times New Roman" panose="02020603050405020304" pitchFamily="18" charset="0"/>
                <a:cs typeface="Times New Roman" panose="02020603050405020304" pitchFamily="18" charset="0"/>
              </a:rPr>
              <a:t>	</a:t>
            </a:r>
            <a:br>
              <a:rPr lang="en-US" sz="1400" b="1"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Limited liability companies may be treated as S Corporations under the federal income tax law if certain very strict requirements are met and an S election is made. If the S election is made but the S Corporation requirements are not met, then the company will be taxed as a “C Corporation,” therefore exposing properties and income to double tax. </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Common causes of this catastrophic treatment are as follows:</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(a) An operating agreement does not provide for all income to be distributed pro rata to ownership. Commonly, “partnership style” clauses assure members that they will recapture their original investment or have some sort of an income sharing that would reflect a “second class of stock,” which is not permitted under the S Corporation Rules.</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(b) Although state law permits a limited liability company to have non-citizens, corporations, and other entities own LLC interests, these and certain other entities are not permitted owners of S Corporation stock and will, thus, cause disqualification.</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	(c) Too high of a debt equity ration could cause disqualification from S Corporation status.</a:t>
            </a:r>
          </a:p>
        </p:txBody>
      </p:sp>
      <p:sp>
        <p:nvSpPr>
          <p:cNvPr id="4" name="Title 1"/>
          <p:cNvSpPr txBox="1">
            <a:spLocks/>
          </p:cNvSpPr>
          <p:nvPr/>
        </p:nvSpPr>
        <p:spPr>
          <a:xfrm>
            <a:off x="457200" y="117475"/>
            <a:ext cx="8229600" cy="715963"/>
          </a:xfrm>
          <a:prstGeom prst="rect">
            <a:avLst/>
          </a:prstGeom>
        </p:spPr>
        <p:txBody>
          <a:bodyPr vert="horz" lIns="91440" tIns="45720" rIns="91440" bIns="45720" rtlCol="0" anchor="t">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r>
              <a:rPr lang="en-US" sz="3600" b="1" dirty="0">
                <a:latin typeface="Times New Roman" panose="02020603050405020304" pitchFamily="18" charset="0"/>
                <a:cs typeface="Times New Roman" panose="02020603050405020304" pitchFamily="18" charset="0"/>
              </a:rPr>
              <a:t>8 Common LLC Planning Errors</a:t>
            </a:r>
          </a:p>
        </p:txBody>
      </p:sp>
    </p:spTree>
    <p:extLst>
      <p:ext uri="{BB962C8B-B14F-4D97-AF65-F5344CB8AC3E}">
        <p14:creationId xmlns:p14="http://schemas.microsoft.com/office/powerpoint/2010/main" val="38979084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990600"/>
            <a:ext cx="8229600" cy="5183188"/>
          </a:xfrm>
        </p:spPr>
        <p:txBody>
          <a:bodyPr>
            <a:noAutofit/>
          </a:bodyPr>
          <a:lstStyle/>
          <a:p>
            <a:pPr marL="0" indent="0">
              <a:lnSpc>
                <a:spcPct val="100000"/>
              </a:lnSpc>
              <a:buNone/>
            </a:pPr>
            <a:r>
              <a:rPr lang="en-US" sz="1200" b="1" dirty="0">
                <a:latin typeface="Times New Roman" panose="02020603050405020304" pitchFamily="18" charset="0"/>
                <a:cs typeface="Times New Roman" panose="02020603050405020304" pitchFamily="18" charset="0"/>
              </a:rPr>
              <a:t>3.) Failure to Plan for Cash or Other Distributions/Failure to Use an Intermediary Entity</a:t>
            </a:r>
          </a:p>
          <a:p>
            <a:pPr marL="0" indent="0">
              <a:lnSpc>
                <a:spcPct val="100000"/>
              </a:lnSpc>
              <a:buNone/>
            </a:pPr>
            <a:r>
              <a:rPr lang="en-US" sz="1200" dirty="0">
                <a:latin typeface="Times New Roman" panose="02020603050405020304" pitchFamily="18" charset="0"/>
                <a:cs typeface="Times New Roman" panose="02020603050405020304" pitchFamily="18" charset="0"/>
              </a:rPr>
              <a:t>Oftentimes, a client will invest in a multiple member LLC, expecting to have charging order creditor protection, but not thinking through that positive cash flow that other members will want to assure is distributed will become accessible to a judgment creditor who has a charging order against the LLC. Many clients are well advised to establish a “Family Holding LLC” or a family limited partnership to hold the multiple member LLC interests so that positive cash flow would pass to the family LLC to be held and reinvested in a protected manner.</a:t>
            </a:r>
          </a:p>
          <a:p>
            <a:pPr marL="0" indent="0">
              <a:lnSpc>
                <a:spcPct val="100000"/>
              </a:lnSpc>
              <a:buNone/>
            </a:pPr>
            <a:r>
              <a:rPr lang="en-US" sz="1200" dirty="0">
                <a:latin typeface="Times New Roman" panose="02020603050405020304" pitchFamily="18" charset="0"/>
                <a:cs typeface="Times New Roman" panose="02020603050405020304" pitchFamily="18" charset="0"/>
              </a:rPr>
              <a:t>Clients who take ownerships in a multiple member LLC as tenants by the entireties may wish to do so under a limited liability company or limited partnership owned by the spouses and another family member in order to assure that upon the death of one spouse tenancy by the entireties status would continue, and positive cash flow from the multiple member LLC will, thus, be protected.</a:t>
            </a:r>
          </a:p>
          <a:p>
            <a:pPr marL="0" indent="0">
              <a:lnSpc>
                <a:spcPct val="100000"/>
              </a:lnSpc>
              <a:buNone/>
            </a:pPr>
            <a:r>
              <a:rPr lang="en-US" sz="1200" b="1" dirty="0">
                <a:latin typeface="Times New Roman" panose="02020603050405020304" pitchFamily="18" charset="0"/>
                <a:cs typeface="Times New Roman" panose="02020603050405020304" pitchFamily="18" charset="0"/>
              </a:rPr>
              <a:t>4.) Forced Sale Provisions</a:t>
            </a:r>
          </a:p>
          <a:p>
            <a:pPr marL="0" indent="0">
              <a:lnSpc>
                <a:spcPct val="100000"/>
              </a:lnSpc>
              <a:buNone/>
            </a:pPr>
            <a:r>
              <a:rPr lang="en-US" sz="1200" dirty="0">
                <a:latin typeface="Times New Roman" panose="02020603050405020304" pitchFamily="18" charset="0"/>
                <a:cs typeface="Times New Roman" panose="02020603050405020304" pitchFamily="18" charset="0"/>
              </a:rPr>
              <a:t>Often, well-drafted Operating Agreements will have provisions that would allow any member to force a sale of their member interests at any time or under certain circumstances, such as where another member is selling their interest (“tag along rights”). One advantage of a limited liability company under the laws of most states is that the sole remedy of a judgment creditor is a charging order – meaning that the credit cannot actually force the sale of the limited liability company interest, become a forced owner, or reach into the limited liability company. A bankruptcy or state court judge may override charging order protection where a debtor member would have the right to simply “cash out” at the time when the judgment creditor has a charging order against the debtor.</a:t>
            </a:r>
          </a:p>
        </p:txBody>
      </p:sp>
      <p:sp>
        <p:nvSpPr>
          <p:cNvPr id="4" name="Title 1"/>
          <p:cNvSpPr txBox="1">
            <a:spLocks/>
          </p:cNvSpPr>
          <p:nvPr/>
        </p:nvSpPr>
        <p:spPr>
          <a:xfrm>
            <a:off x="457200" y="117475"/>
            <a:ext cx="8229600" cy="715963"/>
          </a:xfrm>
          <a:prstGeom prst="rect">
            <a:avLst/>
          </a:prstGeom>
        </p:spPr>
        <p:txBody>
          <a:bodyPr vert="horz" lIns="91440" tIns="45720" rIns="91440" bIns="45720" rtlCol="0" anchor="t">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r>
              <a:rPr lang="en-US" sz="3600" b="1" dirty="0">
                <a:latin typeface="Times New Roman" panose="02020603050405020304" pitchFamily="18" charset="0"/>
                <a:cs typeface="Times New Roman" panose="02020603050405020304" pitchFamily="18" charset="0"/>
              </a:rPr>
              <a:t>8 Common LLC Planning Errors</a:t>
            </a:r>
          </a:p>
        </p:txBody>
      </p:sp>
    </p:spTree>
    <p:extLst>
      <p:ext uri="{BB962C8B-B14F-4D97-AF65-F5344CB8AC3E}">
        <p14:creationId xmlns:p14="http://schemas.microsoft.com/office/powerpoint/2010/main" val="40637498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904875"/>
            <a:ext cx="8229600" cy="5272088"/>
          </a:xfrm>
        </p:spPr>
        <p:txBody>
          <a:bodyPr>
            <a:noAutofit/>
          </a:bodyPr>
          <a:lstStyle/>
          <a:p>
            <a:pPr marL="0" indent="0">
              <a:buNone/>
            </a:pPr>
            <a:r>
              <a:rPr lang="en-US" sz="1400" b="1" dirty="0">
                <a:latin typeface="Times New Roman" panose="02020603050405020304" pitchFamily="18" charset="0"/>
                <a:cs typeface="Times New Roman" panose="02020603050405020304" pitchFamily="18" charset="0"/>
              </a:rPr>
              <a:t>5.) We “Formed it Ourselves” or “My Accountant Took Care of This.”</a:t>
            </a:r>
          </a:p>
          <a:p>
            <a:pPr marL="0" indent="0">
              <a:buNone/>
            </a:pPr>
            <a:r>
              <a:rPr lang="en-US" sz="1400" dirty="0">
                <a:latin typeface="Times New Roman" panose="02020603050405020304" pitchFamily="18" charset="0"/>
                <a:cs typeface="Times New Roman" panose="02020603050405020304" pitchFamily="18" charset="0"/>
              </a:rPr>
              <a:t>While it is possible for any third grader to file a charter to establish the existence of an LLC with state authorities, in the author’s experience, the vast majority of LLCs that have been established by non-lawyer personnel have been implemented incorrectly. In most states, it’s the unauthorized practice of law for a non-lawyer to establish and implement a limited liability company for another party. Therefore, the types of non-legal firms that are willing to establish and implement limited liability companies tend to be unconcerned and ignorant, willfully or inadvertently, of the formalities, paperwork, and coordination needed to properly establish, document, implement, and operate a limited liability company. Clients who buy $99 “Total Service Incorporation Kits” run the same risks. The slogan “Pay us now or pay us later” comes to mind, but along with that comes “Pay us later and watch your assets looted by creditors and/or the Internal Revenue Service.”</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6.) Assuming that Limited Liability Companies are as Well Protected as Limited Partnerships in All States</a:t>
            </a:r>
          </a:p>
          <a:p>
            <a:pPr marL="0" indent="0">
              <a:buNone/>
            </a:pPr>
            <a:r>
              <a:rPr lang="en-US" sz="1400" dirty="0">
                <a:latin typeface="Times New Roman" panose="02020603050405020304" pitchFamily="18" charset="0"/>
                <a:cs typeface="Times New Roman" panose="02020603050405020304" pitchFamily="18" charset="0"/>
              </a:rPr>
              <a:t>Some states provide charging order protection for limited partnerships but not limited liability companies. Clients who have or will have children or other members residing in a state or jurisdiction that may not protect them may want to consider using limited partnerships or other entities in lieu of limited liability companies.</a:t>
            </a:r>
          </a:p>
        </p:txBody>
      </p:sp>
      <p:sp>
        <p:nvSpPr>
          <p:cNvPr id="5" name="Title 1"/>
          <p:cNvSpPr txBox="1">
            <a:spLocks/>
          </p:cNvSpPr>
          <p:nvPr/>
        </p:nvSpPr>
        <p:spPr>
          <a:xfrm>
            <a:off x="457200" y="117475"/>
            <a:ext cx="8229600" cy="715963"/>
          </a:xfrm>
          <a:prstGeom prst="rect">
            <a:avLst/>
          </a:prstGeom>
        </p:spPr>
        <p:txBody>
          <a:bodyPr vert="horz" lIns="91440" tIns="45720" rIns="91440" bIns="45720" rtlCol="0" anchor="t">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r>
              <a:rPr lang="en-US" sz="3600" b="1" dirty="0">
                <a:latin typeface="Times New Roman" panose="02020603050405020304" pitchFamily="18" charset="0"/>
                <a:cs typeface="Times New Roman" panose="02020603050405020304" pitchFamily="18" charset="0"/>
              </a:rPr>
              <a:t>8 Common LLC Planning Errors</a:t>
            </a:r>
          </a:p>
        </p:txBody>
      </p:sp>
    </p:spTree>
    <p:extLst>
      <p:ext uri="{BB962C8B-B14F-4D97-AF65-F5344CB8AC3E}">
        <p14:creationId xmlns:p14="http://schemas.microsoft.com/office/powerpoint/2010/main" val="74670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212"/>
          <a:stretch/>
        </p:blipFill>
        <p:spPr>
          <a:xfrm>
            <a:off x="991812" y="485775"/>
            <a:ext cx="7219950" cy="4746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991812" y="5232601"/>
            <a:ext cx="7219950" cy="72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991812" y="5956501"/>
            <a:ext cx="7219950" cy="314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91950" y="85725"/>
            <a:ext cx="8560100" cy="338554"/>
          </a:xfrm>
          <a:prstGeom prst="rect">
            <a:avLst/>
          </a:prstGeom>
          <a:noFill/>
        </p:spPr>
        <p:txBody>
          <a:bodyPr wrap="none" rtlCol="0">
            <a:spAutoFit/>
          </a:bodyPr>
          <a:lstStyle/>
          <a:p>
            <a:r>
              <a:rPr lang="en-US" sz="1600" b="1" dirty="0"/>
              <a:t>GASSMAN &amp; MARKHAM ON FLORIDA AND FEDERAL ASSET PROTECTION LAW TABLE OF CONTENTS</a:t>
            </a:r>
          </a:p>
        </p:txBody>
      </p:sp>
    </p:spTree>
    <p:extLst>
      <p:ext uri="{BB962C8B-B14F-4D97-AF65-F5344CB8AC3E}">
        <p14:creationId xmlns:p14="http://schemas.microsoft.com/office/powerpoint/2010/main" val="37608136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023938"/>
            <a:ext cx="8229600" cy="4633912"/>
          </a:xfrm>
        </p:spPr>
        <p:txBody>
          <a:bodyPr>
            <a:noAutofit/>
          </a:bodyPr>
          <a:lstStyle/>
          <a:p>
            <a:pPr marL="0" indent="0">
              <a:buNone/>
            </a:pPr>
            <a:r>
              <a:rPr lang="en-US" sz="1400" b="1" dirty="0">
                <a:latin typeface="Times New Roman" panose="02020603050405020304" pitchFamily="18" charset="0"/>
                <a:cs typeface="Times New Roman" panose="02020603050405020304" pitchFamily="18" charset="0"/>
              </a:rPr>
              <a:t>7.) Failure to Properly Respect Formalities and the Existence of the LLC</a:t>
            </a:r>
          </a:p>
          <a:p>
            <a:pPr marL="0" indent="0">
              <a:buNone/>
            </a:pPr>
            <a:r>
              <a:rPr lang="en-US" sz="1400" dirty="0">
                <a:latin typeface="Times New Roman" panose="02020603050405020304" pitchFamily="18" charset="0"/>
                <a:cs typeface="Times New Roman" panose="02020603050405020304" pitchFamily="18" charset="0"/>
              </a:rPr>
              <a:t>It is generally very difficult to “break the corporate veil,” but a debtor relying upon a limited liability company arrangement needs to be able to show that the company was the actual owner and operator of the property/business, that a charter was properly filed and maintained consistent with operational documents, accounting and tax treatment, and that the arrangement was not in reality a general partnership, a joint venture, or a proprietorship.</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b="1" dirty="0">
                <a:latin typeface="Times New Roman" panose="02020603050405020304" pitchFamily="18" charset="0"/>
                <a:cs typeface="Times New Roman" panose="02020603050405020304" pitchFamily="18" charset="0"/>
              </a:rPr>
              <a:t>8.) Personal Activities May Not be Insulated by Use of an LLC</a:t>
            </a:r>
          </a:p>
          <a:p>
            <a:pPr marL="0" indent="0">
              <a:buNone/>
            </a:pPr>
            <a:r>
              <a:rPr lang="en-US" sz="1400" dirty="0">
                <a:latin typeface="Times New Roman" panose="02020603050405020304" pitchFamily="18" charset="0"/>
                <a:cs typeface="Times New Roman" panose="02020603050405020304" pitchFamily="18" charset="0"/>
              </a:rPr>
              <a:t>Some clients believe that they can carry on consulting, management, or related activities under the name of their LLC and not have potential personal liability.</a:t>
            </a:r>
          </a:p>
          <a:p>
            <a:pPr marL="0" indent="0">
              <a:buNone/>
            </a:pPr>
            <a:r>
              <a:rPr lang="en-US" sz="1400" dirty="0">
                <a:latin typeface="Times New Roman" panose="02020603050405020304" pitchFamily="18" charset="0"/>
                <a:cs typeface="Times New Roman" panose="02020603050405020304" pitchFamily="18" charset="0"/>
              </a:rPr>
              <a:t>Under general tort law, the officer of a company and the manager of an LLC will be responsible to third parties for personal negligence. Many clients are well advised to keep a low profile with respect to LLC activities and to hire third parties to handle management decision making and day-to-day activities.</a:t>
            </a:r>
          </a:p>
        </p:txBody>
      </p:sp>
      <p:sp>
        <p:nvSpPr>
          <p:cNvPr id="5" name="Title 1"/>
          <p:cNvSpPr txBox="1">
            <a:spLocks/>
          </p:cNvSpPr>
          <p:nvPr/>
        </p:nvSpPr>
        <p:spPr>
          <a:xfrm>
            <a:off x="457200" y="117475"/>
            <a:ext cx="8229600" cy="715963"/>
          </a:xfrm>
          <a:prstGeom prst="rect">
            <a:avLst/>
          </a:prstGeom>
        </p:spPr>
        <p:txBody>
          <a:bodyPr vert="horz" lIns="91440" tIns="45720" rIns="91440" bIns="45720" rtlCol="0" anchor="t">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r>
              <a:rPr lang="en-US" sz="3600" b="1" dirty="0">
                <a:latin typeface="Times New Roman" panose="02020603050405020304" pitchFamily="18" charset="0"/>
                <a:cs typeface="Times New Roman" panose="02020603050405020304" pitchFamily="18" charset="0"/>
              </a:rPr>
              <a:t>8 Common LLC Planning Errors</a:t>
            </a:r>
          </a:p>
        </p:txBody>
      </p:sp>
    </p:spTree>
    <p:extLst>
      <p:ext uri="{BB962C8B-B14F-4D97-AF65-F5344CB8AC3E}">
        <p14:creationId xmlns:p14="http://schemas.microsoft.com/office/powerpoint/2010/main" val="41439528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722313" y="1047750"/>
            <a:ext cx="7699375" cy="431165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5400" b="1" dirty="0" smtClean="0">
                <a:latin typeface="Times New Roman" panose="02020603050405020304" pitchFamily="18" charset="0"/>
                <a:cs typeface="Times New Roman" panose="02020603050405020304" pitchFamily="18" charset="0"/>
              </a:rPr>
              <a:t>#4</a:t>
            </a:r>
            <a:br>
              <a:rPr lang="en-US" altLang="en-US" sz="5400" b="1" dirty="0" smtClean="0">
                <a:latin typeface="Times New Roman" panose="02020603050405020304" pitchFamily="18" charset="0"/>
                <a:cs typeface="Times New Roman" panose="02020603050405020304" pitchFamily="18" charset="0"/>
              </a:rPr>
            </a:br>
            <a:r>
              <a:rPr lang="en-US" altLang="en-US" sz="5400" b="1" dirty="0" smtClean="0">
                <a:latin typeface="Times New Roman" panose="02020603050405020304" pitchFamily="18" charset="0"/>
                <a:cs typeface="Times New Roman" panose="02020603050405020304" pitchFamily="18" charset="0"/>
              </a:rPr>
              <a:t>Insurance and Checklists</a:t>
            </a: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2030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51545"/>
            <a:ext cx="9144000" cy="32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25" tIns="39612" rIns="79225" bIns="39612">
            <a:spAutoFit/>
          </a:bodyPr>
          <a:lstStyle>
            <a:lvl1pPr defTabSz="709613">
              <a:spcBef>
                <a:spcPct val="20000"/>
              </a:spcBef>
              <a:buClr>
                <a:schemeClr val="bg2"/>
              </a:buClr>
              <a:buSzPct val="75000"/>
              <a:buFont typeface="Wingdings" panose="05000000000000000000" pitchFamily="2" charset="2"/>
              <a:buChar char="n"/>
              <a:defRPr sz="3600">
                <a:solidFill>
                  <a:schemeClr val="tx1"/>
                </a:solidFill>
                <a:latin typeface="Arial" panose="020B0604020202020204" pitchFamily="34" charset="0"/>
              </a:defRPr>
            </a:lvl1pPr>
            <a:lvl2pPr marL="742950" indent="-285750" defTabSz="709613">
              <a:spcBef>
                <a:spcPct val="20000"/>
              </a:spcBef>
              <a:buClr>
                <a:schemeClr val="accent2"/>
              </a:buClr>
              <a:buSzPct val="80000"/>
              <a:buFont typeface="Wingdings" panose="05000000000000000000" pitchFamily="2" charset="2"/>
              <a:buChar char="¨"/>
              <a:defRPr sz="3100">
                <a:solidFill>
                  <a:schemeClr val="tx1"/>
                </a:solidFill>
                <a:latin typeface="Arial" panose="020B0604020202020204" pitchFamily="34" charset="0"/>
              </a:defRPr>
            </a:lvl2pPr>
            <a:lvl3pPr marL="1143000" indent="-228600" defTabSz="709613">
              <a:spcBef>
                <a:spcPct val="20000"/>
              </a:spcBef>
              <a:buClr>
                <a:schemeClr val="bg2"/>
              </a:buClr>
              <a:buSzPct val="65000"/>
              <a:buFont typeface="Wingdings" panose="05000000000000000000" pitchFamily="2" charset="2"/>
              <a:buChar char="n"/>
              <a:defRPr sz="2700">
                <a:solidFill>
                  <a:schemeClr val="tx1"/>
                </a:solidFill>
                <a:latin typeface="Arial" panose="020B0604020202020204" pitchFamily="34" charset="0"/>
              </a:defRPr>
            </a:lvl3pPr>
            <a:lvl4pPr marL="1600200" indent="-228600" defTabSz="709613">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defTabSz="709613">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defRPr>
            </a:lvl5pPr>
            <a:lvl6pPr marL="25146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6pPr>
            <a:lvl7pPr marL="29718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7pPr>
            <a:lvl8pPr marL="34290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8pPr>
            <a:lvl9pPr marL="38862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ctr" defTabSz="91438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ASSET PROTECTION CHECKLIST – Page 1</a:t>
            </a:r>
          </a:p>
        </p:txBody>
      </p:sp>
      <p:pic>
        <p:nvPicPr>
          <p:cNvPr id="2" name="Picture 1"/>
          <p:cNvPicPr>
            <a:picLocks noChangeAspect="1"/>
          </p:cNvPicPr>
          <p:nvPr/>
        </p:nvPicPr>
        <p:blipFill>
          <a:blip r:embed="rId2"/>
          <a:stretch>
            <a:fillRect/>
          </a:stretch>
        </p:blipFill>
        <p:spPr>
          <a:xfrm>
            <a:off x="323699" y="380842"/>
            <a:ext cx="8496601" cy="5785000"/>
          </a:xfrm>
          <a:prstGeom prst="rect">
            <a:avLst/>
          </a:prstGeom>
        </p:spPr>
      </p:pic>
    </p:spTree>
    <p:extLst>
      <p:ext uri="{BB962C8B-B14F-4D97-AF65-F5344CB8AC3E}">
        <p14:creationId xmlns:p14="http://schemas.microsoft.com/office/powerpoint/2010/main" val="32510983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0"/>
            <a:ext cx="9144000" cy="32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25" tIns="39612" rIns="79225" bIns="39612">
            <a:spAutoFit/>
          </a:bodyPr>
          <a:lstStyle>
            <a:lvl1pPr defTabSz="709613">
              <a:spcBef>
                <a:spcPct val="20000"/>
              </a:spcBef>
              <a:buClr>
                <a:schemeClr val="bg2"/>
              </a:buClr>
              <a:buSzPct val="75000"/>
              <a:buFont typeface="Wingdings" panose="05000000000000000000" pitchFamily="2" charset="2"/>
              <a:buChar char="n"/>
              <a:defRPr sz="3600">
                <a:solidFill>
                  <a:schemeClr val="tx1"/>
                </a:solidFill>
                <a:latin typeface="Arial" panose="020B0604020202020204" pitchFamily="34" charset="0"/>
              </a:defRPr>
            </a:lvl1pPr>
            <a:lvl2pPr marL="742950" indent="-285750" defTabSz="709613">
              <a:spcBef>
                <a:spcPct val="20000"/>
              </a:spcBef>
              <a:buClr>
                <a:schemeClr val="accent2"/>
              </a:buClr>
              <a:buSzPct val="80000"/>
              <a:buFont typeface="Wingdings" panose="05000000000000000000" pitchFamily="2" charset="2"/>
              <a:buChar char="¨"/>
              <a:defRPr sz="3100">
                <a:solidFill>
                  <a:schemeClr val="tx1"/>
                </a:solidFill>
                <a:latin typeface="Arial" panose="020B0604020202020204" pitchFamily="34" charset="0"/>
              </a:defRPr>
            </a:lvl2pPr>
            <a:lvl3pPr marL="1143000" indent="-228600" defTabSz="709613">
              <a:spcBef>
                <a:spcPct val="20000"/>
              </a:spcBef>
              <a:buClr>
                <a:schemeClr val="bg2"/>
              </a:buClr>
              <a:buSzPct val="65000"/>
              <a:buFont typeface="Wingdings" panose="05000000000000000000" pitchFamily="2" charset="2"/>
              <a:buChar char="n"/>
              <a:defRPr sz="2700">
                <a:solidFill>
                  <a:schemeClr val="tx1"/>
                </a:solidFill>
                <a:latin typeface="Arial" panose="020B0604020202020204" pitchFamily="34" charset="0"/>
              </a:defRPr>
            </a:lvl3pPr>
            <a:lvl4pPr marL="1600200" indent="-228600" defTabSz="709613">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defTabSz="709613">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defRPr>
            </a:lvl5pPr>
            <a:lvl6pPr marL="25146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6pPr>
            <a:lvl7pPr marL="29718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7pPr>
            <a:lvl8pPr marL="34290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8pPr>
            <a:lvl9pPr marL="38862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ctr" defTabSz="91438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ASSET PROTECTION CHECKLIST – Page 2</a:t>
            </a:r>
          </a:p>
        </p:txBody>
      </p:sp>
      <p:pic>
        <p:nvPicPr>
          <p:cNvPr id="2" name="Picture 1"/>
          <p:cNvPicPr>
            <a:picLocks noChangeAspect="1"/>
          </p:cNvPicPr>
          <p:nvPr/>
        </p:nvPicPr>
        <p:blipFill>
          <a:blip r:embed="rId3"/>
          <a:stretch>
            <a:fillRect/>
          </a:stretch>
        </p:blipFill>
        <p:spPr>
          <a:xfrm>
            <a:off x="270149" y="392223"/>
            <a:ext cx="8603701" cy="5553600"/>
          </a:xfrm>
          <a:prstGeom prst="rect">
            <a:avLst/>
          </a:prstGeom>
        </p:spPr>
      </p:pic>
    </p:spTree>
    <p:extLst>
      <p:ext uri="{BB962C8B-B14F-4D97-AF65-F5344CB8AC3E}">
        <p14:creationId xmlns:p14="http://schemas.microsoft.com/office/powerpoint/2010/main" val="22019324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0"/>
            <a:ext cx="9144000" cy="32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25" tIns="39612" rIns="79225" bIns="39612">
            <a:spAutoFit/>
          </a:bodyPr>
          <a:lstStyle>
            <a:lvl1pPr defTabSz="709613">
              <a:spcBef>
                <a:spcPct val="20000"/>
              </a:spcBef>
              <a:buClr>
                <a:schemeClr val="bg2"/>
              </a:buClr>
              <a:buSzPct val="75000"/>
              <a:buFont typeface="Wingdings" panose="05000000000000000000" pitchFamily="2" charset="2"/>
              <a:buChar char="n"/>
              <a:defRPr sz="3600">
                <a:solidFill>
                  <a:schemeClr val="tx1"/>
                </a:solidFill>
                <a:latin typeface="Arial" panose="020B0604020202020204" pitchFamily="34" charset="0"/>
              </a:defRPr>
            </a:lvl1pPr>
            <a:lvl2pPr marL="742950" indent="-285750" defTabSz="709613">
              <a:spcBef>
                <a:spcPct val="20000"/>
              </a:spcBef>
              <a:buClr>
                <a:schemeClr val="accent2"/>
              </a:buClr>
              <a:buSzPct val="80000"/>
              <a:buFont typeface="Wingdings" panose="05000000000000000000" pitchFamily="2" charset="2"/>
              <a:buChar char="¨"/>
              <a:defRPr sz="3100">
                <a:solidFill>
                  <a:schemeClr val="tx1"/>
                </a:solidFill>
                <a:latin typeface="Arial" panose="020B0604020202020204" pitchFamily="34" charset="0"/>
              </a:defRPr>
            </a:lvl2pPr>
            <a:lvl3pPr marL="1143000" indent="-228600" defTabSz="709613">
              <a:spcBef>
                <a:spcPct val="20000"/>
              </a:spcBef>
              <a:buClr>
                <a:schemeClr val="bg2"/>
              </a:buClr>
              <a:buSzPct val="65000"/>
              <a:buFont typeface="Wingdings" panose="05000000000000000000" pitchFamily="2" charset="2"/>
              <a:buChar char="n"/>
              <a:defRPr sz="2700">
                <a:solidFill>
                  <a:schemeClr val="tx1"/>
                </a:solidFill>
                <a:latin typeface="Arial" panose="020B0604020202020204" pitchFamily="34" charset="0"/>
              </a:defRPr>
            </a:lvl3pPr>
            <a:lvl4pPr marL="1600200" indent="-228600" defTabSz="709613">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defTabSz="709613">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defRPr>
            </a:lvl5pPr>
            <a:lvl6pPr marL="25146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6pPr>
            <a:lvl7pPr marL="29718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7pPr>
            <a:lvl8pPr marL="34290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8pPr>
            <a:lvl9pPr marL="38862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ctr" defTabSz="91438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ASSET PROTECTION CHECKLIST – Page 3</a:t>
            </a:r>
          </a:p>
        </p:txBody>
      </p:sp>
      <p:pic>
        <p:nvPicPr>
          <p:cNvPr id="2" name="Picture 1"/>
          <p:cNvPicPr>
            <a:picLocks noChangeAspect="1"/>
          </p:cNvPicPr>
          <p:nvPr/>
        </p:nvPicPr>
        <p:blipFill>
          <a:blip r:embed="rId3"/>
          <a:stretch>
            <a:fillRect/>
          </a:stretch>
        </p:blipFill>
        <p:spPr>
          <a:xfrm>
            <a:off x="533965" y="266544"/>
            <a:ext cx="8076070" cy="5972973"/>
          </a:xfrm>
          <a:prstGeom prst="rect">
            <a:avLst/>
          </a:prstGeom>
        </p:spPr>
      </p:pic>
    </p:spTree>
    <p:extLst>
      <p:ext uri="{BB962C8B-B14F-4D97-AF65-F5344CB8AC3E}">
        <p14:creationId xmlns:p14="http://schemas.microsoft.com/office/powerpoint/2010/main" val="16206674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0"/>
            <a:ext cx="9144000" cy="32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25" tIns="39612" rIns="79225" bIns="39612">
            <a:spAutoFit/>
          </a:bodyPr>
          <a:lstStyle>
            <a:lvl1pPr defTabSz="709613">
              <a:spcBef>
                <a:spcPct val="20000"/>
              </a:spcBef>
              <a:buClr>
                <a:schemeClr val="bg2"/>
              </a:buClr>
              <a:buSzPct val="75000"/>
              <a:buFont typeface="Wingdings" panose="05000000000000000000" pitchFamily="2" charset="2"/>
              <a:buChar char="n"/>
              <a:defRPr sz="3600">
                <a:solidFill>
                  <a:schemeClr val="tx1"/>
                </a:solidFill>
                <a:latin typeface="Arial" panose="020B0604020202020204" pitchFamily="34" charset="0"/>
              </a:defRPr>
            </a:lvl1pPr>
            <a:lvl2pPr marL="742950" indent="-285750" defTabSz="709613">
              <a:spcBef>
                <a:spcPct val="20000"/>
              </a:spcBef>
              <a:buClr>
                <a:schemeClr val="accent2"/>
              </a:buClr>
              <a:buSzPct val="80000"/>
              <a:buFont typeface="Wingdings" panose="05000000000000000000" pitchFamily="2" charset="2"/>
              <a:buChar char="¨"/>
              <a:defRPr sz="3100">
                <a:solidFill>
                  <a:schemeClr val="tx1"/>
                </a:solidFill>
                <a:latin typeface="Arial" panose="020B0604020202020204" pitchFamily="34" charset="0"/>
              </a:defRPr>
            </a:lvl2pPr>
            <a:lvl3pPr marL="1143000" indent="-228600" defTabSz="709613">
              <a:spcBef>
                <a:spcPct val="20000"/>
              </a:spcBef>
              <a:buClr>
                <a:schemeClr val="bg2"/>
              </a:buClr>
              <a:buSzPct val="65000"/>
              <a:buFont typeface="Wingdings" panose="05000000000000000000" pitchFamily="2" charset="2"/>
              <a:buChar char="n"/>
              <a:defRPr sz="2700">
                <a:solidFill>
                  <a:schemeClr val="tx1"/>
                </a:solidFill>
                <a:latin typeface="Arial" panose="020B0604020202020204" pitchFamily="34" charset="0"/>
              </a:defRPr>
            </a:lvl3pPr>
            <a:lvl4pPr marL="1600200" indent="-228600" defTabSz="709613">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defTabSz="709613">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defRPr>
            </a:lvl5pPr>
            <a:lvl6pPr marL="25146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6pPr>
            <a:lvl7pPr marL="29718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7pPr>
            <a:lvl8pPr marL="34290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8pPr>
            <a:lvl9pPr marL="38862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9pPr>
          </a:lstStyle>
          <a:p>
            <a:pPr marL="0" marR="0" lvl="0" indent="0" algn="ctr" defTabSz="914382" rtl="0" eaLnBrk="1" fontAlgn="auto" latinLnBrk="0" hangingPunct="1">
              <a:lnSpc>
                <a:spcPct val="90000"/>
              </a:lnSpc>
              <a:spcBef>
                <a:spcPct val="0"/>
              </a:spcBef>
              <a:spcAft>
                <a:spcPts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ASSET PROTECTION CHECKLIST – Page 4</a:t>
            </a:r>
          </a:p>
        </p:txBody>
      </p:sp>
      <p:pic>
        <p:nvPicPr>
          <p:cNvPr id="2" name="Picture 1"/>
          <p:cNvPicPr>
            <a:picLocks noChangeAspect="1"/>
          </p:cNvPicPr>
          <p:nvPr/>
        </p:nvPicPr>
        <p:blipFill>
          <a:blip r:embed="rId3"/>
          <a:stretch>
            <a:fillRect/>
          </a:stretch>
        </p:blipFill>
        <p:spPr>
          <a:xfrm>
            <a:off x="270149" y="584997"/>
            <a:ext cx="8603701" cy="5562500"/>
          </a:xfrm>
          <a:prstGeom prst="rect">
            <a:avLst/>
          </a:prstGeom>
        </p:spPr>
      </p:pic>
    </p:spTree>
    <p:extLst>
      <p:ext uri="{BB962C8B-B14F-4D97-AF65-F5344CB8AC3E}">
        <p14:creationId xmlns:p14="http://schemas.microsoft.com/office/powerpoint/2010/main" val="38056187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58588" y="132229"/>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34" tIns="39617" rIns="79234" bIns="39617" anchor="t"/>
          <a:lstStyle>
            <a:lvl1pPr defTabSz="711200" eaLnBrk="0" hangingPunct="0">
              <a:defRPr>
                <a:solidFill>
                  <a:schemeClr val="tx1"/>
                </a:solidFill>
                <a:latin typeface="Arial" panose="020B0604020202020204" pitchFamily="34" charset="0"/>
              </a:defRPr>
            </a:lvl1pPr>
            <a:lvl2pPr marL="742950" indent="-285750" defTabSz="711200" eaLnBrk="0" hangingPunct="0">
              <a:defRPr>
                <a:solidFill>
                  <a:schemeClr val="tx1"/>
                </a:solidFill>
                <a:latin typeface="Arial" panose="020B0604020202020204" pitchFamily="34" charset="0"/>
              </a:defRPr>
            </a:lvl2pPr>
            <a:lvl3pPr marL="1143000" indent="-228600" defTabSz="711200" eaLnBrk="0" hangingPunct="0">
              <a:defRPr>
                <a:solidFill>
                  <a:schemeClr val="tx1"/>
                </a:solidFill>
                <a:latin typeface="Arial" panose="020B0604020202020204" pitchFamily="34" charset="0"/>
              </a:defRPr>
            </a:lvl3pPr>
            <a:lvl4pPr marL="1600200" indent="-228600" defTabSz="711200" eaLnBrk="0" hangingPunct="0">
              <a:defRPr>
                <a:solidFill>
                  <a:schemeClr val="tx1"/>
                </a:solidFill>
                <a:latin typeface="Arial" panose="020B0604020202020204" pitchFamily="34" charset="0"/>
              </a:defRPr>
            </a:lvl4pPr>
            <a:lvl5pPr marL="2057400" indent="-228600" defTabSz="711200" eaLnBrk="0" hangingPunct="0">
              <a:defRPr>
                <a:solidFill>
                  <a:schemeClr val="tx1"/>
                </a:solidFill>
                <a:latin typeface="Arial" panose="020B0604020202020204" pitchFamily="34" charset="0"/>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82"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THE CPA’S CHECKLIST FOR FLORIDA CREDITOR </a:t>
            </a:r>
          </a:p>
          <a:p>
            <a:pPr marL="0" marR="0" lvl="0" indent="0" algn="ctr" defTabSz="914382"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PROTECTION PLANNING AND MAINTENANCE</a:t>
            </a:r>
          </a:p>
        </p:txBody>
      </p:sp>
      <p:graphicFrame>
        <p:nvGraphicFramePr>
          <p:cNvPr id="3" name="Table 2"/>
          <p:cNvGraphicFramePr>
            <a:graphicFrameLocks noGrp="1"/>
          </p:cNvGraphicFramePr>
          <p:nvPr/>
        </p:nvGraphicFramePr>
        <p:xfrm>
          <a:off x="147637" y="851181"/>
          <a:ext cx="8848725" cy="4978458"/>
        </p:xfrm>
        <a:graphic>
          <a:graphicData uri="http://schemas.openxmlformats.org/drawingml/2006/table">
            <a:tbl>
              <a:tblPr firstRow="1" bandRow="1">
                <a:tableStyleId>{5940675A-B579-460E-94D1-54222C63F5DA}</a:tableStyleId>
              </a:tblPr>
              <a:tblGrid>
                <a:gridCol w="7078980">
                  <a:extLst>
                    <a:ext uri="{9D8B030D-6E8A-4147-A177-3AD203B41FA5}">
                      <a16:colId xmlns:a16="http://schemas.microsoft.com/office/drawing/2014/main" val="20000"/>
                    </a:ext>
                  </a:extLst>
                </a:gridCol>
                <a:gridCol w="1769745">
                  <a:extLst>
                    <a:ext uri="{9D8B030D-6E8A-4147-A177-3AD203B41FA5}">
                      <a16:colId xmlns:a16="http://schemas.microsoft.com/office/drawing/2014/main" val="20001"/>
                    </a:ext>
                  </a:extLst>
                </a:gridCol>
              </a:tblGrid>
              <a:tr h="365725">
                <a:tc>
                  <a:txBody>
                    <a:bodyPr/>
                    <a:lstStyle/>
                    <a:p>
                      <a:pPr marL="342900" indent="-342900">
                        <a:buFont typeface="+mj-lt"/>
                        <a:buNone/>
                      </a:pPr>
                      <a:r>
                        <a:rPr lang="en-US" sz="1100" dirty="0"/>
                        <a:t>1.	Do the clients know about tenancy by the entireties</a:t>
                      </a:r>
                      <a:r>
                        <a:rPr lang="en-US" sz="1100" baseline="0" dirty="0"/>
                        <a:t> protection?</a:t>
                      </a:r>
                      <a:endParaRPr lang="en-US" sz="1100" dirty="0"/>
                    </a:p>
                  </a:txBody>
                  <a:tcPr marL="91434" marR="91434" marT="45704" marB="45704"/>
                </a:tc>
                <a:tc>
                  <a:txBody>
                    <a:bodyPr/>
                    <a:lstStyle/>
                    <a:p>
                      <a:endParaRPr lang="en-US" sz="1800" dirty="0"/>
                    </a:p>
                  </a:txBody>
                  <a:tcPr marL="91434" marR="91434" marT="45704" marB="45704"/>
                </a:tc>
                <a:extLst>
                  <a:ext uri="{0D108BD9-81ED-4DB2-BD59-A6C34878D82A}">
                    <a16:rowId xmlns:a16="http://schemas.microsoft.com/office/drawing/2014/main" val="10000"/>
                  </a:ext>
                </a:extLst>
              </a:tr>
              <a:tr h="2438334">
                <a:tc>
                  <a:txBody>
                    <a:bodyPr/>
                    <a:lstStyle/>
                    <a:p>
                      <a:pPr marL="342900" indent="-342900" algn="just">
                        <a:buFont typeface="+mj-lt"/>
                        <a:buAutoNum type="arabicPeriod" startAt="2"/>
                      </a:pPr>
                      <a:r>
                        <a:rPr lang="en-US" sz="1100" dirty="0"/>
                        <a:t>Are the clients’ assets held</a:t>
                      </a:r>
                      <a:r>
                        <a:rPr lang="en-US" sz="1100" baseline="0" dirty="0"/>
                        <a:t> as tenants by the entireties?</a:t>
                      </a:r>
                    </a:p>
                    <a:p>
                      <a:pPr marL="914400" indent="-517525" algn="just">
                        <a:buFont typeface="+mj-lt"/>
                        <a:buAutoNum type="alphaLcPeriod"/>
                        <a:tabLst/>
                      </a:pPr>
                      <a:r>
                        <a:rPr lang="en-US" sz="1100" baseline="0" dirty="0"/>
                        <a:t>Were the right boxes checked when they opened an account?</a:t>
                      </a:r>
                    </a:p>
                    <a:p>
                      <a:pPr marL="914400" indent="-517525" algn="just">
                        <a:buFont typeface="+mj-lt"/>
                        <a:buAutoNum type="alphaLcPeriod"/>
                      </a:pPr>
                      <a:r>
                        <a:rPr lang="en-US" sz="1100" baseline="0" dirty="0"/>
                        <a:t>Do </a:t>
                      </a:r>
                      <a:r>
                        <a:rPr lang="en-US" sz="1100" kern="1200" baseline="0" dirty="0">
                          <a:solidFill>
                            <a:schemeClr val="tx1"/>
                          </a:solidFill>
                          <a:latin typeface="+mn-lt"/>
                          <a:ea typeface="+mn-ea"/>
                          <a:cs typeface="+mn-cs"/>
                        </a:rPr>
                        <a:t>they</a:t>
                      </a:r>
                      <a:r>
                        <a:rPr lang="en-US" sz="1100" baseline="0" dirty="0"/>
                        <a:t> have out of state real estate that needs to be placed under a Florida LLC?</a:t>
                      </a:r>
                    </a:p>
                    <a:p>
                      <a:pPr marL="914400" indent="-517525" algn="just">
                        <a:buFont typeface="+mj-lt"/>
                        <a:buNone/>
                      </a:pPr>
                      <a:r>
                        <a:rPr lang="en-US" sz="1100" baseline="0" dirty="0"/>
                        <a:t>c.	How will the client’s fund a bypass trust on the 1</a:t>
                      </a:r>
                      <a:r>
                        <a:rPr lang="en-US" sz="1100" baseline="30000" dirty="0"/>
                        <a:t>st</a:t>
                      </a:r>
                      <a:r>
                        <a:rPr lang="en-US" sz="1100" baseline="0" dirty="0"/>
                        <a:t> death if everything is owned jointly? – Disclaimer planning.</a:t>
                      </a:r>
                    </a:p>
                    <a:p>
                      <a:pPr marL="914400" indent="-517525" algn="just">
                        <a:buFont typeface="+mj-lt"/>
                        <a:buNone/>
                      </a:pPr>
                      <a:r>
                        <a:rPr lang="en-US" sz="1100" baseline="0" dirty="0"/>
                        <a:t>d.	Are K-1’s being issued to both spouses or to the correct spouse or entity?  If a husband and wife own S-Corporation stock or a partnership interest as tenants by the entireties is it proper to be issuing separate K-1’s to them for 50% each of the interest?</a:t>
                      </a:r>
                    </a:p>
                    <a:p>
                      <a:pPr marL="914400" indent="-52388" algn="just">
                        <a:buFont typeface="+mj-lt"/>
                        <a:buNone/>
                      </a:pPr>
                      <a:r>
                        <a:rPr lang="en-US" sz="1100" baseline="0" dirty="0"/>
                        <a:t>	Often the CPA’s file is the only place to find documentation on how stock and LLC interests are owned.</a:t>
                      </a:r>
                    </a:p>
                    <a:p>
                      <a:pPr marL="400050" indent="-52388" algn="just">
                        <a:buFont typeface="+mj-lt"/>
                        <a:buNone/>
                      </a:pPr>
                      <a:r>
                        <a:rPr lang="en-US" sz="1100" baseline="0" dirty="0"/>
                        <a:t>e.	How do stock certificates read?</a:t>
                      </a:r>
                    </a:p>
                    <a:p>
                      <a:pPr marL="576262" indent="-228600" algn="just">
                        <a:buFont typeface="+mj-lt"/>
                        <a:buNone/>
                      </a:pPr>
                      <a:r>
                        <a:rPr lang="en-US" sz="1100" baseline="0" dirty="0"/>
                        <a:t>f.		What names are on contracts?</a:t>
                      </a:r>
                    </a:p>
                    <a:p>
                      <a:pPr marL="914400" indent="-574675" algn="just">
                        <a:buFont typeface="+mj-lt"/>
                        <a:buNone/>
                      </a:pPr>
                      <a:r>
                        <a:rPr lang="en-US" sz="1100" baseline="0" dirty="0"/>
                        <a:t>g.	Is property held in a state that allows for tenancy by the entireties?</a:t>
                      </a:r>
                    </a:p>
                    <a:p>
                      <a:pPr marL="914400" indent="-574675" algn="just">
                        <a:buFont typeface="+mj-lt"/>
                        <a:buAutoNum type="alphaLcPeriod" startAt="8"/>
                      </a:pPr>
                      <a:r>
                        <a:rPr lang="en-US" sz="1100" baseline="0" dirty="0"/>
                        <a:t>Have the clients considered a TBE owned LLC or family limited partnership.</a:t>
                      </a:r>
                    </a:p>
                    <a:p>
                      <a:pPr marL="914400" indent="-574675" algn="just">
                        <a:buFont typeface="+mj-lt"/>
                        <a:buAutoNum type="alphaLcPeriod" startAt="8"/>
                      </a:pPr>
                      <a:r>
                        <a:rPr lang="en-US" sz="1100" baseline="0" dirty="0"/>
                        <a:t>Do </a:t>
                      </a:r>
                      <a:r>
                        <a:rPr lang="en-US" sz="1100" kern="1200" baseline="0" dirty="0">
                          <a:solidFill>
                            <a:schemeClr val="tx1"/>
                          </a:solidFill>
                          <a:latin typeface="+mn-lt"/>
                          <a:ea typeface="+mn-ea"/>
                          <a:cs typeface="+mn-cs"/>
                        </a:rPr>
                        <a:t>their</a:t>
                      </a:r>
                      <a:r>
                        <a:rPr lang="en-US" sz="1100" baseline="0" dirty="0"/>
                        <a:t> LLC’s have proper operative language?</a:t>
                      </a:r>
                    </a:p>
                  </a:txBody>
                  <a:tcPr marL="91434" marR="91434" marT="45704" marB="45704"/>
                </a:tc>
                <a:tc>
                  <a:txBody>
                    <a:bodyPr/>
                    <a:lstStyle/>
                    <a:p>
                      <a:endParaRPr lang="en-US" sz="1800" dirty="0"/>
                    </a:p>
                  </a:txBody>
                  <a:tcPr marL="91434" marR="91434" marT="45704" marB="45704"/>
                </a:tc>
                <a:extLst>
                  <a:ext uri="{0D108BD9-81ED-4DB2-BD59-A6C34878D82A}">
                    <a16:rowId xmlns:a16="http://schemas.microsoft.com/office/drawing/2014/main" val="10001"/>
                  </a:ext>
                </a:extLst>
              </a:tr>
              <a:tr h="594321">
                <a:tc>
                  <a:txBody>
                    <a:bodyPr/>
                    <a:lstStyle/>
                    <a:p>
                      <a:pPr marL="404813" indent="-404813" algn="just">
                        <a:buFont typeface="+mj-lt"/>
                        <a:buAutoNum type="arabicPeriod" startAt="3"/>
                        <a:tabLst>
                          <a:tab pos="404813" algn="l"/>
                        </a:tabLst>
                      </a:pPr>
                      <a:r>
                        <a:rPr lang="en-US" sz="1100" dirty="0"/>
                        <a:t>Is the homestead more than ½ an acre within</a:t>
                      </a:r>
                      <a:r>
                        <a:rPr lang="en-US" sz="1100" baseline="0" dirty="0"/>
                        <a:t> the city limits or more than 160 acres in the county?</a:t>
                      </a:r>
                    </a:p>
                    <a:p>
                      <a:pPr marL="404813" indent="-404813" algn="just">
                        <a:buFont typeface="+mj-lt"/>
                        <a:buAutoNum type="arabicPeriod" startAt="3"/>
                        <a:tabLst>
                          <a:tab pos="404813" algn="l"/>
                        </a:tabLst>
                      </a:pPr>
                      <a:endParaRPr lang="en-US" sz="1100" baseline="0" dirty="0"/>
                    </a:p>
                    <a:p>
                      <a:pPr marL="404813" indent="-404813" algn="just">
                        <a:buFont typeface="+mj-lt"/>
                        <a:buNone/>
                        <a:tabLst>
                          <a:tab pos="404813" algn="l"/>
                        </a:tabLst>
                      </a:pPr>
                      <a:r>
                        <a:rPr lang="en-US" sz="1100" baseline="0" dirty="0"/>
                        <a:t>	Homestead is owned as tenants by the entireties as well?</a:t>
                      </a:r>
                      <a:endParaRPr lang="en-US" sz="1100" dirty="0"/>
                    </a:p>
                  </a:txBody>
                  <a:tcPr marL="91434" marR="91434" marT="45704" marB="45704"/>
                </a:tc>
                <a:tc>
                  <a:txBody>
                    <a:bodyPr/>
                    <a:lstStyle/>
                    <a:p>
                      <a:endParaRPr lang="en-US" sz="1800" dirty="0"/>
                    </a:p>
                  </a:txBody>
                  <a:tcPr marL="91434" marR="91434" marT="45704" marB="45704"/>
                </a:tc>
                <a:extLst>
                  <a:ext uri="{0D108BD9-81ED-4DB2-BD59-A6C34878D82A}">
                    <a16:rowId xmlns:a16="http://schemas.microsoft.com/office/drawing/2014/main" val="10002"/>
                  </a:ext>
                </a:extLst>
              </a:tr>
              <a:tr h="426684">
                <a:tc>
                  <a:txBody>
                    <a:bodyPr/>
                    <a:lstStyle/>
                    <a:p>
                      <a:pPr marL="404813" indent="-404813" algn="just">
                        <a:buFont typeface="+mj-lt"/>
                        <a:buNone/>
                        <a:tabLst>
                          <a:tab pos="404813" algn="l"/>
                        </a:tabLst>
                      </a:pPr>
                      <a:r>
                        <a:rPr lang="en-US" sz="1100" dirty="0"/>
                        <a:t>4.	Do</a:t>
                      </a:r>
                      <a:r>
                        <a:rPr lang="en-US" sz="1100" baseline="0" dirty="0"/>
                        <a:t> they understand that the cash value of a life insurance policy is only protected when it is owned by the insured individual?</a:t>
                      </a:r>
                      <a:endParaRPr lang="en-US" sz="1100" dirty="0"/>
                    </a:p>
                  </a:txBody>
                  <a:tcPr marL="91434" marR="91434" marT="45704" marB="45704"/>
                </a:tc>
                <a:tc>
                  <a:txBody>
                    <a:bodyPr/>
                    <a:lstStyle/>
                    <a:p>
                      <a:endParaRPr lang="en-US" sz="1800" dirty="0"/>
                    </a:p>
                  </a:txBody>
                  <a:tcPr marL="91434" marR="91434" marT="45704" marB="45704"/>
                </a:tc>
                <a:extLst>
                  <a:ext uri="{0D108BD9-81ED-4DB2-BD59-A6C34878D82A}">
                    <a16:rowId xmlns:a16="http://schemas.microsoft.com/office/drawing/2014/main" val="10003"/>
                  </a:ext>
                </a:extLst>
              </a:tr>
              <a:tr h="761959">
                <a:tc>
                  <a:txBody>
                    <a:bodyPr/>
                    <a:lstStyle/>
                    <a:p>
                      <a:pPr marL="396875" indent="-396875"/>
                      <a:r>
                        <a:rPr lang="en-US" sz="1100" dirty="0"/>
                        <a:t>5.	</a:t>
                      </a:r>
                      <a:r>
                        <a:rPr lang="en-US" sz="1100" baseline="0" dirty="0"/>
                        <a:t>Is life insurance payable to protective trusts that can benefit the </a:t>
                      </a:r>
                      <a:r>
                        <a:rPr lang="en-US" sz="1100" kern="1200" dirty="0">
                          <a:solidFill>
                            <a:schemeClr val="tx1"/>
                          </a:solidFill>
                          <a:latin typeface="+mn-lt"/>
                          <a:ea typeface="+mn-ea"/>
                          <a:cs typeface="+mn-cs"/>
                        </a:rPr>
                        <a:t>surviving</a:t>
                      </a:r>
                      <a:r>
                        <a:rPr lang="en-US" sz="1100" baseline="0" dirty="0"/>
                        <a:t> spouse and descendants without being subject to their creditor claims?</a:t>
                      </a:r>
                    </a:p>
                    <a:p>
                      <a:endParaRPr lang="en-US" sz="1100" baseline="0" dirty="0"/>
                    </a:p>
                    <a:p>
                      <a:pPr marL="396875" indent="0"/>
                      <a:r>
                        <a:rPr lang="en-US" sz="1100" baseline="0" dirty="0"/>
                        <a:t>Does the client own life insurance policies on any other person - if so, it will not be creditor protected.</a:t>
                      </a:r>
                      <a:endParaRPr lang="en-US" sz="1100" dirty="0"/>
                    </a:p>
                  </a:txBody>
                  <a:tcPr marL="91434" marR="91434" marT="45704" marB="45704"/>
                </a:tc>
                <a:tc>
                  <a:txBody>
                    <a:bodyPr/>
                    <a:lstStyle/>
                    <a:p>
                      <a:endParaRPr lang="en-US" sz="1800" dirty="0"/>
                    </a:p>
                  </a:txBody>
                  <a:tcPr marL="91434" marR="91434" marT="45704" marB="45704"/>
                </a:tc>
                <a:extLst>
                  <a:ext uri="{0D108BD9-81ED-4DB2-BD59-A6C34878D82A}">
                    <a16:rowId xmlns:a16="http://schemas.microsoft.com/office/drawing/2014/main" val="10004"/>
                  </a:ext>
                </a:extLst>
              </a:tr>
              <a:tr h="391378">
                <a:tc>
                  <a:txBody>
                    <a:bodyPr/>
                    <a:lstStyle/>
                    <a:p>
                      <a:pPr marL="346075" indent="-346075">
                        <a:tabLst>
                          <a:tab pos="346075" algn="l"/>
                        </a:tabLst>
                      </a:pPr>
                      <a:r>
                        <a:rPr lang="en-US" sz="1100" dirty="0"/>
                        <a:t>6.	Is there an inherited IRA - inherited IRAs are not protected from creditors</a:t>
                      </a:r>
                      <a:r>
                        <a:rPr lang="en-US" sz="1100" baseline="0" dirty="0"/>
                        <a:t> under recent Florida case law.</a:t>
                      </a:r>
                      <a:endParaRPr lang="en-US" sz="1100" dirty="0"/>
                    </a:p>
                  </a:txBody>
                  <a:tcPr marL="91434" marR="91434" marT="45704" marB="45704"/>
                </a:tc>
                <a:tc>
                  <a:txBody>
                    <a:bodyPr/>
                    <a:lstStyle/>
                    <a:p>
                      <a:endParaRPr lang="en-US" sz="1800" dirty="0"/>
                    </a:p>
                  </a:txBody>
                  <a:tcPr marL="91434" marR="91434" marT="45704" marB="4570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22316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1925" y="895350"/>
          <a:ext cx="8820150" cy="5224501"/>
        </p:xfrm>
        <a:graphic>
          <a:graphicData uri="http://schemas.openxmlformats.org/drawingml/2006/table">
            <a:tbl>
              <a:tblPr firstRow="1" bandRow="1">
                <a:tableStyleId>{5940675A-B579-460E-94D1-54222C63F5DA}</a:tableStyleId>
              </a:tblPr>
              <a:tblGrid>
                <a:gridCol w="7056120">
                  <a:extLst>
                    <a:ext uri="{9D8B030D-6E8A-4147-A177-3AD203B41FA5}">
                      <a16:colId xmlns:a16="http://schemas.microsoft.com/office/drawing/2014/main" val="20000"/>
                    </a:ext>
                  </a:extLst>
                </a:gridCol>
                <a:gridCol w="1764030">
                  <a:extLst>
                    <a:ext uri="{9D8B030D-6E8A-4147-A177-3AD203B41FA5}">
                      <a16:colId xmlns:a16="http://schemas.microsoft.com/office/drawing/2014/main" val="20001"/>
                    </a:ext>
                  </a:extLst>
                </a:gridCol>
              </a:tblGrid>
              <a:tr h="1600150">
                <a:tc>
                  <a:txBody>
                    <a:bodyPr/>
                    <a:lstStyle/>
                    <a:p>
                      <a:pPr marL="342900" indent="-342900" algn="just">
                        <a:buFont typeface="+mj-lt"/>
                        <a:buAutoNum type="arabicPeriod" startAt="7"/>
                      </a:pPr>
                      <a:r>
                        <a:rPr lang="en-US" sz="1100" dirty="0"/>
                        <a:t>Who is responsible for making sure that LLCs are properly established and maintained?  An improperly drafted LLC will not provide a Florida client with charging order protection or tenancy by the entireties status, even if intended to do so.  Many lawyer do not know how to do this properly, so how can accountants and clients themselves even attempt this?</a:t>
                      </a:r>
                    </a:p>
                    <a:p>
                      <a:pPr marL="342900" indent="-342900" algn="just">
                        <a:buFont typeface="+mj-lt"/>
                        <a:buAutoNum type="arabicPeriod" startAt="7"/>
                      </a:pPr>
                      <a:endParaRPr lang="en-US" sz="1100" dirty="0"/>
                    </a:p>
                    <a:p>
                      <a:pPr marL="342900" indent="-342900" algn="just">
                        <a:buFont typeface="+mj-lt"/>
                        <a:buNone/>
                      </a:pPr>
                      <a:r>
                        <a:rPr lang="en-US" sz="1100" dirty="0"/>
                        <a:t>	Single member LLC’s</a:t>
                      </a:r>
                      <a:r>
                        <a:rPr lang="en-US" sz="1100" baseline="0" dirty="0"/>
                        <a:t> do not have charging order protection.</a:t>
                      </a:r>
                      <a:endParaRPr lang="en-US" sz="1100" dirty="0"/>
                    </a:p>
                    <a:p>
                      <a:pPr marL="342900" indent="-342900">
                        <a:buFont typeface="+mj-lt"/>
                        <a:buNone/>
                      </a:pPr>
                      <a:endParaRPr lang="en-US" sz="1100" dirty="0"/>
                    </a:p>
                    <a:p>
                      <a:pPr marL="342900" marR="0" indent="3175" algn="just" defTabSz="914400" rtl="0" eaLnBrk="1" fontAlgn="auto" latinLnBrk="0" hangingPunct="1">
                        <a:lnSpc>
                          <a:spcPct val="100000"/>
                        </a:lnSpc>
                        <a:spcBef>
                          <a:spcPts val="0"/>
                        </a:spcBef>
                        <a:spcAft>
                          <a:spcPts val="0"/>
                        </a:spcAft>
                        <a:buClrTx/>
                        <a:buSzTx/>
                        <a:buFont typeface="+mj-lt"/>
                        <a:buNone/>
                        <a:tabLst/>
                        <a:defRPr/>
                      </a:pPr>
                      <a:r>
                        <a:rPr lang="en-US" sz="1100" baseline="0" dirty="0"/>
                        <a:t>WARNING - It violates the unauthorized practice of law rules to set up LLC’s and to provide legal documents for LLC’s.  This puts the CPA firm at risk for malpractice and licensing purposes.</a:t>
                      </a:r>
                      <a:endParaRPr lang="en-US" sz="1100" dirty="0"/>
                    </a:p>
                  </a:txBody>
                  <a:tcPr marL="91441" marR="91441" marT="45702" marB="45702"/>
                </a:tc>
                <a:tc>
                  <a:txBody>
                    <a:bodyPr/>
                    <a:lstStyle/>
                    <a:p>
                      <a:endParaRPr lang="en-US" sz="1100" dirty="0"/>
                    </a:p>
                  </a:txBody>
                  <a:tcPr marL="91441" marR="91441" marT="45702" marB="45702"/>
                </a:tc>
                <a:extLst>
                  <a:ext uri="{0D108BD9-81ED-4DB2-BD59-A6C34878D82A}">
                    <a16:rowId xmlns:a16="http://schemas.microsoft.com/office/drawing/2014/main" val="10000"/>
                  </a:ext>
                </a:extLst>
              </a:tr>
              <a:tr h="1432511">
                <a:tc>
                  <a:txBody>
                    <a:bodyPr/>
                    <a:lstStyle/>
                    <a:p>
                      <a:pPr marL="346075" indent="-346075">
                        <a:buAutoNum type="arabicPeriod" startAt="8"/>
                      </a:pPr>
                      <a:r>
                        <a:rPr lang="en-US" sz="1100" baseline="0" dirty="0"/>
                        <a:t>Do the clients own assets that may cause liability, such as investment real estate, a business or even a charitable activity?  Should these be placed in separate LLCs for liability insurance insulation purposes?</a:t>
                      </a:r>
                    </a:p>
                    <a:p>
                      <a:pPr marL="914400" indent="-568325">
                        <a:buAutoNum type="alphaLcPeriod"/>
                      </a:pPr>
                      <a:r>
                        <a:rPr lang="en-US" sz="1100" baseline="0" dirty="0"/>
                        <a:t>Some clients think that a flow-through tax entity allows creditor claims to flow through, which is not of the case.</a:t>
                      </a:r>
                    </a:p>
                    <a:p>
                      <a:pPr marL="914400" marR="0" indent="-568325" algn="l" defTabSz="914400" rtl="0" eaLnBrk="1" fontAlgn="auto" latinLnBrk="0" hangingPunct="1">
                        <a:lnSpc>
                          <a:spcPct val="100000"/>
                        </a:lnSpc>
                        <a:spcBef>
                          <a:spcPts val="0"/>
                        </a:spcBef>
                        <a:spcAft>
                          <a:spcPts val="0"/>
                        </a:spcAft>
                        <a:buClrTx/>
                        <a:buSzTx/>
                        <a:buFontTx/>
                        <a:buAutoNum type="alphaLcPeriod"/>
                        <a:tabLst/>
                        <a:defRPr/>
                      </a:pPr>
                      <a:r>
                        <a:rPr lang="en-US" sz="1100" baseline="0" dirty="0"/>
                        <a:t>Many clients think that revocable trusts will shield them from creditor claims.  There is a big difference between avoiding probate and avoiding creditors.</a:t>
                      </a:r>
                    </a:p>
                    <a:p>
                      <a:pPr marL="914400" marR="0" indent="-568325" algn="l" defTabSz="914400" rtl="0" eaLnBrk="1" fontAlgn="auto" latinLnBrk="0" hangingPunct="1">
                        <a:lnSpc>
                          <a:spcPct val="100000"/>
                        </a:lnSpc>
                        <a:spcBef>
                          <a:spcPts val="0"/>
                        </a:spcBef>
                        <a:spcAft>
                          <a:spcPts val="0"/>
                        </a:spcAft>
                        <a:buClrTx/>
                        <a:buSzTx/>
                        <a:buFontTx/>
                        <a:buAutoNum type="alphaLcPeriod"/>
                        <a:tabLst/>
                        <a:defRPr/>
                      </a:pPr>
                      <a:r>
                        <a:rPr lang="en-US" sz="1100" baseline="0" dirty="0"/>
                        <a:t>Who is the manager? Exposure of the manager?</a:t>
                      </a:r>
                    </a:p>
                    <a:p>
                      <a:pPr marL="914400" marR="0" indent="-568325" algn="l" defTabSz="914400" rtl="0" eaLnBrk="1" fontAlgn="auto" latinLnBrk="0" hangingPunct="1">
                        <a:lnSpc>
                          <a:spcPct val="100000"/>
                        </a:lnSpc>
                        <a:spcBef>
                          <a:spcPts val="0"/>
                        </a:spcBef>
                        <a:spcAft>
                          <a:spcPts val="0"/>
                        </a:spcAft>
                        <a:buClrTx/>
                        <a:buSzTx/>
                        <a:buFontTx/>
                        <a:buAutoNum type="alphaLcPeriod"/>
                        <a:tabLst/>
                        <a:defRPr/>
                      </a:pPr>
                      <a:r>
                        <a:rPr lang="en-US" sz="1100" baseline="0" dirty="0"/>
                        <a:t>Do insurance carriers on agencies know how assets are owned?</a:t>
                      </a:r>
                      <a:endParaRPr lang="en-US" sz="1100" dirty="0"/>
                    </a:p>
                  </a:txBody>
                  <a:tcPr marL="91441" marR="91441" marT="45702" marB="45702"/>
                </a:tc>
                <a:tc>
                  <a:txBody>
                    <a:bodyPr/>
                    <a:lstStyle/>
                    <a:p>
                      <a:endParaRPr lang="en-US" sz="1100" dirty="0"/>
                    </a:p>
                  </a:txBody>
                  <a:tcPr marL="91441" marR="91441" marT="45702" marB="45702"/>
                </a:tc>
                <a:extLst>
                  <a:ext uri="{0D108BD9-81ED-4DB2-BD59-A6C34878D82A}">
                    <a16:rowId xmlns:a16="http://schemas.microsoft.com/office/drawing/2014/main" val="10001"/>
                  </a:ext>
                </a:extLst>
              </a:tr>
              <a:tr h="761957">
                <a:tc>
                  <a:txBody>
                    <a:bodyPr/>
                    <a:lstStyle/>
                    <a:p>
                      <a:pPr marL="404813" marR="0" indent="-404813" algn="just" defTabSz="914400" rtl="0" eaLnBrk="1" fontAlgn="auto" latinLnBrk="0" hangingPunct="1">
                        <a:lnSpc>
                          <a:spcPct val="100000"/>
                        </a:lnSpc>
                        <a:spcBef>
                          <a:spcPts val="0"/>
                        </a:spcBef>
                        <a:spcAft>
                          <a:spcPts val="0"/>
                        </a:spcAft>
                        <a:buClrTx/>
                        <a:buSzTx/>
                        <a:buFont typeface="+mj-lt"/>
                        <a:buAutoNum type="arabicPeriod" startAt="9"/>
                        <a:tabLst>
                          <a:tab pos="404813" algn="l"/>
                        </a:tabLst>
                        <a:defRPr/>
                      </a:pPr>
                      <a:r>
                        <a:rPr lang="en-US" sz="1100" baseline="0" dirty="0"/>
                        <a:t>Are proper formalities being followed so that one company or person is not considered an alter ego of the other for liability insurance insulation purposes.</a:t>
                      </a:r>
                    </a:p>
                    <a:p>
                      <a:pPr marL="404813" marR="0" indent="-7938" algn="just" defTabSz="914400" rtl="0" eaLnBrk="1" fontAlgn="auto" latinLnBrk="0" hangingPunct="1">
                        <a:lnSpc>
                          <a:spcPct val="100000"/>
                        </a:lnSpc>
                        <a:spcBef>
                          <a:spcPts val="0"/>
                        </a:spcBef>
                        <a:spcAft>
                          <a:spcPts val="0"/>
                        </a:spcAft>
                        <a:buClrTx/>
                        <a:buSzTx/>
                        <a:buFont typeface="+mj-lt"/>
                        <a:buNone/>
                        <a:tabLst>
                          <a:tab pos="404813" algn="l"/>
                        </a:tabLst>
                        <a:defRPr/>
                      </a:pPr>
                      <a:r>
                        <a:rPr lang="en-US" sz="1100" baseline="0" dirty="0"/>
                        <a:t>Are financial statements being prepared?  For example, many CPA firms prepare a form 1065 for an entity taxes as disregarded simply to help confirm appropriate fiscal conduct and accountability. </a:t>
                      </a:r>
                    </a:p>
                  </a:txBody>
                  <a:tcPr marL="91441" marR="91441" marT="45702" marB="45702"/>
                </a:tc>
                <a:tc>
                  <a:txBody>
                    <a:bodyPr/>
                    <a:lstStyle/>
                    <a:p>
                      <a:endParaRPr lang="en-US" sz="1100" dirty="0"/>
                    </a:p>
                  </a:txBody>
                  <a:tcPr marL="91441" marR="91441" marT="45702" marB="45702"/>
                </a:tc>
                <a:extLst>
                  <a:ext uri="{0D108BD9-81ED-4DB2-BD59-A6C34878D82A}">
                    <a16:rowId xmlns:a16="http://schemas.microsoft.com/office/drawing/2014/main" val="10002"/>
                  </a:ext>
                </a:extLst>
              </a:tr>
              <a:tr h="594319">
                <a:tc>
                  <a:txBody>
                    <a:bodyPr/>
                    <a:lstStyle/>
                    <a:p>
                      <a:pPr marL="342900" indent="-342900" algn="just">
                        <a:buFont typeface="+mj-lt"/>
                        <a:buNone/>
                      </a:pPr>
                      <a:r>
                        <a:rPr lang="en-US" sz="1100" dirty="0"/>
                        <a:t>10.	</a:t>
                      </a:r>
                      <a:r>
                        <a:rPr lang="en-US" sz="1100" baseline="0" dirty="0"/>
                        <a:t>Is the client being realistic about what their risks and exposures are with respect to potential upside down loan situations, guaranties, and real estate debt that may not be renewed.  Why do some clients wait until it is too late?  A nudge here and there can save significant problems.</a:t>
                      </a:r>
                      <a:endParaRPr lang="en-US" sz="1100" dirty="0"/>
                    </a:p>
                  </a:txBody>
                  <a:tcPr marL="91441" marR="91441" marT="45702" marB="45702"/>
                </a:tc>
                <a:tc>
                  <a:txBody>
                    <a:bodyPr/>
                    <a:lstStyle/>
                    <a:p>
                      <a:endParaRPr lang="en-US" sz="1100" dirty="0"/>
                    </a:p>
                  </a:txBody>
                  <a:tcPr marL="91441" marR="91441" marT="45702" marB="45702"/>
                </a:tc>
                <a:extLst>
                  <a:ext uri="{0D108BD9-81ED-4DB2-BD59-A6C34878D82A}">
                    <a16:rowId xmlns:a16="http://schemas.microsoft.com/office/drawing/2014/main" val="10003"/>
                  </a:ext>
                </a:extLst>
              </a:tr>
              <a:tr h="835525">
                <a:tc>
                  <a:txBody>
                    <a:bodyPr/>
                    <a:lstStyle/>
                    <a:p>
                      <a:pPr marL="346075" indent="-346075">
                        <a:buNone/>
                      </a:pPr>
                      <a:r>
                        <a:rPr lang="en-US" sz="1100" baseline="0" dirty="0"/>
                        <a:t>11.	How much should the CPA know?  Will communications with the CPA and other parties become discoverable?</a:t>
                      </a:r>
                    </a:p>
                    <a:p>
                      <a:pPr marL="346075" indent="-346075">
                        <a:buNone/>
                      </a:pPr>
                      <a:r>
                        <a:rPr lang="en-US" sz="1100" baseline="0" dirty="0"/>
                        <a:t>	</a:t>
                      </a:r>
                    </a:p>
                    <a:p>
                      <a:pPr marL="346075" indent="-346075">
                        <a:buNone/>
                      </a:pPr>
                      <a:r>
                        <a:rPr lang="en-US" sz="1100" baseline="0" dirty="0"/>
                        <a:t>	Understand CPA client Florida litigation privilege – copies of letters or information given to third parties will be discoverable.</a:t>
                      </a:r>
                      <a:endParaRPr lang="en-US" sz="1100" dirty="0"/>
                    </a:p>
                  </a:txBody>
                  <a:tcPr marL="91441" marR="91441" marT="45702" marB="45702"/>
                </a:tc>
                <a:tc>
                  <a:txBody>
                    <a:bodyPr/>
                    <a:lstStyle/>
                    <a:p>
                      <a:endParaRPr lang="en-US" sz="1100" dirty="0"/>
                    </a:p>
                  </a:txBody>
                  <a:tcPr marL="91441" marR="91441" marT="45702" marB="45702"/>
                </a:tc>
                <a:extLst>
                  <a:ext uri="{0D108BD9-81ED-4DB2-BD59-A6C34878D82A}">
                    <a16:rowId xmlns:a16="http://schemas.microsoft.com/office/drawing/2014/main" val="10004"/>
                  </a:ext>
                </a:extLst>
              </a:tr>
            </a:tbl>
          </a:graphicData>
        </a:graphic>
      </p:graphicFrame>
      <p:sp>
        <p:nvSpPr>
          <p:cNvPr id="5" name="Rectangle 2"/>
          <p:cNvSpPr>
            <a:spLocks noChangeArrowheads="1"/>
          </p:cNvSpPr>
          <p:nvPr/>
        </p:nvSpPr>
        <p:spPr bwMode="auto">
          <a:xfrm>
            <a:off x="0" y="1143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34" tIns="39617" rIns="79234" bIns="39617" anchor="t"/>
          <a:lstStyle>
            <a:lvl1pPr defTabSz="711200" eaLnBrk="0" hangingPunct="0">
              <a:defRPr>
                <a:solidFill>
                  <a:schemeClr val="tx1"/>
                </a:solidFill>
                <a:latin typeface="Arial" panose="020B0604020202020204" pitchFamily="34" charset="0"/>
              </a:defRPr>
            </a:lvl1pPr>
            <a:lvl2pPr marL="742950" indent="-285750" defTabSz="711200" eaLnBrk="0" hangingPunct="0">
              <a:defRPr>
                <a:solidFill>
                  <a:schemeClr val="tx1"/>
                </a:solidFill>
                <a:latin typeface="Arial" panose="020B0604020202020204" pitchFamily="34" charset="0"/>
              </a:defRPr>
            </a:lvl2pPr>
            <a:lvl3pPr marL="1143000" indent="-228600" defTabSz="711200" eaLnBrk="0" hangingPunct="0">
              <a:defRPr>
                <a:solidFill>
                  <a:schemeClr val="tx1"/>
                </a:solidFill>
                <a:latin typeface="Arial" panose="020B0604020202020204" pitchFamily="34" charset="0"/>
              </a:defRPr>
            </a:lvl3pPr>
            <a:lvl4pPr marL="1600200" indent="-228600" defTabSz="711200" eaLnBrk="0" hangingPunct="0">
              <a:defRPr>
                <a:solidFill>
                  <a:schemeClr val="tx1"/>
                </a:solidFill>
                <a:latin typeface="Arial" panose="020B0604020202020204" pitchFamily="34" charset="0"/>
              </a:defRPr>
            </a:lvl4pPr>
            <a:lvl5pPr marL="2057400" indent="-228600" defTabSz="711200" eaLnBrk="0" hangingPunct="0">
              <a:defRPr>
                <a:solidFill>
                  <a:schemeClr val="tx1"/>
                </a:solidFill>
                <a:latin typeface="Arial" panose="020B0604020202020204" pitchFamily="34" charset="0"/>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82"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THE CPA’S CHECKLIST FOR FLORIDA CREDITOR </a:t>
            </a:r>
          </a:p>
          <a:p>
            <a:pPr marL="0" marR="0" lvl="0" indent="0" algn="ctr" defTabSz="914382"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PROTECTION PLANNING AND MAINTENANCE</a:t>
            </a:r>
          </a:p>
        </p:txBody>
      </p:sp>
    </p:spTree>
    <p:extLst>
      <p:ext uri="{BB962C8B-B14F-4D97-AF65-F5344CB8AC3E}">
        <p14:creationId xmlns:p14="http://schemas.microsoft.com/office/powerpoint/2010/main" val="35859495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0663" y="984250"/>
          <a:ext cx="8702675" cy="4896501"/>
        </p:xfrm>
        <a:graphic>
          <a:graphicData uri="http://schemas.openxmlformats.org/drawingml/2006/table">
            <a:tbl>
              <a:tblPr firstRow="1" bandRow="1">
                <a:tableStyleId>{5940675A-B579-460E-94D1-54222C63F5DA}</a:tableStyleId>
              </a:tblPr>
              <a:tblGrid>
                <a:gridCol w="6962140">
                  <a:extLst>
                    <a:ext uri="{9D8B030D-6E8A-4147-A177-3AD203B41FA5}">
                      <a16:colId xmlns:a16="http://schemas.microsoft.com/office/drawing/2014/main" val="20000"/>
                    </a:ext>
                  </a:extLst>
                </a:gridCol>
                <a:gridCol w="1740535">
                  <a:extLst>
                    <a:ext uri="{9D8B030D-6E8A-4147-A177-3AD203B41FA5}">
                      <a16:colId xmlns:a16="http://schemas.microsoft.com/office/drawing/2014/main" val="20001"/>
                    </a:ext>
                  </a:extLst>
                </a:gridCol>
              </a:tblGrid>
              <a:tr h="762174">
                <a:tc>
                  <a:txBody>
                    <a:bodyPr/>
                    <a:lstStyle/>
                    <a:p>
                      <a:pPr marL="346075" marR="0" indent="-346075" algn="just" defTabSz="914400" rtl="0" eaLnBrk="1" fontAlgn="auto" latinLnBrk="0" hangingPunct="1">
                        <a:lnSpc>
                          <a:spcPct val="100000"/>
                        </a:lnSpc>
                        <a:spcBef>
                          <a:spcPts val="0"/>
                        </a:spcBef>
                        <a:spcAft>
                          <a:spcPts val="0"/>
                        </a:spcAft>
                        <a:buClrTx/>
                        <a:buSzTx/>
                        <a:buFont typeface="+mj-lt"/>
                        <a:buNone/>
                        <a:tabLst/>
                        <a:defRPr/>
                      </a:pPr>
                      <a:r>
                        <a:rPr lang="en-US" sz="1100" baseline="0" dirty="0"/>
                        <a:t>13.	Is the client being accurate and truthful on financial statements provided to lending institutions?  How specific do these statements need to be on issues such as joint assets and changes thereto.</a:t>
                      </a:r>
                    </a:p>
                    <a:p>
                      <a:pPr marL="346075" marR="0" indent="-346075" algn="just" defTabSz="914400" rtl="0" eaLnBrk="1" fontAlgn="auto" latinLnBrk="0" hangingPunct="1">
                        <a:lnSpc>
                          <a:spcPct val="100000"/>
                        </a:lnSpc>
                        <a:spcBef>
                          <a:spcPts val="0"/>
                        </a:spcBef>
                        <a:spcAft>
                          <a:spcPts val="0"/>
                        </a:spcAft>
                        <a:buClrTx/>
                        <a:buSzTx/>
                        <a:buFont typeface="+mj-lt"/>
                        <a:buAutoNum type="arabicPeriod" startAt="12"/>
                        <a:tabLst/>
                        <a:defRPr/>
                      </a:pPr>
                      <a:endParaRPr lang="en-US" sz="1100" baseline="0" dirty="0"/>
                    </a:p>
                    <a:p>
                      <a:pPr marL="346075" marR="0" indent="-346075" algn="just" defTabSz="914400" rtl="0" eaLnBrk="1" fontAlgn="auto" latinLnBrk="0" hangingPunct="1">
                        <a:lnSpc>
                          <a:spcPct val="100000"/>
                        </a:lnSpc>
                        <a:spcBef>
                          <a:spcPts val="0"/>
                        </a:spcBef>
                        <a:spcAft>
                          <a:spcPts val="0"/>
                        </a:spcAft>
                        <a:buClrTx/>
                        <a:buSzTx/>
                        <a:buFont typeface="+mj-lt"/>
                        <a:buNone/>
                        <a:tabLst/>
                        <a:defRPr/>
                      </a:pPr>
                      <a:r>
                        <a:rPr lang="en-US" sz="1100" baseline="0" dirty="0"/>
                        <a:t>	Proper footnoting is crucial.</a:t>
                      </a:r>
                      <a:endParaRPr lang="en-US" sz="1100" dirty="0"/>
                    </a:p>
                  </a:txBody>
                  <a:tcPr marL="91433" marR="91433" marT="45731" marB="45731"/>
                </a:tc>
                <a:tc>
                  <a:txBody>
                    <a:bodyPr/>
                    <a:lstStyle/>
                    <a:p>
                      <a:endParaRPr lang="en-US" sz="1600" dirty="0"/>
                    </a:p>
                  </a:txBody>
                  <a:tcPr marL="91433" marR="91433" marT="45731" marB="45731"/>
                </a:tc>
                <a:extLst>
                  <a:ext uri="{0D108BD9-81ED-4DB2-BD59-A6C34878D82A}">
                    <a16:rowId xmlns:a16="http://schemas.microsoft.com/office/drawing/2014/main" val="10000"/>
                  </a:ext>
                </a:extLst>
              </a:tr>
              <a:tr h="1432885">
                <a:tc>
                  <a:txBody>
                    <a:bodyPr/>
                    <a:lstStyle/>
                    <a:p>
                      <a:pPr marL="346075" indent="-346075" algn="just"/>
                      <a:r>
                        <a:rPr lang="en-US" sz="1100" baseline="0" dirty="0"/>
                        <a:t>14.	Are insurance agencies and carriers aware of exactly what is being insured?  Is the client telling the insurance carrier that the car is personal and not for business, while telling the IRS that the car is 90% business and is owned by a company?</a:t>
                      </a:r>
                    </a:p>
                    <a:p>
                      <a:endParaRPr lang="en-US" sz="1100" baseline="0" dirty="0"/>
                    </a:p>
                    <a:p>
                      <a:pPr marL="346075" indent="0" algn="just"/>
                      <a:r>
                        <a:rPr lang="en-US" sz="1100" baseline="0" dirty="0"/>
                        <a:t>Can someone working for the CPA firm call the applicable insurance agencies to make sure that everything is coordinated?</a:t>
                      </a:r>
                    </a:p>
                    <a:p>
                      <a:pPr marL="346075" indent="0" algn="just"/>
                      <a:endParaRPr lang="en-US" sz="1100" baseline="0" dirty="0"/>
                    </a:p>
                    <a:p>
                      <a:pPr marL="346075" indent="0" algn="just"/>
                      <a:r>
                        <a:rPr lang="en-US" sz="1100" baseline="0" dirty="0"/>
                        <a:t>Make sure client understands exclusions, such as animals, pools, civic activities, church or synagogue activities, etc.</a:t>
                      </a:r>
                      <a:endParaRPr lang="en-US" sz="1100" dirty="0"/>
                    </a:p>
                  </a:txBody>
                  <a:tcPr marL="91433" marR="91433" marT="45731" marB="45731"/>
                </a:tc>
                <a:tc>
                  <a:txBody>
                    <a:bodyPr/>
                    <a:lstStyle/>
                    <a:p>
                      <a:endParaRPr lang="en-US" sz="1600" dirty="0"/>
                    </a:p>
                  </a:txBody>
                  <a:tcPr marL="91433" marR="91433" marT="45731" marB="45731"/>
                </a:tc>
                <a:extLst>
                  <a:ext uri="{0D108BD9-81ED-4DB2-BD59-A6C34878D82A}">
                    <a16:rowId xmlns:a16="http://schemas.microsoft.com/office/drawing/2014/main" val="10001"/>
                  </a:ext>
                </a:extLst>
              </a:tr>
              <a:tr h="426818">
                <a:tc>
                  <a:txBody>
                    <a:bodyPr/>
                    <a:lstStyle/>
                    <a:p>
                      <a:pPr marL="346075" indent="-346075" algn="just"/>
                      <a:r>
                        <a:rPr lang="en-US" sz="1100" baseline="0" dirty="0"/>
                        <a:t>15.	What is the client’s cash-burn rate?  Are they waiting for the economy to turn around, and what if it does not and when do they run out of cash?</a:t>
                      </a:r>
                      <a:endParaRPr lang="en-US" sz="1100" dirty="0"/>
                    </a:p>
                  </a:txBody>
                  <a:tcPr marL="91433" marR="91433" marT="45731" marB="45731"/>
                </a:tc>
                <a:tc>
                  <a:txBody>
                    <a:bodyPr/>
                    <a:lstStyle/>
                    <a:p>
                      <a:endParaRPr lang="en-US" sz="1600" dirty="0"/>
                    </a:p>
                  </a:txBody>
                  <a:tcPr marL="91433" marR="91433" marT="45731" marB="45731"/>
                </a:tc>
                <a:extLst>
                  <a:ext uri="{0D108BD9-81ED-4DB2-BD59-A6C34878D82A}">
                    <a16:rowId xmlns:a16="http://schemas.microsoft.com/office/drawing/2014/main" val="10002"/>
                  </a:ext>
                </a:extLst>
              </a:tr>
              <a:tr h="335358">
                <a:tc>
                  <a:txBody>
                    <a:bodyPr/>
                    <a:lstStyle/>
                    <a:p>
                      <a:pPr marL="346075" marR="0" indent="-346075" algn="just" defTabSz="914400" rtl="0" eaLnBrk="1" fontAlgn="auto" latinLnBrk="0" hangingPunct="1">
                        <a:lnSpc>
                          <a:spcPct val="100000"/>
                        </a:lnSpc>
                        <a:spcBef>
                          <a:spcPts val="0"/>
                        </a:spcBef>
                        <a:spcAft>
                          <a:spcPts val="0"/>
                        </a:spcAft>
                        <a:buClrTx/>
                        <a:buSzTx/>
                        <a:buFontTx/>
                        <a:buNone/>
                        <a:tabLst/>
                        <a:defRPr/>
                      </a:pPr>
                      <a:r>
                        <a:rPr lang="en-US" sz="1100" baseline="0" dirty="0"/>
                        <a:t>16.	Schedule an annual review?</a:t>
                      </a:r>
                      <a:endParaRPr lang="en-US" sz="1100" dirty="0"/>
                    </a:p>
                  </a:txBody>
                  <a:tcPr marL="91433" marR="91433" marT="45731" marB="45731"/>
                </a:tc>
                <a:tc>
                  <a:txBody>
                    <a:bodyPr/>
                    <a:lstStyle/>
                    <a:p>
                      <a:endParaRPr lang="en-US" sz="1600" dirty="0"/>
                    </a:p>
                  </a:txBody>
                  <a:tcPr marL="91433" marR="91433" marT="45731" marB="45731"/>
                </a:tc>
                <a:extLst>
                  <a:ext uri="{0D108BD9-81ED-4DB2-BD59-A6C34878D82A}">
                    <a16:rowId xmlns:a16="http://schemas.microsoft.com/office/drawing/2014/main" val="10003"/>
                  </a:ext>
                </a:extLst>
              </a:tr>
              <a:tr h="426818">
                <a:tc>
                  <a:txBody>
                    <a:bodyPr/>
                    <a:lstStyle/>
                    <a:p>
                      <a:pPr marL="346075" marR="0" indent="-346075" algn="just" defTabSz="914400" rtl="0" eaLnBrk="1" fontAlgn="auto" latinLnBrk="0" hangingPunct="1">
                        <a:lnSpc>
                          <a:spcPct val="100000"/>
                        </a:lnSpc>
                        <a:spcBef>
                          <a:spcPts val="0"/>
                        </a:spcBef>
                        <a:spcAft>
                          <a:spcPts val="0"/>
                        </a:spcAft>
                        <a:buClrTx/>
                        <a:buSzTx/>
                        <a:buFontTx/>
                        <a:buNone/>
                        <a:tabLst/>
                        <a:defRPr/>
                      </a:pPr>
                      <a:r>
                        <a:rPr lang="en-US" sz="1100" dirty="0"/>
                        <a:t>17.	Consider new entities and trusts,</a:t>
                      </a:r>
                      <a:r>
                        <a:rPr lang="en-US" sz="1100" baseline="0" dirty="0"/>
                        <a:t> including protective trust systems and limited liability entities.  Segregate voting from non-voting under entities.</a:t>
                      </a:r>
                      <a:endParaRPr lang="en-US" sz="1100" dirty="0"/>
                    </a:p>
                  </a:txBody>
                  <a:tcPr marL="91433" marR="91433" marT="45731" marB="45731"/>
                </a:tc>
                <a:tc>
                  <a:txBody>
                    <a:bodyPr/>
                    <a:lstStyle/>
                    <a:p>
                      <a:endParaRPr lang="en-US" sz="1600" dirty="0"/>
                    </a:p>
                  </a:txBody>
                  <a:tcPr marL="91433" marR="91433" marT="45731" marB="45731"/>
                </a:tc>
                <a:extLst>
                  <a:ext uri="{0D108BD9-81ED-4DB2-BD59-A6C34878D82A}">
                    <a16:rowId xmlns:a16="http://schemas.microsoft.com/office/drawing/2014/main" val="10004"/>
                  </a:ext>
                </a:extLst>
              </a:tr>
              <a:tr h="335358">
                <a:tc>
                  <a:txBody>
                    <a:bodyPr/>
                    <a:lstStyle/>
                    <a:p>
                      <a:pPr marL="346075" marR="0" indent="-346075" algn="just" defTabSz="914400" rtl="0" eaLnBrk="1" fontAlgn="auto" latinLnBrk="0" hangingPunct="1">
                        <a:lnSpc>
                          <a:spcPct val="100000"/>
                        </a:lnSpc>
                        <a:spcBef>
                          <a:spcPts val="0"/>
                        </a:spcBef>
                        <a:spcAft>
                          <a:spcPts val="0"/>
                        </a:spcAft>
                        <a:buClrTx/>
                        <a:buSzTx/>
                        <a:buFontTx/>
                        <a:buNone/>
                        <a:tabLst/>
                        <a:defRPr/>
                      </a:pPr>
                      <a:r>
                        <a:rPr lang="en-US" sz="1100" dirty="0"/>
                        <a:t>18.	Annual input from and participation with qualified lawyer.</a:t>
                      </a:r>
                    </a:p>
                  </a:txBody>
                  <a:tcPr marL="91433" marR="91433" marT="45731" marB="45731"/>
                </a:tc>
                <a:tc>
                  <a:txBody>
                    <a:bodyPr/>
                    <a:lstStyle/>
                    <a:p>
                      <a:endParaRPr lang="en-US" sz="1600" dirty="0"/>
                    </a:p>
                  </a:txBody>
                  <a:tcPr marL="91433" marR="91433" marT="45731" marB="45731"/>
                </a:tc>
                <a:extLst>
                  <a:ext uri="{0D108BD9-81ED-4DB2-BD59-A6C34878D82A}">
                    <a16:rowId xmlns:a16="http://schemas.microsoft.com/office/drawing/2014/main" val="10005"/>
                  </a:ext>
                </a:extLst>
              </a:tr>
              <a:tr h="1009753">
                <a:tc>
                  <a:txBody>
                    <a:bodyPr/>
                    <a:lstStyle/>
                    <a:p>
                      <a:pPr marL="346075" marR="0" indent="-346075" algn="just" defTabSz="914400" rtl="0" eaLnBrk="1" fontAlgn="auto" latinLnBrk="0" hangingPunct="1">
                        <a:lnSpc>
                          <a:spcPct val="100000"/>
                        </a:lnSpc>
                        <a:spcBef>
                          <a:spcPts val="0"/>
                        </a:spcBef>
                        <a:spcAft>
                          <a:spcPts val="0"/>
                        </a:spcAft>
                        <a:buClrTx/>
                        <a:buSzTx/>
                        <a:buFontTx/>
                        <a:buNone/>
                        <a:tabLst/>
                        <a:defRPr/>
                      </a:pPr>
                      <a:r>
                        <a:rPr lang="en-US" sz="1100" dirty="0"/>
                        <a:t>19.	Debt</a:t>
                      </a:r>
                      <a:r>
                        <a:rPr lang="en-US" sz="1100" baseline="0" dirty="0"/>
                        <a:t> at the Debtor’s Best Friend</a:t>
                      </a:r>
                    </a:p>
                    <a:p>
                      <a:pPr marL="346075" marR="0" indent="-346075" algn="just" defTabSz="914400" rtl="0" eaLnBrk="1" fontAlgn="auto" latinLnBrk="0" hangingPunct="1">
                        <a:lnSpc>
                          <a:spcPct val="100000"/>
                        </a:lnSpc>
                        <a:spcBef>
                          <a:spcPts val="0"/>
                        </a:spcBef>
                        <a:spcAft>
                          <a:spcPts val="0"/>
                        </a:spcAft>
                        <a:buClrTx/>
                        <a:buSzTx/>
                        <a:buFontTx/>
                        <a:buNone/>
                        <a:tabLst/>
                        <a:defRPr/>
                      </a:pPr>
                      <a:r>
                        <a:rPr lang="en-US" sz="1100" baseline="0" dirty="0"/>
                        <a:t>	a.	Is there one creditor who should be ahead of the others?</a:t>
                      </a:r>
                    </a:p>
                    <a:p>
                      <a:pPr marL="911225" marR="0" indent="-571500" algn="just" defTabSz="914400" rtl="0" eaLnBrk="1" fontAlgn="auto" latinLnBrk="0" hangingPunct="1">
                        <a:lnSpc>
                          <a:spcPct val="100000"/>
                        </a:lnSpc>
                        <a:spcBef>
                          <a:spcPts val="0"/>
                        </a:spcBef>
                        <a:spcAft>
                          <a:spcPts val="0"/>
                        </a:spcAft>
                        <a:buClrTx/>
                        <a:buSzTx/>
                        <a:buFontTx/>
                        <a:buAutoNum type="alphaLcPeriod" startAt="2"/>
                        <a:tabLst/>
                        <a:defRPr/>
                      </a:pPr>
                      <a:r>
                        <a:rPr lang="en-US" sz="1100" baseline="0" dirty="0"/>
                        <a:t>Are all loans documented by promissory notes and secured by mortgages and/or security agreements?</a:t>
                      </a:r>
                    </a:p>
                    <a:p>
                      <a:pPr marL="911225" marR="0" indent="-571500" algn="just" defTabSz="914400" rtl="0" eaLnBrk="1" fontAlgn="auto" latinLnBrk="0" hangingPunct="1">
                        <a:lnSpc>
                          <a:spcPct val="100000"/>
                        </a:lnSpc>
                        <a:spcBef>
                          <a:spcPts val="0"/>
                        </a:spcBef>
                        <a:spcAft>
                          <a:spcPts val="0"/>
                        </a:spcAft>
                        <a:buClrTx/>
                        <a:buSzTx/>
                        <a:buFontTx/>
                        <a:buAutoNum type="alphaLcPeriod" startAt="2"/>
                        <a:tabLst/>
                        <a:defRPr/>
                      </a:pPr>
                      <a:r>
                        <a:rPr lang="en-US" sz="1100" baseline="0" dirty="0"/>
                        <a:t>Review various debt-associated strategies, such as cross-collateralization and sale lease backs.</a:t>
                      </a:r>
                      <a:endParaRPr lang="en-US" sz="1100" dirty="0"/>
                    </a:p>
                  </a:txBody>
                  <a:tcPr marL="91433" marR="91433" marT="45731" marB="45731"/>
                </a:tc>
                <a:tc>
                  <a:txBody>
                    <a:bodyPr/>
                    <a:lstStyle/>
                    <a:p>
                      <a:endParaRPr lang="en-US" sz="1600" dirty="0"/>
                    </a:p>
                  </a:txBody>
                  <a:tcPr marL="91433" marR="91433" marT="45731" marB="45731"/>
                </a:tc>
                <a:extLst>
                  <a:ext uri="{0D108BD9-81ED-4DB2-BD59-A6C34878D82A}">
                    <a16:rowId xmlns:a16="http://schemas.microsoft.com/office/drawing/2014/main" val="10006"/>
                  </a:ext>
                </a:extLst>
              </a:tr>
            </a:tbl>
          </a:graphicData>
        </a:graphic>
      </p:graphicFrame>
      <p:sp>
        <p:nvSpPr>
          <p:cNvPr id="5" name="Rectangle 2"/>
          <p:cNvSpPr>
            <a:spLocks noChangeArrowheads="1"/>
          </p:cNvSpPr>
          <p:nvPr/>
        </p:nvSpPr>
        <p:spPr bwMode="auto">
          <a:xfrm>
            <a:off x="0" y="1143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234" tIns="39617" rIns="79234" bIns="39617" anchor="t"/>
          <a:lstStyle>
            <a:lvl1pPr defTabSz="711200" eaLnBrk="0" hangingPunct="0">
              <a:defRPr>
                <a:solidFill>
                  <a:schemeClr val="tx1"/>
                </a:solidFill>
                <a:latin typeface="Arial" panose="020B0604020202020204" pitchFamily="34" charset="0"/>
              </a:defRPr>
            </a:lvl1pPr>
            <a:lvl2pPr marL="742950" indent="-285750" defTabSz="711200" eaLnBrk="0" hangingPunct="0">
              <a:defRPr>
                <a:solidFill>
                  <a:schemeClr val="tx1"/>
                </a:solidFill>
                <a:latin typeface="Arial" panose="020B0604020202020204" pitchFamily="34" charset="0"/>
              </a:defRPr>
            </a:lvl2pPr>
            <a:lvl3pPr marL="1143000" indent="-228600" defTabSz="711200" eaLnBrk="0" hangingPunct="0">
              <a:defRPr>
                <a:solidFill>
                  <a:schemeClr val="tx1"/>
                </a:solidFill>
                <a:latin typeface="Arial" panose="020B0604020202020204" pitchFamily="34" charset="0"/>
              </a:defRPr>
            </a:lvl3pPr>
            <a:lvl4pPr marL="1600200" indent="-228600" defTabSz="711200" eaLnBrk="0" hangingPunct="0">
              <a:defRPr>
                <a:solidFill>
                  <a:schemeClr val="tx1"/>
                </a:solidFill>
                <a:latin typeface="Arial" panose="020B0604020202020204" pitchFamily="34" charset="0"/>
              </a:defRPr>
            </a:lvl4pPr>
            <a:lvl5pPr marL="2057400" indent="-228600" defTabSz="711200" eaLnBrk="0" hangingPunct="0">
              <a:defRPr>
                <a:solidFill>
                  <a:schemeClr val="tx1"/>
                </a:solidFill>
                <a:latin typeface="Arial" panose="020B0604020202020204" pitchFamily="34" charset="0"/>
              </a:defRPr>
            </a:lvl5pPr>
            <a:lvl6pPr marL="2514600" indent="-228600" defTabSz="711200" eaLnBrk="0" fontAlgn="base" hangingPunct="0">
              <a:spcBef>
                <a:spcPct val="0"/>
              </a:spcBef>
              <a:spcAft>
                <a:spcPct val="0"/>
              </a:spcAft>
              <a:defRPr>
                <a:solidFill>
                  <a:schemeClr val="tx1"/>
                </a:solidFill>
                <a:latin typeface="Arial" panose="020B0604020202020204" pitchFamily="34" charset="0"/>
              </a:defRPr>
            </a:lvl6pPr>
            <a:lvl7pPr marL="2971800" indent="-228600" defTabSz="711200" eaLnBrk="0" fontAlgn="base" hangingPunct="0">
              <a:spcBef>
                <a:spcPct val="0"/>
              </a:spcBef>
              <a:spcAft>
                <a:spcPct val="0"/>
              </a:spcAft>
              <a:defRPr>
                <a:solidFill>
                  <a:schemeClr val="tx1"/>
                </a:solidFill>
                <a:latin typeface="Arial" panose="020B0604020202020204" pitchFamily="34" charset="0"/>
              </a:defRPr>
            </a:lvl7pPr>
            <a:lvl8pPr marL="3429000" indent="-228600" defTabSz="711200" eaLnBrk="0" fontAlgn="base" hangingPunct="0">
              <a:spcBef>
                <a:spcPct val="0"/>
              </a:spcBef>
              <a:spcAft>
                <a:spcPct val="0"/>
              </a:spcAft>
              <a:defRPr>
                <a:solidFill>
                  <a:schemeClr val="tx1"/>
                </a:solidFill>
                <a:latin typeface="Arial" panose="020B0604020202020204" pitchFamily="34" charset="0"/>
              </a:defRPr>
            </a:lvl8pPr>
            <a:lvl9pPr marL="3886200" indent="-228600" defTabSz="711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82"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THE CPA’S CHECKLIST FOR FLORIDA CREDITOR </a:t>
            </a:r>
          </a:p>
          <a:p>
            <a:pPr marL="0" marR="0" lvl="0" indent="0" algn="ctr" defTabSz="914382"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9E3455"/>
                </a:solidFill>
                <a:effectLst/>
                <a:uLnTx/>
                <a:uFillTx/>
                <a:latin typeface="Times New Roman" panose="02020603050405020304" pitchFamily="18" charset="0"/>
                <a:ea typeface="+mn-ea"/>
                <a:cs typeface="Times New Roman" panose="02020603050405020304" pitchFamily="18" charset="0"/>
              </a:rPr>
              <a:t>PROTECTION PLANNING AND MAINTENANCE</a:t>
            </a:r>
          </a:p>
        </p:txBody>
      </p:sp>
    </p:spTree>
    <p:extLst>
      <p:ext uri="{BB962C8B-B14F-4D97-AF65-F5344CB8AC3E}">
        <p14:creationId xmlns:p14="http://schemas.microsoft.com/office/powerpoint/2010/main" val="35435694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2"/>
          <p:cNvSpPr>
            <a:spLocks noGrp="1" noChangeArrowheads="1"/>
          </p:cNvSpPr>
          <p:nvPr>
            <p:ph idx="4294967295"/>
          </p:nvPr>
        </p:nvSpPr>
        <p:spPr>
          <a:xfrm>
            <a:off x="182563" y="304800"/>
            <a:ext cx="8778875" cy="6151563"/>
          </a:xfrm>
        </p:spPr>
        <p:txBody>
          <a:bodyPr/>
          <a:lstStyle/>
          <a:p>
            <a:pPr marL="109538" indent="0" algn="just" eaLnBrk="1" hangingPunct="1">
              <a:buFont typeface="Arial" panose="020B0604020202020204" pitchFamily="34" charset="0"/>
              <a:buNone/>
            </a:pPr>
            <a:r>
              <a:rPr lang="en-US" altLang="en-US" sz="2800" b="1" dirty="0">
                <a:latin typeface="Times New Roman" panose="02020603050405020304" pitchFamily="18" charset="0"/>
                <a:cs typeface="Times New Roman" panose="02020603050405020304" pitchFamily="18" charset="0"/>
              </a:rPr>
              <a:t>HAVE PLENTY OF INSURANCE COVERAGES –</a:t>
            </a:r>
          </a:p>
          <a:p>
            <a:pPr marL="109538" indent="0" algn="just" eaLnBrk="1" hangingPunct="1">
              <a:buFont typeface="Arial" panose="020B0604020202020204" pitchFamily="34" charset="0"/>
              <a:buNone/>
            </a:pPr>
            <a:endParaRPr lang="en-US" altLang="en-US" sz="1400" b="1"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r>
              <a:rPr lang="en-US" altLang="en-US" sz="1400" b="1" dirty="0">
                <a:latin typeface="Times New Roman" panose="02020603050405020304" pitchFamily="18" charset="0"/>
                <a:cs typeface="Times New Roman" panose="02020603050405020304" pitchFamily="18" charset="0"/>
              </a:rPr>
              <a:t>1.	</a:t>
            </a:r>
            <a:r>
              <a:rPr lang="en-US" altLang="en-US" sz="1400" dirty="0">
                <a:latin typeface="Times New Roman" panose="02020603050405020304" pitchFamily="18" charset="0"/>
                <a:cs typeface="Times New Roman" panose="02020603050405020304" pitchFamily="18" charset="0"/>
              </a:rPr>
              <a:t>LIABILITY AND CASUALTY INSURANCES.</a:t>
            </a:r>
          </a:p>
          <a:p>
            <a:pPr marL="109538" indent="0" algn="just" eaLnBrk="1" hangingPunct="1">
              <a:buFont typeface="Arial" panose="020B0604020202020204" pitchFamily="34" charset="0"/>
              <a:buAutoNum type="arabicPeriod"/>
            </a:pPr>
            <a:endParaRPr lang="en-US" altLang="en-US" sz="1400"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2.	Unowned vehicle insurance. </a:t>
            </a:r>
          </a:p>
          <a:p>
            <a:pPr marL="109538" indent="0" algn="just"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	</a:t>
            </a:r>
            <a:r>
              <a:rPr lang="en-US" altLang="en-US" sz="1200" dirty="0">
                <a:latin typeface="Times New Roman" panose="02020603050405020304" pitchFamily="18" charset="0"/>
                <a:cs typeface="Times New Roman" panose="02020603050405020304" pitchFamily="18" charset="0"/>
              </a:rPr>
              <a:t>*(No motor vehicles owned by valuable business or asset holding entities.)</a:t>
            </a:r>
          </a:p>
          <a:p>
            <a:pPr marL="109538" indent="0" algn="just" eaLnBrk="1" hangingPunct="1">
              <a:buFont typeface="Arial" panose="020B0604020202020204" pitchFamily="34" charset="0"/>
              <a:buNone/>
            </a:pPr>
            <a:endParaRPr lang="en-US" altLang="en-US" sz="1400"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3.	Business interruption insurance.</a:t>
            </a:r>
          </a:p>
          <a:p>
            <a:pPr marL="109538" indent="0" algn="just" eaLnBrk="1" hangingPunct="1">
              <a:buFont typeface="Arial" panose="020B0604020202020204" pitchFamily="34" charset="0"/>
              <a:buAutoNum type="arabicPeriod" startAt="3"/>
            </a:pPr>
            <a:endParaRPr lang="en-US" altLang="en-US" sz="1400"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4.	Employee practices insurance.	</a:t>
            </a:r>
          </a:p>
          <a:p>
            <a:pPr marL="109538" indent="0" algn="just" eaLnBrk="1" hangingPunct="1">
              <a:buFont typeface="Arial" panose="020B0604020202020204" pitchFamily="34" charset="0"/>
              <a:buAutoNum type="arabicPeriod" startAt="4"/>
            </a:pPr>
            <a:endParaRPr lang="en-US" altLang="en-US" sz="1400"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5.	Cyber leaks and privacy invasion coverage.</a:t>
            </a:r>
          </a:p>
          <a:p>
            <a:pPr marL="109538" indent="0" algn="just" eaLnBrk="1" hangingPunct="1">
              <a:buFont typeface="Arial" panose="020B0604020202020204" pitchFamily="34" charset="0"/>
              <a:buAutoNum type="arabicPeriod" startAt="5"/>
            </a:pPr>
            <a:endParaRPr lang="en-US" altLang="en-US" sz="1400"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6.	Product liability insurance</a:t>
            </a:r>
          </a:p>
          <a:p>
            <a:pPr marL="109538" indent="0" algn="just" eaLnBrk="1" hangingPunct="1">
              <a:buFont typeface="Arial" panose="020B0604020202020204" pitchFamily="34" charset="0"/>
              <a:buAutoNum type="arabicPeriod" startAt="6"/>
            </a:pPr>
            <a:endParaRPr lang="en-US" altLang="en-US" sz="1400" dirty="0">
              <a:latin typeface="Times New Roman" panose="02020603050405020304" pitchFamily="18" charset="0"/>
              <a:cs typeface="Times New Roman" panose="02020603050405020304" pitchFamily="18" charset="0"/>
            </a:endParaRPr>
          </a:p>
          <a:p>
            <a:pPr marL="374650" lvl="1" indent="0" algn="ctr" eaLnBrk="1" hangingPunct="1">
              <a:buFont typeface="Arial" panose="020B0604020202020204" pitchFamily="34" charset="0"/>
              <a:buNone/>
            </a:pPr>
            <a:r>
              <a:rPr lang="en-US" altLang="en-US" sz="1000" dirty="0">
                <a:latin typeface="Times New Roman" panose="02020603050405020304" pitchFamily="18" charset="0"/>
                <a:cs typeface="Times New Roman" panose="02020603050405020304" pitchFamily="18" charset="0"/>
              </a:rPr>
              <a:t> </a:t>
            </a:r>
            <a:r>
              <a:rPr lang="en-US" altLang="en-US" sz="1500" dirty="0">
                <a:latin typeface="Times New Roman" panose="02020603050405020304" pitchFamily="18" charset="0"/>
                <a:cs typeface="Times New Roman" panose="02020603050405020304" pitchFamily="18" charset="0"/>
              </a:rPr>
              <a:t>Have your insurance carrier come and see your situation from an OSHA and safety point of view.</a:t>
            </a:r>
          </a:p>
          <a:p>
            <a:pPr marL="109538" indent="0" algn="just" eaLnBrk="1" hangingPunct="1">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	  	</a:t>
            </a:r>
            <a:r>
              <a:rPr lang="en-US" altLang="en-US" sz="1500" dirty="0">
                <a:latin typeface="Times New Roman" panose="02020603050405020304" pitchFamily="18" charset="0"/>
                <a:cs typeface="Times New Roman" panose="02020603050405020304" pitchFamily="18" charset="0"/>
              </a:rPr>
              <a:t>	</a:t>
            </a:r>
          </a:p>
          <a:p>
            <a:pPr marL="603250" lvl="2" indent="0" algn="just" eaLnBrk="1" hangingPunct="1">
              <a:buFont typeface="Arial" panose="020B0604020202020204" pitchFamily="34" charset="0"/>
              <a:buNone/>
            </a:pPr>
            <a:endParaRPr lang="en-US" altLang="en-US" sz="2200" b="1"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endParaRPr lang="en-US" altLang="en-US" sz="2700" b="1" dirty="0">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endParaRPr lang="en-US" altLang="en-US" sz="3000" b="1" dirty="0">
              <a:solidFill>
                <a:schemeClr val="accent1"/>
              </a:solidFill>
              <a:latin typeface="Times New Roman" panose="02020603050405020304" pitchFamily="18" charset="0"/>
              <a:cs typeface="Times New Roman" panose="02020603050405020304" pitchFamily="18" charset="0"/>
            </a:endParaRPr>
          </a:p>
          <a:p>
            <a:pPr marL="109538" indent="0" algn="just" eaLnBrk="1" hangingPunct="1">
              <a:buFont typeface="Arial" panose="020B0604020202020204" pitchFamily="34" charset="0"/>
              <a:buNone/>
            </a:pPr>
            <a:endParaRPr lang="en-US" altLang="en-US" sz="24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072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921" y="5637"/>
            <a:ext cx="8610158" cy="375425"/>
          </a:xfrm>
          <a:prstGeom prst="rect">
            <a:avLst/>
          </a:prstGeom>
        </p:spPr>
      </p:pic>
      <p:pic>
        <p:nvPicPr>
          <p:cNvPr id="5" name="Picture 4"/>
          <p:cNvPicPr>
            <a:picLocks noChangeAspect="1"/>
          </p:cNvPicPr>
          <p:nvPr/>
        </p:nvPicPr>
        <p:blipFill>
          <a:blip r:embed="rId3"/>
          <a:stretch>
            <a:fillRect/>
          </a:stretch>
        </p:blipFill>
        <p:spPr>
          <a:xfrm>
            <a:off x="0" y="381062"/>
            <a:ext cx="4811900" cy="3119525"/>
          </a:xfrm>
          <a:prstGeom prst="rect">
            <a:avLst/>
          </a:prstGeom>
        </p:spPr>
      </p:pic>
      <p:pic>
        <p:nvPicPr>
          <p:cNvPr id="6" name="Picture 5"/>
          <p:cNvPicPr>
            <a:picLocks noChangeAspect="1"/>
          </p:cNvPicPr>
          <p:nvPr/>
        </p:nvPicPr>
        <p:blipFill>
          <a:blip r:embed="rId4"/>
          <a:stretch>
            <a:fillRect/>
          </a:stretch>
        </p:blipFill>
        <p:spPr>
          <a:xfrm>
            <a:off x="3387227" y="2478942"/>
            <a:ext cx="5756773" cy="4152534"/>
          </a:xfrm>
          <a:prstGeom prst="rect">
            <a:avLst/>
          </a:prstGeom>
        </p:spPr>
      </p:pic>
      <p:pic>
        <p:nvPicPr>
          <p:cNvPr id="7" name="Picture 6"/>
          <p:cNvPicPr>
            <a:picLocks noChangeAspect="1"/>
          </p:cNvPicPr>
          <p:nvPr/>
        </p:nvPicPr>
        <p:blipFill>
          <a:blip r:embed="rId5"/>
          <a:stretch>
            <a:fillRect/>
          </a:stretch>
        </p:blipFill>
        <p:spPr>
          <a:xfrm>
            <a:off x="191449" y="6124669"/>
            <a:ext cx="2729411" cy="407976"/>
          </a:xfrm>
          <a:prstGeom prst="rect">
            <a:avLst/>
          </a:prstGeom>
        </p:spPr>
      </p:pic>
    </p:spTree>
    <p:extLst>
      <p:ext uri="{BB962C8B-B14F-4D97-AF65-F5344CB8AC3E}">
        <p14:creationId xmlns:p14="http://schemas.microsoft.com/office/powerpoint/2010/main" val="40435497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300" y="381000"/>
            <a:ext cx="8153400" cy="3277820"/>
          </a:xfrm>
          <a:prstGeom prst="rect">
            <a:avLst/>
          </a:prstGeom>
          <a:noFill/>
        </p:spPr>
        <p:txBody>
          <a:bodyPr>
            <a:spAutoFit/>
          </a:bodyPr>
          <a:lstStyle/>
          <a:p>
            <a:pPr marL="0" lvl="2" algn="ctr" defTabSz="711200" eaLnBrk="1" hangingPunct="1">
              <a:defRPr/>
            </a:pPr>
            <a:r>
              <a:rPr lang="en-US" altLang="en-US" b="1" dirty="0">
                <a:latin typeface="Times New Roman" panose="02020603050405020304" pitchFamily="18" charset="0"/>
                <a:cs typeface="+mn-cs"/>
              </a:rPr>
              <a:t>FLORIDA LIABILITY PLANNING- VEHICLE LIABILITY </a:t>
            </a:r>
          </a:p>
          <a:p>
            <a:pPr eaLnBrk="1" hangingPunct="1">
              <a:defRPr/>
            </a:pPr>
            <a:endParaRPr lang="en-US" dirty="0">
              <a:latin typeface="Times New Roman" panose="02020603050405020304" pitchFamily="18" charset="0"/>
              <a:cs typeface="+mn-cs"/>
            </a:endParaRPr>
          </a:p>
          <a:p>
            <a:pPr eaLnBrk="1" hangingPunct="1">
              <a:defRPr/>
            </a:pPr>
            <a:endParaRPr lang="en-US" dirty="0">
              <a:latin typeface="Times New Roman" panose="02020603050405020304" pitchFamily="18" charset="0"/>
              <a:cs typeface="+mn-cs"/>
            </a:endParaRPr>
          </a:p>
          <a:p>
            <a:pPr marL="457200" indent="-457200" eaLnBrk="1" hangingPunct="1">
              <a:spcAft>
                <a:spcPts val="1800"/>
              </a:spcAft>
              <a:buFontTx/>
              <a:buAutoNum type="arabicPeriod"/>
              <a:defRPr/>
            </a:pPr>
            <a:r>
              <a:rPr lang="en-US" sz="1800" dirty="0">
                <a:latin typeface="Times New Roman" panose="02020603050405020304" pitchFamily="18" charset="0"/>
                <a:cs typeface="+mn-cs"/>
              </a:rPr>
              <a:t>Owner of the vehicle is responsible.</a:t>
            </a:r>
          </a:p>
          <a:p>
            <a:pPr marL="457200" indent="-457200" eaLnBrk="1" hangingPunct="1">
              <a:spcAft>
                <a:spcPts val="1800"/>
              </a:spcAft>
              <a:buFontTx/>
              <a:buAutoNum type="arabicPeriod"/>
              <a:defRPr/>
            </a:pPr>
            <a:r>
              <a:rPr lang="en-US" sz="1800" dirty="0">
                <a:latin typeface="Times New Roman" panose="02020603050405020304" pitchFamily="18" charset="0"/>
                <a:cs typeface="+mn-cs"/>
              </a:rPr>
              <a:t>Possible exception if driver has $500,000 of liability coverage and owner is an individual who did not negligently entrust use of the car to the driver.</a:t>
            </a:r>
          </a:p>
          <a:p>
            <a:pPr marL="457200" indent="-457200" eaLnBrk="1" hangingPunct="1">
              <a:spcAft>
                <a:spcPts val="1800"/>
              </a:spcAft>
              <a:buFontTx/>
              <a:buAutoNum type="arabicPeriod"/>
              <a:defRPr/>
            </a:pPr>
            <a:r>
              <a:rPr lang="en-US" sz="1800" dirty="0">
                <a:latin typeface="Times New Roman" panose="02020603050405020304" pitchFamily="18" charset="0"/>
                <a:cs typeface="+mn-cs"/>
              </a:rPr>
              <a:t>Parent must take minor to obtain driver’s license and sign an unconditional guarantee that will apply until age 18.</a:t>
            </a:r>
          </a:p>
          <a:p>
            <a:pPr marL="457200" indent="-457200" eaLnBrk="1" hangingPunct="1">
              <a:spcAft>
                <a:spcPts val="1800"/>
              </a:spcAft>
              <a:buFontTx/>
              <a:buAutoNum type="arabicPeriod"/>
              <a:defRPr/>
            </a:pPr>
            <a:r>
              <a:rPr lang="en-US" sz="1800" dirty="0">
                <a:latin typeface="Times New Roman" panose="02020603050405020304" pitchFamily="18" charset="0"/>
                <a:cs typeface="+mn-cs"/>
              </a:rPr>
              <a:t>Use Uber instead!</a:t>
            </a:r>
          </a:p>
        </p:txBody>
      </p:sp>
    </p:spTree>
    <p:extLst>
      <p:ext uri="{BB962C8B-B14F-4D97-AF65-F5344CB8AC3E}">
        <p14:creationId xmlns:p14="http://schemas.microsoft.com/office/powerpoint/2010/main" val="1691158791"/>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extBox 5"/>
          <p:cNvSpPr txBox="1">
            <a:spLocks noChangeArrowheads="1"/>
          </p:cNvSpPr>
          <p:nvPr/>
        </p:nvSpPr>
        <p:spPr bwMode="auto">
          <a:xfrm>
            <a:off x="0" y="103188"/>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112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lvl="2" algn="ctr" eaLnBrk="1" hangingPunct="1">
              <a:spcBef>
                <a:spcPct val="0"/>
              </a:spcBef>
              <a:buClrTx/>
              <a:buFontTx/>
              <a:buNone/>
            </a:pPr>
            <a:r>
              <a:rPr lang="en-US" altLang="en-US" sz="2400" b="1" dirty="0">
                <a:solidFill>
                  <a:schemeClr val="tx1"/>
                </a:solidFill>
                <a:latin typeface="Times New Roman" panose="02020603050405020304" pitchFamily="18" charset="0"/>
              </a:rPr>
              <a:t>FLORIDA LIABILITY PLANNING- BOAT LIABILITY</a:t>
            </a:r>
          </a:p>
          <a:p>
            <a:pPr eaLnBrk="1" hangingPunct="1">
              <a:spcBef>
                <a:spcPct val="0"/>
              </a:spcBef>
              <a:buClrTx/>
              <a:buFontTx/>
              <a:buNone/>
            </a:pPr>
            <a:endParaRPr lang="en-US" altLang="en-US" sz="2800" b="1" dirty="0">
              <a:solidFill>
                <a:schemeClr val="tx1"/>
              </a:solidFill>
              <a:latin typeface="Times New Roman" panose="02020603050405020304" pitchFamily="18" charset="0"/>
            </a:endParaRPr>
          </a:p>
          <a:p>
            <a:pPr eaLnBrk="1" hangingPunct="1">
              <a:spcBef>
                <a:spcPct val="0"/>
              </a:spcBef>
              <a:buClrTx/>
              <a:buFontTx/>
              <a:buNone/>
            </a:pPr>
            <a:endParaRPr lang="en-US" altLang="en-US" sz="2800" b="1" dirty="0">
              <a:solidFill>
                <a:schemeClr val="tx1"/>
              </a:solidFill>
              <a:latin typeface="Times New Roman" panose="02020603050405020304" pitchFamily="18" charset="0"/>
            </a:endParaRPr>
          </a:p>
        </p:txBody>
      </p:sp>
      <p:sp>
        <p:nvSpPr>
          <p:cNvPr id="406531" name="TextBox 2"/>
          <p:cNvSpPr txBox="1">
            <a:spLocks noChangeArrowheads="1"/>
          </p:cNvSpPr>
          <p:nvPr/>
        </p:nvSpPr>
        <p:spPr bwMode="auto">
          <a:xfrm>
            <a:off x="146050" y="5384800"/>
            <a:ext cx="8851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800" dirty="0">
                <a:solidFill>
                  <a:schemeClr val="tx1"/>
                </a:solidFill>
                <a:latin typeface="Times New Roman" panose="02020603050405020304" pitchFamily="18" charset="0"/>
              </a:rPr>
              <a:t>Under Florida law the owner of the boat is responsible if on the boat at the time of the accident, whether piloting or not. In other </a:t>
            </a:r>
            <a:r>
              <a:rPr lang="en-US" altLang="en-US" sz="1800" dirty="0" smtClean="0">
                <a:solidFill>
                  <a:schemeClr val="tx1"/>
                </a:solidFill>
                <a:latin typeface="Times New Roman" panose="02020603050405020304" pitchFamily="18" charset="0"/>
              </a:rPr>
              <a:t>jurisdictions </a:t>
            </a:r>
            <a:r>
              <a:rPr lang="en-US" altLang="en-US" sz="1800" dirty="0">
                <a:solidFill>
                  <a:schemeClr val="tx1"/>
                </a:solidFill>
                <a:latin typeface="Times New Roman" panose="02020603050405020304" pitchFamily="18" charset="0"/>
              </a:rPr>
              <a:t>ownership alone is sufficient to cause liability.  Put the boat in an LLC and give the LLC </a:t>
            </a:r>
            <a:r>
              <a:rPr lang="en-US" altLang="en-US" sz="1800" dirty="0" smtClean="0">
                <a:solidFill>
                  <a:schemeClr val="tx1"/>
                </a:solidFill>
                <a:latin typeface="Times New Roman" panose="02020603050405020304" pitchFamily="18" charset="0"/>
              </a:rPr>
              <a:t>to </a:t>
            </a:r>
            <a:r>
              <a:rPr lang="en-US" altLang="en-US" sz="1800" dirty="0">
                <a:solidFill>
                  <a:schemeClr val="tx1"/>
                </a:solidFill>
                <a:latin typeface="Times New Roman" panose="02020603050405020304" pitchFamily="18" charset="0"/>
              </a:rPr>
              <a:t>someone you don’t like. They deserve it. </a:t>
            </a:r>
          </a:p>
        </p:txBody>
      </p:sp>
      <p:grpSp>
        <p:nvGrpSpPr>
          <p:cNvPr id="406532" name="Group 1"/>
          <p:cNvGrpSpPr>
            <a:grpSpLocks/>
          </p:cNvGrpSpPr>
          <p:nvPr/>
        </p:nvGrpSpPr>
        <p:grpSpPr bwMode="auto">
          <a:xfrm>
            <a:off x="1295400" y="968375"/>
            <a:ext cx="6705600" cy="4289425"/>
            <a:chOff x="2362200" y="817563"/>
            <a:chExt cx="6221413" cy="4148137"/>
          </a:xfrm>
        </p:grpSpPr>
        <p:pic>
          <p:nvPicPr>
            <p:cNvPr id="406536" name="Picture 4" descr="photo-2.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817563"/>
              <a:ext cx="6221413"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2792279" y="1201365"/>
              <a:ext cx="1601013" cy="1034731"/>
            </a:xfrm>
            <a:prstGeom prst="wedgeEllipseCallout">
              <a:avLst>
                <a:gd name="adj1" fmla="val 31962"/>
                <a:gd name="adj2" fmla="val 68262"/>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400" dirty="0">
                  <a:latin typeface="Times New Roman" panose="02020603050405020304" pitchFamily="18" charset="0"/>
                </a:rPr>
                <a:t>Hello boat, goodbye money!</a:t>
              </a:r>
            </a:p>
          </p:txBody>
        </p:sp>
      </p:grpSp>
      <p:sp>
        <p:nvSpPr>
          <p:cNvPr id="5" name="Rectangle 4"/>
          <p:cNvSpPr/>
          <p:nvPr/>
        </p:nvSpPr>
        <p:spPr>
          <a:xfrm>
            <a:off x="1471613" y="4329113"/>
            <a:ext cx="5867400" cy="685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latin typeface="Times New Roman" panose="02020603050405020304" pitchFamily="18" charset="0"/>
              </a:rPr>
              <a:t>BOAT = Bring Out Another Thousand</a:t>
            </a:r>
          </a:p>
        </p:txBody>
      </p:sp>
    </p:spTree>
    <p:extLst>
      <p:ext uri="{BB962C8B-B14F-4D97-AF65-F5344CB8AC3E}">
        <p14:creationId xmlns:p14="http://schemas.microsoft.com/office/powerpoint/2010/main" val="2487968481"/>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extBox 5"/>
          <p:cNvSpPr txBox="1">
            <a:spLocks noChangeArrowheads="1"/>
          </p:cNvSpPr>
          <p:nvPr/>
        </p:nvSpPr>
        <p:spPr bwMode="auto">
          <a:xfrm>
            <a:off x="76200" y="0"/>
            <a:ext cx="8991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112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lvl="2" algn="ctr" eaLnBrk="1" hangingPunct="1">
              <a:spcBef>
                <a:spcPct val="0"/>
              </a:spcBef>
              <a:buClrTx/>
              <a:buFontTx/>
              <a:buNone/>
            </a:pPr>
            <a:r>
              <a:rPr lang="en-US" altLang="en-US" sz="2400" b="1" dirty="0">
                <a:solidFill>
                  <a:schemeClr val="tx1"/>
                </a:solidFill>
                <a:latin typeface="Times New Roman" panose="02020603050405020304" pitchFamily="18" charset="0"/>
              </a:rPr>
              <a:t>Florida Liability Planning</a:t>
            </a:r>
            <a:br>
              <a:rPr lang="en-US" altLang="en-US" sz="2400" b="1" dirty="0">
                <a:solidFill>
                  <a:schemeClr val="tx1"/>
                </a:solidFill>
                <a:latin typeface="Times New Roman" panose="02020603050405020304" pitchFamily="18" charset="0"/>
              </a:rPr>
            </a:br>
            <a:r>
              <a:rPr lang="en-US" altLang="en-US" sz="2400" b="1" dirty="0">
                <a:solidFill>
                  <a:schemeClr val="tx1"/>
                </a:solidFill>
                <a:latin typeface="Times New Roman" panose="02020603050405020304" pitchFamily="18" charset="0"/>
              </a:rPr>
              <a:t>Landlord Insulation From Potential Liability</a:t>
            </a:r>
          </a:p>
          <a:p>
            <a:pPr eaLnBrk="1" hangingPunct="1">
              <a:spcBef>
                <a:spcPct val="0"/>
              </a:spcBef>
              <a:buClrTx/>
              <a:buFontTx/>
              <a:buNone/>
            </a:pPr>
            <a:endParaRPr lang="en-US" altLang="en-US" sz="2800" b="1" dirty="0">
              <a:solidFill>
                <a:schemeClr val="tx1"/>
              </a:solidFill>
              <a:latin typeface="Times New Roman" panose="02020603050405020304" pitchFamily="18" charset="0"/>
            </a:endParaRPr>
          </a:p>
          <a:p>
            <a:pPr eaLnBrk="1" hangingPunct="1">
              <a:spcBef>
                <a:spcPct val="0"/>
              </a:spcBef>
              <a:buClrTx/>
              <a:buFontTx/>
              <a:buNone/>
            </a:pPr>
            <a:endParaRPr lang="en-US" altLang="en-US" sz="2800" b="1" dirty="0">
              <a:solidFill>
                <a:schemeClr val="tx1"/>
              </a:solidFill>
              <a:latin typeface="Times New Roman" panose="02020603050405020304" pitchFamily="18" charset="0"/>
            </a:endParaRPr>
          </a:p>
        </p:txBody>
      </p:sp>
      <p:sp>
        <p:nvSpPr>
          <p:cNvPr id="407555" name="Rectangle 1"/>
          <p:cNvSpPr>
            <a:spLocks noChangeArrowheads="1"/>
          </p:cNvSpPr>
          <p:nvPr/>
        </p:nvSpPr>
        <p:spPr bwMode="auto">
          <a:xfrm>
            <a:off x="419100" y="1321380"/>
            <a:ext cx="8305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2"/>
              </a:buClr>
              <a:buFont typeface="Arial" panose="020B0604020202020204" pitchFamily="34" charset="0"/>
              <a:buChar char="•"/>
              <a:tabLst>
                <a:tab pos="457200" algn="l"/>
              </a:tabLst>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tabLst>
                <a:tab pos="457200" algn="l"/>
              </a:tabLst>
              <a:defRPr sz="1600">
                <a:solidFill>
                  <a:srgbClr val="262626"/>
                </a:solidFill>
                <a:latin typeface="Gill Sans MT" panose="020B0502020104020203" pitchFamily="34" charset="0"/>
              </a:defRPr>
            </a:lvl9pPr>
          </a:lstStyle>
          <a:p>
            <a:pPr algn="just" eaLnBrk="1" hangingPunct="1">
              <a:spcBef>
                <a:spcPct val="0"/>
              </a:spcBef>
              <a:spcAft>
                <a:spcPts val="1200"/>
              </a:spcAft>
              <a:buClrTx/>
            </a:pPr>
            <a:r>
              <a:rPr lang="en-US" altLang="en-US" sz="1600" dirty="0">
                <a:solidFill>
                  <a:srgbClr val="000000"/>
                </a:solidFill>
                <a:latin typeface="Times New Roman" panose="02020603050405020304" pitchFamily="18" charset="0"/>
              </a:rPr>
              <a:t>A landlord is generally responsible for injuries on leased property if the landlord maintains a possessory interest or control over the property that contains a defect resulting in injury.  </a:t>
            </a:r>
          </a:p>
          <a:p>
            <a:pPr algn="just" eaLnBrk="1" hangingPunct="1">
              <a:spcBef>
                <a:spcPct val="0"/>
              </a:spcBef>
              <a:spcAft>
                <a:spcPts val="1200"/>
              </a:spcAft>
              <a:buClrTx/>
            </a:pPr>
            <a:r>
              <a:rPr lang="en-US" altLang="en-US" sz="1600" dirty="0">
                <a:solidFill>
                  <a:srgbClr val="000000"/>
                </a:solidFill>
                <a:latin typeface="Times New Roman" panose="02020603050405020304" pitchFamily="18" charset="0"/>
              </a:rPr>
              <a:t>Giving a tenant authority to make changes to property can be dangerous from a contractual standpoint, but also necessary to insulate the landlord from premises liability.  </a:t>
            </a:r>
          </a:p>
          <a:p>
            <a:pPr algn="just" eaLnBrk="1" hangingPunct="1">
              <a:spcBef>
                <a:spcPct val="0"/>
              </a:spcBef>
              <a:spcAft>
                <a:spcPts val="1200"/>
              </a:spcAft>
              <a:buClrTx/>
            </a:pPr>
            <a:r>
              <a:rPr lang="en-US" altLang="en-US" sz="1600" dirty="0">
                <a:solidFill>
                  <a:srgbClr val="000000"/>
                </a:solidFill>
                <a:latin typeface="Times New Roman" panose="02020603050405020304" pitchFamily="18" charset="0"/>
              </a:rPr>
              <a:t>However, do not let your clients give total control to a tenant who may cause significant financial liability as a result of this type of authority.  </a:t>
            </a:r>
          </a:p>
          <a:p>
            <a:pPr algn="just" eaLnBrk="1" hangingPunct="1">
              <a:spcBef>
                <a:spcPct val="0"/>
              </a:spcBef>
              <a:spcAft>
                <a:spcPts val="1200"/>
              </a:spcAft>
              <a:buClrTx/>
            </a:pPr>
            <a:r>
              <a:rPr lang="en-US" altLang="en-US" sz="1600" dirty="0">
                <a:solidFill>
                  <a:srgbClr val="000000"/>
                </a:solidFill>
                <a:latin typeface="Times New Roman" panose="02020603050405020304" pitchFamily="18" charset="0"/>
              </a:rPr>
              <a:t>A provision to limit landlord liability may be helpful and is found in the full materials.  </a:t>
            </a:r>
          </a:p>
          <a:p>
            <a:pPr algn="just" eaLnBrk="1" hangingPunct="1">
              <a:spcBef>
                <a:spcPct val="0"/>
              </a:spcBef>
              <a:spcAft>
                <a:spcPts val="1200"/>
              </a:spcAft>
              <a:buClrTx/>
            </a:pPr>
            <a:r>
              <a:rPr lang="en-US" altLang="en-US" sz="1600" dirty="0">
                <a:solidFill>
                  <a:srgbClr val="000000"/>
                </a:solidFill>
                <a:latin typeface="Times New Roman" panose="02020603050405020304" pitchFamily="18" charset="0"/>
              </a:rPr>
              <a:t>Clients might consider other ways of protecting real estate from potential liability, including having plenty of insurance, checking regularly to make sure the tenant is maintaining required liability insurance, keeping the property leveraged with debt, and owning it in a limited liability entity.  </a:t>
            </a:r>
            <a:endParaRPr lang="en-US" altLang="en-US" sz="1600" baseline="300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3085770"/>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EF6A-9DAA-3848-B17C-F2CFF5612F29}"/>
              </a:ext>
            </a:extLst>
          </p:cNvPr>
          <p:cNvSpPr txBox="1">
            <a:spLocks/>
          </p:cNvSpPr>
          <p:nvPr/>
        </p:nvSpPr>
        <p:spPr>
          <a:xfrm>
            <a:off x="609600" y="100013"/>
            <a:ext cx="7924800" cy="714375"/>
          </a:xfrm>
          <a:prstGeom prst="rect">
            <a:avLst/>
          </a:prstGeom>
        </p:spPr>
        <p:txBody>
          <a:bodyPr>
            <a:normAutofit/>
          </a:bodyPr>
          <a:lstStyle/>
          <a:p>
            <a:pPr algn="ctr" eaLnBrk="1" fontAlgn="auto" hangingPunct="1">
              <a:spcAft>
                <a:spcPts val="0"/>
              </a:spcAft>
              <a:defRPr/>
            </a:pPr>
            <a:r>
              <a:rPr lang="en-US" sz="2800" b="1" dirty="0">
                <a:latin typeface="Times New Roman" panose="02020603050405020304" pitchFamily="18" charset="0"/>
                <a:ea typeface="+mj-ea"/>
                <a:cs typeface="Times New Roman" panose="02020603050405020304" pitchFamily="18" charset="0"/>
              </a:rPr>
              <a:t>Understanding Your Liability Insurance Coverage</a:t>
            </a:r>
          </a:p>
        </p:txBody>
      </p:sp>
      <p:sp>
        <p:nvSpPr>
          <p:cNvPr id="98307" name="Content Placeholder 2"/>
          <p:cNvSpPr txBox="1">
            <a:spLocks/>
          </p:cNvSpPr>
          <p:nvPr/>
        </p:nvSpPr>
        <p:spPr bwMode="auto">
          <a:xfrm>
            <a:off x="427038" y="765175"/>
            <a:ext cx="82899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1113">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eaLnBrk="1" hangingPunct="1">
              <a:spcBef>
                <a:spcPct val="20000"/>
              </a:spcBef>
              <a:buClr>
                <a:schemeClr val="accent1"/>
              </a:buClr>
              <a:buSzPct val="85000"/>
              <a:buFont typeface="Wingdings 2" panose="05020102010507070707" pitchFamily="18" charset="2"/>
              <a:buNone/>
            </a:pPr>
            <a:r>
              <a:rPr lang="en-US" altLang="en-US" sz="1100" dirty="0">
                <a:solidFill>
                  <a:schemeClr val="tx1"/>
                </a:solidFill>
                <a:latin typeface="Times New Roman" panose="02020603050405020304" pitchFamily="18" charset="0"/>
                <a:cs typeface="Times New Roman" panose="02020603050405020304" pitchFamily="18" charset="0"/>
              </a:rPr>
              <a:t>The vast majority of carriers will only issue a $250,000 policy on your home, a $250,000 policy on your driving, and a $250,000 policy on your vacation home. A separate “umbrella carrier” or “carriers” will then issue separate policies for above $250,000, as shown in the example below.  Sometimes one carrier will write two or more of the below described policies, but often there will be 3 or more carriers involved and coordination can be a challenge:</a:t>
            </a:r>
          </a:p>
        </p:txBody>
      </p:sp>
      <p:graphicFrame>
        <p:nvGraphicFramePr>
          <p:cNvPr id="4" name="Table 3">
            <a:extLst>
              <a:ext uri="{FF2B5EF4-FFF2-40B4-BE49-F238E27FC236}">
                <a16:creationId xmlns:a16="http://schemas.microsoft.com/office/drawing/2014/main" id="{451A9C71-A215-904D-8247-349A999D2235}"/>
              </a:ext>
            </a:extLst>
          </p:cNvPr>
          <p:cNvGraphicFramePr>
            <a:graphicFrameLocks noGrp="1"/>
          </p:cNvGraphicFramePr>
          <p:nvPr/>
        </p:nvGraphicFramePr>
        <p:xfrm>
          <a:off x="355600" y="1876425"/>
          <a:ext cx="8432801" cy="4368800"/>
        </p:xfrm>
        <a:graphic>
          <a:graphicData uri="http://schemas.openxmlformats.org/drawingml/2006/table">
            <a:tbl>
              <a:tblPr firstRow="1" bandRow="1">
                <a:tableStyleId>{5940675A-B579-460E-94D1-54222C63F5DA}</a:tableStyleId>
              </a:tblPr>
              <a:tblGrid>
                <a:gridCol w="1405467">
                  <a:extLst>
                    <a:ext uri="{9D8B030D-6E8A-4147-A177-3AD203B41FA5}">
                      <a16:colId xmlns:a16="http://schemas.microsoft.com/office/drawing/2014/main" val="20000"/>
                    </a:ext>
                  </a:extLst>
                </a:gridCol>
                <a:gridCol w="1405467">
                  <a:extLst>
                    <a:ext uri="{9D8B030D-6E8A-4147-A177-3AD203B41FA5}">
                      <a16:colId xmlns:a16="http://schemas.microsoft.com/office/drawing/2014/main" val="20001"/>
                    </a:ext>
                  </a:extLst>
                </a:gridCol>
                <a:gridCol w="1260073">
                  <a:extLst>
                    <a:ext uri="{9D8B030D-6E8A-4147-A177-3AD203B41FA5}">
                      <a16:colId xmlns:a16="http://schemas.microsoft.com/office/drawing/2014/main" val="20002"/>
                    </a:ext>
                  </a:extLst>
                </a:gridCol>
                <a:gridCol w="1550860">
                  <a:extLst>
                    <a:ext uri="{9D8B030D-6E8A-4147-A177-3AD203B41FA5}">
                      <a16:colId xmlns:a16="http://schemas.microsoft.com/office/drawing/2014/main" val="20003"/>
                    </a:ext>
                  </a:extLst>
                </a:gridCol>
                <a:gridCol w="1405467">
                  <a:extLst>
                    <a:ext uri="{9D8B030D-6E8A-4147-A177-3AD203B41FA5}">
                      <a16:colId xmlns:a16="http://schemas.microsoft.com/office/drawing/2014/main" val="20004"/>
                    </a:ext>
                  </a:extLst>
                </a:gridCol>
                <a:gridCol w="1405467">
                  <a:extLst>
                    <a:ext uri="{9D8B030D-6E8A-4147-A177-3AD203B41FA5}">
                      <a16:colId xmlns:a16="http://schemas.microsoft.com/office/drawing/2014/main" val="20005"/>
                    </a:ext>
                  </a:extLst>
                </a:gridCol>
              </a:tblGrid>
              <a:tr h="2711457">
                <a:tc>
                  <a:txBody>
                    <a:bodyPr/>
                    <a:lstStyle/>
                    <a:p>
                      <a:r>
                        <a:rPr lang="en-US" sz="1400" dirty="0">
                          <a:latin typeface="Times New Roman" panose="02020603050405020304" pitchFamily="18" charset="0"/>
                          <a:cs typeface="Times New Roman" panose="02020603050405020304" pitchFamily="18" charset="0"/>
                        </a:rPr>
                        <a:t>$5,000,000</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$251,000</a:t>
                      </a:r>
                    </a:p>
                    <a:p>
                      <a:endParaRPr lang="en-US" sz="1400" dirty="0">
                        <a:latin typeface="Times New Roman" panose="02020603050405020304" pitchFamily="18" charset="0"/>
                        <a:cs typeface="Times New Roman" panose="02020603050405020304" pitchFamily="18" charset="0"/>
                      </a:endParaRPr>
                    </a:p>
                  </a:txBody>
                  <a:tcPr marL="91453" marR="91453" marT="45723" marB="45723"/>
                </a:tc>
                <a:tc gridSpan="2">
                  <a:txBody>
                    <a:bodyPr/>
                    <a:lstStyle/>
                    <a:p>
                      <a:r>
                        <a:rPr lang="en-US" sz="1400" dirty="0">
                          <a:latin typeface="Times New Roman" panose="02020603050405020304" pitchFamily="18" charset="0"/>
                          <a:cs typeface="Times New Roman" panose="02020603050405020304" pitchFamily="18" charset="0"/>
                        </a:rPr>
                        <a:t>Umbrella Policy #1</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Covers</a:t>
                      </a:r>
                      <a:r>
                        <a:rPr lang="en-US" sz="1400" baseline="0" dirty="0">
                          <a:latin typeface="Times New Roman" panose="02020603050405020304" pitchFamily="18" charset="0"/>
                          <a:cs typeface="Times New Roman" panose="02020603050405020304" pitchFamily="18" charset="0"/>
                        </a:rPr>
                        <a:t> claims for home at $300,000 and for cars at $250,000.</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Must be “drop-down” umbrella if home policy is issued by Citizens or a comparable state agency that does not cover liabilities from pools, pets, or other notable exceptions.</a:t>
                      </a:r>
                      <a:endParaRPr lang="en-US" sz="1400" dirty="0">
                        <a:latin typeface="Times New Roman" panose="02020603050405020304" pitchFamily="18" charset="0"/>
                        <a:cs typeface="Times New Roman" panose="02020603050405020304" pitchFamily="18" charset="0"/>
                      </a:endParaRPr>
                    </a:p>
                  </a:txBody>
                  <a:tcPr marL="91453" marR="91453" marT="45723" marB="45723"/>
                </a:tc>
                <a:tc hMerge="1">
                  <a:txBody>
                    <a:bodyPr/>
                    <a:lstStyle/>
                    <a:p>
                      <a:endParaRPr lang="en-US" dirty="0"/>
                    </a:p>
                  </a:txBody>
                  <a:tcPr/>
                </a:tc>
                <a:tc>
                  <a:txBody>
                    <a:bodyPr/>
                    <a:lstStyle/>
                    <a:p>
                      <a:r>
                        <a:rPr lang="en-US" sz="1400" dirty="0">
                          <a:latin typeface="Times New Roman" panose="02020603050405020304" pitchFamily="18" charset="0"/>
                          <a:cs typeface="Times New Roman" panose="02020603050405020304" pitchFamily="18" charset="0"/>
                        </a:rPr>
                        <a:t>$5,000,000</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$301,000</a:t>
                      </a:r>
                    </a:p>
                  </a:txBody>
                  <a:tcPr marL="91453" marR="91453" marT="45723" marB="45723"/>
                </a:tc>
                <a:tc gridSpan="2">
                  <a:txBody>
                    <a:bodyPr/>
                    <a:lstStyle/>
                    <a:p>
                      <a:r>
                        <a:rPr lang="en-US" sz="1400" dirty="0">
                          <a:latin typeface="Times New Roman" panose="02020603050405020304" pitchFamily="18" charset="0"/>
                          <a:cs typeface="Times New Roman" panose="02020603050405020304" pitchFamily="18" charset="0"/>
                        </a:rPr>
                        <a:t>Umbrella Policy #2</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May need a separate umbrella for out-of-state vacation home,</a:t>
                      </a:r>
                      <a:r>
                        <a:rPr lang="en-US" sz="1400" baseline="0" dirty="0">
                          <a:latin typeface="Times New Roman" panose="02020603050405020304" pitchFamily="18" charset="0"/>
                          <a:cs typeface="Times New Roman" panose="02020603050405020304" pitchFamily="18" charset="0"/>
                        </a:rPr>
                        <a:t> large boats or other items.</a:t>
                      </a:r>
                      <a:endParaRPr lang="en-US" sz="1400" dirty="0">
                        <a:latin typeface="Times New Roman" panose="02020603050405020304" pitchFamily="18" charset="0"/>
                        <a:cs typeface="Times New Roman" panose="02020603050405020304" pitchFamily="18" charset="0"/>
                      </a:endParaRPr>
                    </a:p>
                  </a:txBody>
                  <a:tcPr marL="91453" marR="91453" marT="45723" marB="45723"/>
                </a:tc>
                <a:tc hMerge="1">
                  <a:txBody>
                    <a:bodyPr/>
                    <a:lstStyle/>
                    <a:p>
                      <a:endParaRPr lang="en-US" dirty="0"/>
                    </a:p>
                  </a:txBody>
                  <a:tcPr/>
                </a:tc>
                <a:extLst>
                  <a:ext uri="{0D108BD9-81ED-4DB2-BD59-A6C34878D82A}">
                    <a16:rowId xmlns:a16="http://schemas.microsoft.com/office/drawing/2014/main" val="10000"/>
                  </a:ext>
                </a:extLst>
              </a:tr>
              <a:tr h="1657343">
                <a:tc>
                  <a:txBody>
                    <a:bodyPr/>
                    <a:lstStyle/>
                    <a:p>
                      <a:r>
                        <a:rPr lang="en-US" sz="1400" baseline="0" dirty="0">
                          <a:latin typeface="Times New Roman" panose="02020603050405020304" pitchFamily="18" charset="0"/>
                          <a:cs typeface="Times New Roman" panose="02020603050405020304" pitchFamily="18" charset="0"/>
                        </a:rPr>
                        <a:t>$250,000</a:t>
                      </a:r>
                    </a:p>
                    <a:p>
                      <a:endParaRPr lang="en-US" sz="1400" baseline="0" dirty="0">
                        <a:latin typeface="Times New Roman" panose="02020603050405020304" pitchFamily="18" charset="0"/>
                        <a:cs typeface="Times New Roman" panose="02020603050405020304" pitchFamily="18" charset="0"/>
                      </a:endParaRPr>
                    </a:p>
                    <a:p>
                      <a:endParaRPr lang="en-US" sz="1400" baseline="0" dirty="0">
                        <a:latin typeface="Times New Roman" panose="02020603050405020304" pitchFamily="18" charset="0"/>
                        <a:cs typeface="Times New Roman" panose="02020603050405020304" pitchFamily="18" charset="0"/>
                      </a:endParaRPr>
                    </a:p>
                    <a:p>
                      <a:endParaRPr lang="en-US" sz="1400" baseline="0" dirty="0">
                        <a:latin typeface="Times New Roman" panose="02020603050405020304" pitchFamily="18" charset="0"/>
                        <a:cs typeface="Times New Roman" panose="02020603050405020304" pitchFamily="18" charset="0"/>
                      </a:endParaRP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$0</a:t>
                      </a:r>
                      <a:endParaRPr lang="en-US" sz="1400" dirty="0">
                        <a:latin typeface="Times New Roman" panose="02020603050405020304" pitchFamily="18" charset="0"/>
                        <a:cs typeface="Times New Roman" panose="02020603050405020304" pitchFamily="18" charset="0"/>
                      </a:endParaRPr>
                    </a:p>
                  </a:txBody>
                  <a:tcPr marL="91453" marR="91453" marT="45723" marB="45723"/>
                </a:tc>
                <a:tc>
                  <a:txBody>
                    <a:bodyPr/>
                    <a:lstStyle/>
                    <a:p>
                      <a:r>
                        <a:rPr lang="en-US" sz="1400" dirty="0">
                          <a:latin typeface="Times New Roman" panose="02020603050405020304" pitchFamily="18" charset="0"/>
                          <a:cs typeface="Times New Roman" panose="02020603050405020304" pitchFamily="18" charset="0"/>
                        </a:rPr>
                        <a:t>Policy #1 – Homeowners</a:t>
                      </a:r>
                    </a:p>
                  </a:txBody>
                  <a:tcPr marL="91453" marR="91453"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Policy #2 – </a:t>
                      </a:r>
                      <a:r>
                        <a:rPr lang="en-US" sz="1400" baseline="0" dirty="0">
                          <a:latin typeface="Times New Roman" panose="02020603050405020304" pitchFamily="18" charset="0"/>
                          <a:cs typeface="Times New Roman" panose="02020603050405020304" pitchFamily="18" charset="0"/>
                        </a:rPr>
                        <a:t>Vacation Home</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txBody>
                  <a:tcPr marL="91453" marR="91453" marT="45723" marB="45723"/>
                </a:tc>
                <a:tc>
                  <a:txBody>
                    <a:bodyPr/>
                    <a:lstStyle/>
                    <a:p>
                      <a:r>
                        <a:rPr lang="en-US" sz="1400" dirty="0">
                          <a:latin typeface="Times New Roman" panose="02020603050405020304" pitchFamily="18" charset="0"/>
                          <a:cs typeface="Times New Roman" panose="02020603050405020304" pitchFamily="18" charset="0"/>
                        </a:rPr>
                        <a:t>$300,000</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$0</a:t>
                      </a:r>
                    </a:p>
                  </a:txBody>
                  <a:tcPr marL="91453" marR="91453" marT="45723" marB="45723"/>
                </a:tc>
                <a:tc>
                  <a:txBody>
                    <a:bodyPr/>
                    <a:lstStyle/>
                    <a:p>
                      <a:r>
                        <a:rPr lang="en-US" sz="1400" dirty="0">
                          <a:latin typeface="Times New Roman" panose="02020603050405020304" pitchFamily="18" charset="0"/>
                          <a:cs typeface="Times New Roman" panose="02020603050405020304" pitchFamily="18" charset="0"/>
                        </a:rPr>
                        <a:t>Policy #3</a:t>
                      </a:r>
                      <a:r>
                        <a:rPr lang="en-US" sz="1400" baseline="0" dirty="0">
                          <a:latin typeface="Times New Roman" panose="02020603050405020304" pitchFamily="18" charset="0"/>
                          <a:cs typeface="Times New Roman" panose="02020603050405020304" pitchFamily="18" charset="0"/>
                        </a:rPr>
                        <a:t> – </a:t>
                      </a:r>
                      <a:r>
                        <a:rPr lang="en-US" sz="1400" dirty="0">
                          <a:latin typeface="Times New Roman" panose="02020603050405020304" pitchFamily="18" charset="0"/>
                          <a:cs typeface="Times New Roman" panose="02020603050405020304" pitchFamily="18" charset="0"/>
                        </a:rPr>
                        <a:t>Car Driver and Owner Policy</a:t>
                      </a:r>
                    </a:p>
                  </a:txBody>
                  <a:tcPr marL="91453" marR="91453" marT="45723" marB="45723"/>
                </a:tc>
                <a:tc>
                  <a:txBody>
                    <a:bodyPr/>
                    <a:lstStyle/>
                    <a:p>
                      <a:r>
                        <a:rPr lang="en-US" sz="1400" dirty="0">
                          <a:latin typeface="Times New Roman" panose="02020603050405020304" pitchFamily="18" charset="0"/>
                          <a:cs typeface="Times New Roman" panose="02020603050405020304" pitchFamily="18" charset="0"/>
                        </a:rPr>
                        <a:t>Policy #4  -</a:t>
                      </a:r>
                      <a:r>
                        <a:rPr lang="en-US" sz="1400" baseline="0" dirty="0">
                          <a:latin typeface="Times New Roman" panose="02020603050405020304" pitchFamily="18" charset="0"/>
                          <a:cs typeface="Times New Roman" panose="02020603050405020304" pitchFamily="18" charset="0"/>
                        </a:rPr>
                        <a:t> Big Boat at Vacation Home</a:t>
                      </a:r>
                      <a:endParaRPr lang="en-US" sz="1400" dirty="0">
                        <a:latin typeface="Times New Roman" panose="02020603050405020304" pitchFamily="18" charset="0"/>
                        <a:cs typeface="Times New Roman" panose="02020603050405020304" pitchFamily="18" charset="0"/>
                      </a:endParaRPr>
                    </a:p>
                  </a:txBody>
                  <a:tcPr marL="91453" marR="91453" marT="45723" marB="45723"/>
                </a:tc>
                <a:extLst>
                  <a:ext uri="{0D108BD9-81ED-4DB2-BD59-A6C34878D82A}">
                    <a16:rowId xmlns:a16="http://schemas.microsoft.com/office/drawing/2014/main" val="10001"/>
                  </a:ext>
                </a:extLst>
              </a:tr>
            </a:tbl>
          </a:graphicData>
        </a:graphic>
      </p:graphicFrame>
      <p:pic>
        <p:nvPicPr>
          <p:cNvPr id="98329" name="Picture 2" descr="C:\Documents and Settings\User\Local Settings\Temporary Internet Files\Content.IE5\9ILC00QJ\MC90043982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9113" y="3094038"/>
            <a:ext cx="18494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1D6E740F-1B4A-3F4F-8CB9-44FFD8F84695}"/>
              </a:ext>
            </a:extLst>
          </p:cNvPr>
          <p:cNvCxnSpPr/>
          <p:nvPr/>
        </p:nvCxnSpPr>
        <p:spPr>
          <a:xfrm rot="5400000" flipH="1" flipV="1">
            <a:off x="4648994" y="3238592"/>
            <a:ext cx="914400" cy="1588"/>
          </a:xfrm>
          <a:prstGeom prst="straightConnector1">
            <a:avLst/>
          </a:prstGeom>
          <a:ln>
            <a:solidFill>
              <a:schemeClr val="accent1">
                <a:lumMod val="75000"/>
              </a:schemeClr>
            </a:solidFill>
            <a:tailEnd type="arrow"/>
          </a:ln>
          <a:effectLst>
            <a:glow rad="101600">
              <a:schemeClr val="accent3">
                <a:satMod val="175000"/>
                <a:alpha val="40000"/>
              </a:schemeClr>
            </a:glow>
            <a:outerShdw blurRad="50800" dist="25400" dir="5400000" rotWithShape="0">
              <a:srgbClr val="000000">
                <a:alpha val="45000"/>
              </a:srgbClr>
            </a:outerShdw>
          </a:effectLst>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FA19453E-E712-8E46-A301-B96785AAE524}"/>
              </a:ext>
            </a:extLst>
          </p:cNvPr>
          <p:cNvCxnSpPr/>
          <p:nvPr/>
        </p:nvCxnSpPr>
        <p:spPr>
          <a:xfrm rot="5400000" flipH="1" flipV="1">
            <a:off x="481031" y="3238592"/>
            <a:ext cx="914400" cy="1588"/>
          </a:xfrm>
          <a:prstGeom prst="straightConnector1">
            <a:avLst/>
          </a:prstGeom>
          <a:ln>
            <a:solidFill>
              <a:schemeClr val="accent1">
                <a:lumMod val="75000"/>
              </a:schemeClr>
            </a:solidFill>
            <a:tailEnd type="arrow"/>
          </a:ln>
          <a:effectLst>
            <a:glow rad="101600">
              <a:schemeClr val="accent3">
                <a:satMod val="175000"/>
                <a:alpha val="40000"/>
              </a:schemeClr>
            </a:glow>
            <a:outerShdw blurRad="50800" dist="25400" dir="5400000" rotWithShape="0">
              <a:srgbClr val="000000">
                <a:alpha val="45000"/>
              </a:srgbClr>
            </a:outerShdw>
          </a:effectLst>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86875540-1B4B-5E41-BEAD-FD5701D7A6ED}"/>
              </a:ext>
            </a:extLst>
          </p:cNvPr>
          <p:cNvCxnSpPr/>
          <p:nvPr/>
        </p:nvCxnSpPr>
        <p:spPr>
          <a:xfrm rot="5400000" flipH="1" flipV="1">
            <a:off x="4723422" y="5492694"/>
            <a:ext cx="914400" cy="1588"/>
          </a:xfrm>
          <a:prstGeom prst="straightConnector1">
            <a:avLst/>
          </a:prstGeom>
          <a:ln>
            <a:solidFill>
              <a:schemeClr val="accent1">
                <a:lumMod val="75000"/>
              </a:schemeClr>
            </a:solidFill>
            <a:tailEnd type="arrow"/>
          </a:ln>
          <a:effectLst>
            <a:glow rad="101600">
              <a:schemeClr val="accent3">
                <a:satMod val="175000"/>
                <a:alpha val="40000"/>
              </a:schemeClr>
            </a:glow>
            <a:outerShdw blurRad="50800" dist="25400" dir="5400000" rotWithShape="0">
              <a:srgbClr val="000000">
                <a:alpha val="45000"/>
              </a:srgbClr>
            </a:outerShdw>
          </a:effectLst>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EB694D6B-03E7-4B40-B4F3-55BAB83ED9CE}"/>
              </a:ext>
            </a:extLst>
          </p:cNvPr>
          <p:cNvCxnSpPr/>
          <p:nvPr/>
        </p:nvCxnSpPr>
        <p:spPr>
          <a:xfrm rot="5400000" flipH="1" flipV="1">
            <a:off x="566092" y="5407634"/>
            <a:ext cx="914400" cy="1588"/>
          </a:xfrm>
          <a:prstGeom prst="straightConnector1">
            <a:avLst/>
          </a:prstGeom>
          <a:ln>
            <a:solidFill>
              <a:schemeClr val="accent1">
                <a:lumMod val="75000"/>
              </a:schemeClr>
            </a:solidFill>
            <a:tailEnd type="arrow"/>
          </a:ln>
          <a:effectLst>
            <a:glow rad="101600">
              <a:schemeClr val="accent3">
                <a:satMod val="175000"/>
                <a:alpha val="40000"/>
              </a:schemeClr>
            </a:glow>
            <a:outerShdw blurRad="50800" dist="25400" dir="5400000" rotWithShape="0">
              <a:srgbClr val="000000">
                <a:alpha val="45000"/>
              </a:srgb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49124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2550"/>
            <a:ext cx="8229600" cy="563563"/>
          </a:xfrm>
        </p:spPr>
        <p:txBody>
          <a:bodyPr vert="horz" lIns="91440" tIns="45720" rIns="91440" bIns="45720" rtlCol="0" anchor="ctr">
            <a:noAutofit/>
          </a:bodyPr>
          <a:lstStyle/>
          <a:p>
            <a:pPr algn="ctr"/>
            <a:r>
              <a:rPr lang="en-US" sz="2800" b="1" dirty="0">
                <a:latin typeface="Times New Roman" panose="02020603050405020304" pitchFamily="18" charset="0"/>
                <a:cs typeface="Times New Roman" panose="02020603050405020304" pitchFamily="18" charset="0"/>
              </a:rPr>
              <a:t>Asset Protection Ownership Choices</a:t>
            </a:r>
          </a:p>
        </p:txBody>
      </p:sp>
      <p:sp>
        <p:nvSpPr>
          <p:cNvPr id="7" name="Content Placeholder 2"/>
          <p:cNvSpPr>
            <a:spLocks noGrp="1"/>
          </p:cNvSpPr>
          <p:nvPr>
            <p:ph idx="4294967295"/>
          </p:nvPr>
        </p:nvSpPr>
        <p:spPr>
          <a:xfrm>
            <a:off x="284163" y="866775"/>
            <a:ext cx="8575675" cy="5243513"/>
          </a:xfrm>
        </p:spPr>
        <p:txBody>
          <a:bodyPr numCol="1">
            <a:noAutofit/>
          </a:bodyPr>
          <a:lstStyle/>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In my own name.</a:t>
            </a:r>
          </a:p>
          <a:p>
            <a:pPr marL="814388" lvl="1" indent="-514350">
              <a:spcBef>
                <a:spcPts val="100"/>
              </a:spcBef>
              <a:buFont typeface="+mj-lt"/>
              <a:buAutoNum type="arabicPeriod"/>
            </a:pPr>
            <a:endParaRPr lang="en-US" sz="1400" dirty="0">
              <a:latin typeface="Times New Roman" panose="02020603050405020304" pitchFamily="18" charset="0"/>
              <a:cs typeface="Times New Roman" panose="02020603050405020304" pitchFamily="18" charset="0"/>
            </a:endParaRP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In my spouse’s name.</a:t>
            </a:r>
          </a:p>
          <a:p>
            <a:pPr marL="814388" lvl="1" indent="-514350">
              <a:spcBef>
                <a:spcPts val="100"/>
              </a:spcBef>
              <a:buFont typeface="+mj-lt"/>
              <a:buAutoNum type="arabicPeriod"/>
            </a:pPr>
            <a:endParaRPr lang="en-US" sz="1400" dirty="0">
              <a:latin typeface="Times New Roman" panose="02020603050405020304" pitchFamily="18" charset="0"/>
              <a:cs typeface="Times New Roman" panose="02020603050405020304" pitchFamily="18" charset="0"/>
            </a:endParaRP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In my mother’s name. Is it really hers?</a:t>
            </a:r>
          </a:p>
          <a:p>
            <a:pPr marL="814388" lvl="1" indent="-514350">
              <a:spcBef>
                <a:spcPts val="100"/>
              </a:spcBef>
              <a:buFont typeface="+mj-lt"/>
              <a:buAutoNum type="arabicPeriod"/>
            </a:pPr>
            <a:endParaRPr lang="en-US" sz="1400" dirty="0">
              <a:latin typeface="Times New Roman" panose="02020603050405020304" pitchFamily="18" charset="0"/>
              <a:cs typeface="Times New Roman" panose="02020603050405020304" pitchFamily="18" charset="0"/>
            </a:endParaRP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Tenancy by the entireties between spouses in a TBE state.</a:t>
            </a:r>
          </a:p>
          <a:p>
            <a:pPr marL="814388" lvl="1" indent="-514350">
              <a:spcBef>
                <a:spcPts val="100"/>
              </a:spcBef>
              <a:buFont typeface="+mj-lt"/>
              <a:buAutoNum type="arabicPeriod"/>
            </a:pPr>
            <a:endParaRPr lang="en-US" sz="1400" dirty="0">
              <a:latin typeface="Times New Roman" panose="02020603050405020304" pitchFamily="18" charset="0"/>
              <a:cs typeface="Times New Roman" panose="02020603050405020304" pitchFamily="18" charset="0"/>
            </a:endParaRP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In investments that are protected from creditors.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(But not the IRS, the FTC, the SEC and future government categories).</a:t>
            </a:r>
          </a:p>
          <a:p>
            <a:pPr marL="814388" lvl="1" indent="-514350">
              <a:spcBef>
                <a:spcPts val="100"/>
              </a:spcBef>
              <a:buFont typeface="+mj-lt"/>
              <a:buAutoNum type="arabicPeriod"/>
            </a:pPr>
            <a:endParaRPr lang="en-US" sz="1400" dirty="0">
              <a:latin typeface="Times New Roman" panose="02020603050405020304" pitchFamily="18" charset="0"/>
              <a:cs typeface="Times New Roman" panose="02020603050405020304" pitchFamily="18" charset="0"/>
            </a:endParaRP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In LLC’s and Family Limited Partnerships.</a:t>
            </a: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An offshore LLC or Family Limited Partnership.</a:t>
            </a:r>
          </a:p>
          <a:p>
            <a:pPr marL="814388" lvl="1" indent="-514350">
              <a:spcBef>
                <a:spcPts val="100"/>
              </a:spcBef>
              <a:buFont typeface="+mj-lt"/>
              <a:buAutoNum type="arabicPeriod"/>
            </a:pPr>
            <a:endParaRPr lang="en-US" sz="1400" dirty="0">
              <a:latin typeface="Times New Roman" panose="02020603050405020304" pitchFamily="18" charset="0"/>
              <a:cs typeface="Times New Roman" panose="02020603050405020304" pitchFamily="18" charset="0"/>
            </a:endParaRP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An offshore trust or foundation.</a:t>
            </a:r>
          </a:p>
          <a:p>
            <a:pPr marL="814388" lvl="1" indent="-514350">
              <a:spcBef>
                <a:spcPts val="100"/>
              </a:spcBef>
              <a:buFont typeface="+mj-lt"/>
              <a:buAutoNum type="arabicPeriod"/>
            </a:pPr>
            <a:endParaRPr lang="en-US" sz="1400" dirty="0">
              <a:latin typeface="Times New Roman" panose="02020603050405020304" pitchFamily="18" charset="0"/>
              <a:cs typeface="Times New Roman" panose="02020603050405020304" pitchFamily="18" charset="0"/>
            </a:endParaRPr>
          </a:p>
          <a:p>
            <a:pPr marL="814388" lvl="1" indent="-514350">
              <a:spcBef>
                <a:spcPts val="100"/>
              </a:spcBef>
              <a:buFont typeface="+mj-lt"/>
              <a:buAutoNum type="arabicPeriod"/>
            </a:pPr>
            <a:r>
              <a:rPr lang="en-US" sz="1400" dirty="0">
                <a:latin typeface="Times New Roman" panose="02020603050405020304" pitchFamily="18" charset="0"/>
                <a:cs typeface="Times New Roman" panose="02020603050405020304" pitchFamily="18" charset="0"/>
              </a:rPr>
              <a:t>In our children’s name(s). </a:t>
            </a:r>
          </a:p>
          <a:p>
            <a:pPr marL="1657350" lvl="3" indent="-514350">
              <a:spcBef>
                <a:spcPts val="100"/>
              </a:spcBef>
            </a:pPr>
            <a:r>
              <a:rPr lang="en-US" sz="1400" dirty="0">
                <a:latin typeface="Times New Roman" panose="02020603050405020304" pitchFamily="18" charset="0"/>
                <a:cs typeface="Times New Roman" panose="02020603050405020304" pitchFamily="18" charset="0"/>
              </a:rPr>
              <a:t>UTMA? </a:t>
            </a:r>
          </a:p>
          <a:p>
            <a:pPr marL="1657350" lvl="3" indent="-514350">
              <a:spcBef>
                <a:spcPts val="100"/>
              </a:spcBef>
            </a:pPr>
            <a:r>
              <a:rPr lang="en-US" sz="1400" dirty="0">
                <a:latin typeface="Times New Roman" panose="02020603050405020304" pitchFamily="18" charset="0"/>
                <a:cs typeface="Times New Roman" panose="02020603050405020304" pitchFamily="18" charset="0"/>
              </a:rPr>
              <a:t>529 Plans? </a:t>
            </a:r>
          </a:p>
          <a:p>
            <a:pPr marL="1657350" lvl="3" indent="-514350">
              <a:spcBef>
                <a:spcPts val="100"/>
              </a:spcBef>
            </a:pPr>
            <a:r>
              <a:rPr lang="en-US" sz="1400" dirty="0">
                <a:latin typeface="Times New Roman" panose="02020603050405020304" pitchFamily="18" charset="0"/>
                <a:cs typeface="Times New Roman" panose="02020603050405020304" pitchFamily="18" charset="0"/>
              </a:rPr>
              <a:t>Prepaid college savings plans?</a:t>
            </a:r>
          </a:p>
        </p:txBody>
      </p:sp>
    </p:spTree>
    <p:extLst>
      <p:ext uri="{BB962C8B-B14F-4D97-AF65-F5344CB8AC3E}">
        <p14:creationId xmlns:p14="http://schemas.microsoft.com/office/powerpoint/2010/main" val="3458246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2550"/>
            <a:ext cx="8229600" cy="563563"/>
          </a:xfrm>
        </p:spPr>
        <p:txBody>
          <a:bodyPr vert="horz" lIns="91440" tIns="45720" rIns="91440" bIns="45720" rtlCol="0" anchor="ctr">
            <a:noAutofit/>
          </a:bodyPr>
          <a:lstStyle/>
          <a:p>
            <a:pPr algn="ctr"/>
            <a:r>
              <a:rPr lang="en-US" sz="2800" b="1" dirty="0">
                <a:latin typeface="Times New Roman" panose="02020603050405020304" pitchFamily="18" charset="0"/>
                <a:cs typeface="Times New Roman" panose="02020603050405020304" pitchFamily="18" charset="0"/>
              </a:rPr>
              <a:t>Asset Protection Ownership Choices Continued</a:t>
            </a:r>
          </a:p>
        </p:txBody>
      </p:sp>
      <p:sp>
        <p:nvSpPr>
          <p:cNvPr id="7" name="Content Placeholder 2"/>
          <p:cNvSpPr>
            <a:spLocks noGrp="1"/>
          </p:cNvSpPr>
          <p:nvPr>
            <p:ph idx="4294967295"/>
          </p:nvPr>
        </p:nvSpPr>
        <p:spPr>
          <a:xfrm>
            <a:off x="309563" y="862013"/>
            <a:ext cx="8524875" cy="5321300"/>
          </a:xfrm>
        </p:spPr>
        <p:txBody>
          <a:bodyPr numCol="2">
            <a:noAutofit/>
          </a:bodyPr>
          <a:lstStyle/>
          <a:p>
            <a:pPr marL="1114425" lvl="2" indent="-514350">
              <a:spcBef>
                <a:spcPts val="100"/>
              </a:spcBef>
              <a:buFont typeface="+mj-lt"/>
              <a:buAutoNum type="arabicPeriod" startAt="10"/>
            </a:pPr>
            <a:r>
              <a:rPr lang="en-US" sz="1600" dirty="0">
                <a:latin typeface="Times New Roman" panose="02020603050405020304" pitchFamily="18" charset="0"/>
                <a:cs typeface="Times New Roman" panose="02020603050405020304" pitchFamily="18" charset="0"/>
              </a:rPr>
              <a:t>In a trust for our children.</a:t>
            </a:r>
          </a:p>
          <a:p>
            <a:pPr marL="1114425" lvl="2" indent="-514350">
              <a:spcBef>
                <a:spcPts val="100"/>
              </a:spcBef>
              <a:buFont typeface="+mj-lt"/>
              <a:buAutoNum type="arabicPeriod" startAt="10"/>
            </a:pPr>
            <a:r>
              <a:rPr lang="en-US" sz="1600" dirty="0">
                <a:latin typeface="Times New Roman" panose="02020603050405020304" pitchFamily="18" charset="0"/>
                <a:cs typeface="Times New Roman" panose="02020603050405020304" pitchFamily="18" charset="0"/>
              </a:rPr>
              <a:t>In a trust for our children that we can be added to as beneficiaries if it falls apart.</a:t>
            </a:r>
          </a:p>
          <a:p>
            <a:pPr marL="1114425" lvl="2" indent="-514350">
              <a:spcBef>
                <a:spcPts val="100"/>
              </a:spcBef>
              <a:buFont typeface="+mj-lt"/>
              <a:buAutoNum type="arabicPeriod" startAt="10"/>
            </a:pPr>
            <a:endParaRPr lang="en-US" sz="1600" dirty="0">
              <a:latin typeface="Times New Roman" panose="02020603050405020304" pitchFamily="18" charset="0"/>
              <a:cs typeface="Times New Roman" panose="02020603050405020304" pitchFamily="18" charset="0"/>
            </a:endParaRPr>
          </a:p>
          <a:p>
            <a:pPr marL="2000250" lvl="4" indent="-514350">
              <a:spcBef>
                <a:spcPts val="100"/>
              </a:spcBef>
            </a:pPr>
            <a:r>
              <a:rPr lang="en-US" sz="1100" dirty="0">
                <a:latin typeface="Times New Roman" panose="02020603050405020304" pitchFamily="18" charset="0"/>
                <a:cs typeface="Times New Roman" panose="02020603050405020304" pitchFamily="18" charset="0"/>
              </a:rPr>
              <a:t>The above in a traditional law state.</a:t>
            </a:r>
          </a:p>
          <a:p>
            <a:pPr marL="2000250" lvl="4" indent="-514350">
              <a:spcBef>
                <a:spcPts val="100"/>
              </a:spcBef>
            </a:pPr>
            <a:r>
              <a:rPr lang="en-US" sz="1100" dirty="0">
                <a:latin typeface="Times New Roman" panose="02020603050405020304" pitchFamily="18" charset="0"/>
                <a:cs typeface="Times New Roman" panose="02020603050405020304" pitchFamily="18" charset="0"/>
              </a:rPr>
              <a:t>The above in an APT state. </a:t>
            </a:r>
          </a:p>
          <a:p>
            <a:pPr marL="2000250" lvl="4" indent="-514350">
              <a:spcBef>
                <a:spcPts val="100"/>
              </a:spcBef>
            </a:pPr>
            <a:r>
              <a:rPr lang="en-US" sz="1100" dirty="0">
                <a:latin typeface="Times New Roman" panose="02020603050405020304" pitchFamily="18" charset="0"/>
                <a:cs typeface="Times New Roman" panose="02020603050405020304" pitchFamily="18" charset="0"/>
              </a:rPr>
              <a:t>The above for estate tax planning purposes.</a:t>
            </a:r>
          </a:p>
          <a:p>
            <a:pPr marL="1114425" lvl="2" indent="-514350">
              <a:spcBef>
                <a:spcPts val="100"/>
              </a:spcBef>
              <a:buNone/>
            </a:pPr>
            <a:endParaRPr lang="en-US" sz="1600" dirty="0">
              <a:latin typeface="Times New Roman" panose="02020603050405020304" pitchFamily="18" charset="0"/>
              <a:cs typeface="Times New Roman" panose="02020603050405020304" pitchFamily="18" charset="0"/>
            </a:endParaRPr>
          </a:p>
          <a:p>
            <a:pPr marL="941388" lvl="2" indent="-341313">
              <a:spcBef>
                <a:spcPts val="100"/>
              </a:spcBef>
              <a:buFont typeface="+mj-lt"/>
              <a:buAutoNum type="arabicPeriod" startAt="12"/>
            </a:pPr>
            <a:r>
              <a:rPr lang="en-US" sz="1600" dirty="0">
                <a:latin typeface="Times New Roman" panose="02020603050405020304" pitchFamily="18" charset="0"/>
                <a:cs typeface="Times New Roman" panose="02020603050405020304" pitchFamily="18" charset="0"/>
              </a:rPr>
              <a:t>In a foreign bank account or a Delaware bank account.</a:t>
            </a:r>
          </a:p>
          <a:p>
            <a:pPr marL="941388" lvl="2" indent="-341313">
              <a:spcBef>
                <a:spcPts val="100"/>
              </a:spcBef>
              <a:buFont typeface="+mj-lt"/>
              <a:buAutoNum type="arabicPeriod" startAt="12"/>
            </a:pPr>
            <a:endParaRPr lang="en-US" sz="1600" dirty="0">
              <a:latin typeface="Times New Roman" panose="02020603050405020304" pitchFamily="18" charset="0"/>
              <a:cs typeface="Times New Roman" panose="02020603050405020304" pitchFamily="18" charset="0"/>
            </a:endParaRPr>
          </a:p>
          <a:p>
            <a:pPr marL="941388" lvl="2" indent="-341313">
              <a:spcBef>
                <a:spcPts val="100"/>
              </a:spcBef>
              <a:buFont typeface="+mj-lt"/>
              <a:buAutoNum type="arabicPeriod" startAt="12"/>
            </a:pPr>
            <a:r>
              <a:rPr lang="en-US" sz="1600" dirty="0">
                <a:latin typeface="Times New Roman" panose="02020603050405020304" pitchFamily="18" charset="0"/>
                <a:cs typeface="Times New Roman" panose="02020603050405020304" pitchFamily="18" charset="0"/>
              </a:rPr>
              <a:t>In an LLC owned 95% by an offshore trust.</a:t>
            </a:r>
          </a:p>
          <a:p>
            <a:pPr marL="941388" lvl="2" indent="-341313">
              <a:spcBef>
                <a:spcPts val="100"/>
              </a:spcBef>
              <a:buFont typeface="+mj-lt"/>
              <a:buAutoNum type="arabicPeriod" startAt="12"/>
            </a:pPr>
            <a:endParaRPr lang="en-US" sz="1600" dirty="0">
              <a:latin typeface="Times New Roman" panose="02020603050405020304" pitchFamily="18" charset="0"/>
              <a:cs typeface="Times New Roman" panose="02020603050405020304" pitchFamily="18" charset="0"/>
            </a:endParaRPr>
          </a:p>
          <a:p>
            <a:pPr marL="941388" lvl="2" indent="-341313">
              <a:spcBef>
                <a:spcPts val="100"/>
              </a:spcBef>
              <a:buFont typeface="+mj-lt"/>
              <a:buAutoNum type="arabicPeriod" startAt="12"/>
            </a:pPr>
            <a:r>
              <a:rPr lang="en-US" sz="1600" dirty="0">
                <a:latin typeface="Times New Roman" panose="02020603050405020304" pitchFamily="18" charset="0"/>
                <a:cs typeface="Times New Roman" panose="02020603050405020304" pitchFamily="18" charset="0"/>
              </a:rPr>
              <a:t>In a company owned for my children or in a trust described above that earns monies for services rendered from my primary company for services offshore that are actually rendered and tax advantaged.</a:t>
            </a:r>
          </a:p>
          <a:p>
            <a:pPr marL="941388" lvl="2" indent="-341313">
              <a:spcBef>
                <a:spcPts val="100"/>
              </a:spcBef>
              <a:buFont typeface="+mj-lt"/>
              <a:buAutoNum type="arabicPeriod" startAt="12"/>
            </a:pPr>
            <a:endParaRPr lang="en-US" sz="1600" dirty="0">
              <a:latin typeface="Times New Roman" panose="02020603050405020304" pitchFamily="18" charset="0"/>
              <a:cs typeface="Times New Roman" panose="02020603050405020304" pitchFamily="18" charset="0"/>
            </a:endParaRPr>
          </a:p>
          <a:p>
            <a:pPr marL="941388" lvl="2" indent="-341313">
              <a:spcBef>
                <a:spcPts val="100"/>
              </a:spcBef>
              <a:buFont typeface="+mj-lt"/>
              <a:buAutoNum type="arabicPeriod" startAt="12"/>
            </a:pPr>
            <a:r>
              <a:rPr lang="en-US" sz="1600" dirty="0">
                <a:latin typeface="Times New Roman" panose="02020603050405020304" pitchFamily="18" charset="0"/>
                <a:cs typeface="Times New Roman" panose="02020603050405020304" pitchFamily="18" charset="0"/>
              </a:rPr>
              <a:t>In a trust formed by my parents for me that has invested wisely, and limits what I take out to what is needed for health, education and maintenance.</a:t>
            </a:r>
          </a:p>
          <a:p>
            <a:pPr marL="941388" lvl="2" indent="-341313">
              <a:spcBef>
                <a:spcPts val="100"/>
              </a:spcBef>
              <a:buFont typeface="+mj-lt"/>
              <a:buAutoNum type="arabicPeriod" startAt="12"/>
            </a:pPr>
            <a:endParaRPr lang="en-US" sz="1600" dirty="0">
              <a:latin typeface="Times New Roman" panose="02020603050405020304" pitchFamily="18" charset="0"/>
              <a:cs typeface="Times New Roman" panose="02020603050405020304" pitchFamily="18" charset="0"/>
            </a:endParaRPr>
          </a:p>
          <a:p>
            <a:pPr marL="941388" lvl="2" indent="-341313">
              <a:spcBef>
                <a:spcPts val="100"/>
              </a:spcBef>
              <a:buFont typeface="+mj-lt"/>
              <a:buAutoNum type="arabicPeriod" startAt="12"/>
            </a:pPr>
            <a:r>
              <a:rPr lang="en-US" sz="1600" dirty="0">
                <a:latin typeface="Times New Roman" panose="02020603050405020304" pitchFamily="18" charset="0"/>
                <a:cs typeface="Times New Roman" panose="02020603050405020304" pitchFamily="18" charset="0"/>
              </a:rPr>
              <a:t>In my assets, but subject to debt owed to others that liens or mortgages my assets.</a:t>
            </a:r>
          </a:p>
          <a:p>
            <a:pPr marL="941388" lvl="2" indent="-341313">
              <a:spcBef>
                <a:spcPts val="100"/>
              </a:spcBef>
              <a:buFont typeface="+mj-lt"/>
              <a:buAutoNum type="arabicPeriod" startAt="12"/>
            </a:pPr>
            <a:endParaRPr lang="en-US" sz="1600" dirty="0">
              <a:latin typeface="Times New Roman" panose="02020603050405020304" pitchFamily="18" charset="0"/>
              <a:cs typeface="Times New Roman" panose="02020603050405020304" pitchFamily="18" charset="0"/>
            </a:endParaRPr>
          </a:p>
          <a:p>
            <a:pPr marL="941388" lvl="2" indent="-341313">
              <a:spcBef>
                <a:spcPts val="100"/>
              </a:spcBef>
              <a:buFont typeface="+mj-lt"/>
              <a:buAutoNum type="arabicPeriod" startAt="12"/>
            </a:pPr>
            <a:r>
              <a:rPr lang="en-US" sz="1600" dirty="0">
                <a:latin typeface="Times New Roman" panose="02020603050405020304" pitchFamily="18" charset="0"/>
                <a:cs typeface="Times New Roman" panose="02020603050405020304" pitchFamily="18" charset="0"/>
              </a:rPr>
              <a:t>In a private charity.</a:t>
            </a:r>
          </a:p>
        </p:txBody>
      </p:sp>
    </p:spTree>
    <p:extLst>
      <p:ext uri="{BB962C8B-B14F-4D97-AF65-F5344CB8AC3E}">
        <p14:creationId xmlns:p14="http://schemas.microsoft.com/office/powerpoint/2010/main" val="29099556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722313" y="1047750"/>
            <a:ext cx="7699375" cy="4311650"/>
          </a:xfrm>
        </p:spPr>
        <p:txBody>
          <a:bodyPr>
            <a:noAutofit/>
          </a:bodyPr>
          <a:lstStyle/>
          <a:p>
            <a:pPr algn="ctr" eaLnBrk="1" hangingPunct="1"/>
            <a:r>
              <a:rPr lang="en-US" altLang="en-US" sz="5400" b="1" dirty="0" smtClean="0">
                <a:latin typeface="Times New Roman" panose="02020603050405020304" pitchFamily="18" charset="0"/>
                <a:cs typeface="Times New Roman" panose="02020603050405020304" pitchFamily="18" charset="0"/>
              </a:rPr>
              <a:t>#5</a:t>
            </a:r>
            <a:r>
              <a:rPr lang="en-US" altLang="en-US" sz="5400" b="1" dirty="0">
                <a:latin typeface="Times New Roman" panose="02020603050405020304" pitchFamily="18" charset="0"/>
                <a:cs typeface="Times New Roman" panose="02020603050405020304" pitchFamily="18" charset="0"/>
              </a:rPr>
              <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Foreign Companies</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and LLCs</a:t>
            </a: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2463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11138"/>
            <a:ext cx="8229600" cy="6096000"/>
          </a:xfrm>
        </p:spPr>
        <p:txBody>
          <a:bodyPr>
            <a:normAutofit/>
          </a:bodyPr>
          <a:lstStyle/>
          <a:p>
            <a:pPr algn="ctr">
              <a:buNone/>
            </a:pPr>
            <a:r>
              <a:rPr lang="en-US" sz="1800" b="1" dirty="0">
                <a:latin typeface="Times New Roman" panose="02020603050405020304" pitchFamily="18" charset="0"/>
                <a:cs typeface="Times New Roman" panose="02020603050405020304" pitchFamily="18" charset="0"/>
              </a:rPr>
              <a:t>Excerpt from a </a:t>
            </a:r>
            <a:r>
              <a:rPr lang="en-US" sz="1800" b="1" i="1" dirty="0">
                <a:latin typeface="Times New Roman" panose="02020603050405020304" pitchFamily="18" charset="0"/>
                <a:cs typeface="Times New Roman" panose="02020603050405020304" pitchFamily="18" charset="0"/>
              </a:rPr>
              <a:t>Thursday Report </a:t>
            </a:r>
            <a:r>
              <a:rPr lang="en-US" sz="1800" b="1" dirty="0">
                <a:latin typeface="Times New Roman" panose="02020603050405020304" pitchFamily="18" charset="0"/>
                <a:cs typeface="Times New Roman" panose="02020603050405020304" pitchFamily="18" charset="0"/>
              </a:rPr>
              <a:t>Article</a:t>
            </a:r>
            <a:r>
              <a:rPr lang="en-US" sz="1800" b="1" i="1" dirty="0">
                <a:latin typeface="Times New Roman" panose="02020603050405020304" pitchFamily="18" charset="0"/>
                <a:cs typeface="Times New Roman" panose="02020603050405020304" pitchFamily="18" charset="0"/>
              </a:rPr>
              <a:t>:</a:t>
            </a:r>
          </a:p>
          <a:p>
            <a:pPr algn="ctr">
              <a:buNone/>
            </a:pPr>
            <a:r>
              <a:rPr lang="en-US" b="1" i="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The </a:t>
            </a:r>
            <a:r>
              <a:rPr lang="en-US" sz="2400" b="1" i="1" dirty="0">
                <a:latin typeface="Times New Roman" panose="02020603050405020304" pitchFamily="18" charset="0"/>
                <a:cs typeface="Times New Roman" panose="02020603050405020304" pitchFamily="18" charset="0"/>
              </a:rPr>
              <a:t>Barber</a:t>
            </a:r>
            <a:r>
              <a:rPr lang="en-US" sz="2400" b="1" dirty="0">
                <a:latin typeface="Times New Roman" panose="02020603050405020304" pitchFamily="18" charset="0"/>
                <a:cs typeface="Times New Roman" panose="02020603050405020304" pitchFamily="18" charset="0"/>
              </a:rPr>
              <a:t> of Seville Replaces No Time for </a:t>
            </a:r>
            <a:r>
              <a:rPr lang="en-US" sz="2400" b="1" i="1" dirty="0">
                <a:latin typeface="Times New Roman" panose="02020603050405020304" pitchFamily="18" charset="0"/>
                <a:cs typeface="Times New Roman" panose="02020603050405020304" pitchFamily="18" charset="0"/>
              </a:rPr>
              <a:t>Sargeant</a:t>
            </a: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by Travis Arango and Alan Gassman</a:t>
            </a:r>
          </a:p>
          <a:p>
            <a:pPr algn="ctr">
              <a:buNone/>
            </a:pPr>
            <a:endParaRPr lang="en-US" sz="1000" b="1"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It is shocking that the difference between a Limited Liability Company’s membership interest and stock in a corporation could cause such a different result. In </a:t>
            </a:r>
            <a:r>
              <a:rPr lang="en-US" sz="1400" i="1" dirty="0">
                <a:latin typeface="Times New Roman" panose="02020603050405020304" pitchFamily="18" charset="0"/>
                <a:cs typeface="Times New Roman" panose="02020603050405020304" pitchFamily="18" charset="0"/>
              </a:rPr>
              <a:t>Sargeant v. Al-Saleh</a:t>
            </a:r>
            <a:r>
              <a:rPr lang="en-US" sz="1400" dirty="0">
                <a:latin typeface="Times New Roman" panose="02020603050405020304" pitchFamily="18" charset="0"/>
                <a:cs typeface="Times New Roman" panose="02020603050405020304" pitchFamily="18" charset="0"/>
              </a:rPr>
              <a:t>, the stock in a foreign corporation could not be reached by the court while </a:t>
            </a:r>
            <a:r>
              <a:rPr lang="en-US" sz="1400" i="1" dirty="0">
                <a:latin typeface="Times New Roman" panose="02020603050405020304" pitchFamily="18" charset="0"/>
                <a:cs typeface="Times New Roman" panose="02020603050405020304" pitchFamily="18" charset="0"/>
              </a:rPr>
              <a:t>Well Fargo Bank v. Barber</a:t>
            </a:r>
            <a:r>
              <a:rPr lang="en-US" sz="1400" dirty="0">
                <a:latin typeface="Times New Roman" panose="02020603050405020304" pitchFamily="18" charset="0"/>
                <a:cs typeface="Times New Roman" panose="02020603050405020304" pitchFamily="18" charset="0"/>
              </a:rPr>
              <a:t> sent the creditor offshore to get a foreign court to allow seizure. In </a:t>
            </a:r>
            <a:r>
              <a:rPr lang="en-US" sz="1400" i="1" dirty="0">
                <a:latin typeface="Times New Roman" panose="02020603050405020304" pitchFamily="18" charset="0"/>
                <a:cs typeface="Times New Roman" panose="02020603050405020304" pitchFamily="18" charset="0"/>
              </a:rPr>
              <a:t>Barber</a:t>
            </a:r>
            <a:r>
              <a:rPr lang="en-US" sz="1400" dirty="0">
                <a:latin typeface="Times New Roman" panose="02020603050405020304" pitchFamily="18" charset="0"/>
                <a:cs typeface="Times New Roman" panose="02020603050405020304" pitchFamily="18" charset="0"/>
              </a:rPr>
              <a:t>, sole ownership of a Nevis LLC was considered to be like any other intangible personal property that a Florida judgment could be applied against.</a:t>
            </a:r>
          </a:p>
          <a:p>
            <a:pPr marL="0" indent="0">
              <a:buNone/>
            </a:pPr>
            <a:endParaRPr lang="en-US" sz="1400" b="1" dirty="0">
              <a:latin typeface="Times New Roman" panose="02020603050405020304" pitchFamily="18" charset="0"/>
              <a:cs typeface="Times New Roman" panose="02020603050405020304" pitchFamily="18" charset="0"/>
            </a:endParaRPr>
          </a:p>
          <a:p>
            <a:pPr marL="0" indent="0" algn="just">
              <a:buNone/>
            </a:pPr>
            <a:r>
              <a:rPr lang="en-US" sz="1400" dirty="0">
                <a:latin typeface="Times New Roman" panose="02020603050405020304" pitchFamily="18" charset="0"/>
                <a:cs typeface="Times New Roman" panose="02020603050405020304" pitchFamily="18" charset="0"/>
              </a:rPr>
              <a:t>Fans of </a:t>
            </a:r>
            <a:r>
              <a:rPr lang="en-US" sz="1400" i="1" dirty="0">
                <a:latin typeface="Times New Roman" panose="02020603050405020304" pitchFamily="18" charset="0"/>
                <a:cs typeface="Times New Roman" panose="02020603050405020304" pitchFamily="18" charset="0"/>
              </a:rPr>
              <a:t>Gomer Pyle, U.S.M.C.</a:t>
            </a:r>
            <a:r>
              <a:rPr lang="en-US" sz="1400" dirty="0">
                <a:latin typeface="Times New Roman" panose="02020603050405020304" pitchFamily="18" charset="0"/>
                <a:cs typeface="Times New Roman" panose="02020603050405020304" pitchFamily="18" charset="0"/>
              </a:rPr>
              <a:t> might remember Andy Griffith’s movie </a:t>
            </a:r>
            <a:r>
              <a:rPr lang="en-US" sz="1400" i="1" dirty="0">
                <a:latin typeface="Times New Roman" panose="02020603050405020304" pitchFamily="18" charset="0"/>
                <a:cs typeface="Times New Roman" panose="02020603050405020304" pitchFamily="18" charset="0"/>
              </a:rPr>
              <a:t>No Time for Sergeants</a:t>
            </a:r>
            <a:r>
              <a:rPr lang="en-US" sz="1400" dirty="0">
                <a:latin typeface="Times New Roman" panose="02020603050405020304" pitchFamily="18" charset="0"/>
                <a:cs typeface="Times New Roman" panose="02020603050405020304" pitchFamily="18" charset="0"/>
              </a:rPr>
              <a:t>, where he starred as Private Will Stockdale. The </a:t>
            </a:r>
            <a:r>
              <a:rPr lang="en-US" sz="1400" i="1" dirty="0">
                <a:latin typeface="Times New Roman" panose="02020603050405020304" pitchFamily="18" charset="0"/>
                <a:cs typeface="Times New Roman" panose="02020603050405020304" pitchFamily="18" charset="0"/>
              </a:rPr>
              <a:t>Sargeant</a:t>
            </a:r>
            <a:r>
              <a:rPr lang="en-US" sz="1400" dirty="0">
                <a:latin typeface="Times New Roman" panose="02020603050405020304" pitchFamily="18" charset="0"/>
                <a:cs typeface="Times New Roman" panose="02020603050405020304" pitchFamily="18" charset="0"/>
              </a:rPr>
              <a:t> case caught the attention of a great many planners last year when the Fourth District Court of Appeal determined that stock held in a foreign country could only be seized by a creditor when permitted by a court sitting in that foreign country.</a:t>
            </a:r>
          </a:p>
          <a:p>
            <a:pPr marL="0" indent="0" algn="just">
              <a:buNone/>
            </a:pPr>
            <a:endParaRPr lang="en-US" sz="1400" dirty="0">
              <a:latin typeface="Times New Roman" panose="02020603050405020304" pitchFamily="18" charset="0"/>
              <a:cs typeface="Times New Roman" panose="02020603050405020304" pitchFamily="18" charset="0"/>
            </a:endParaRPr>
          </a:p>
          <a:p>
            <a:pPr marL="0" indent="0" algn="just">
              <a:buNone/>
            </a:pPr>
            <a:r>
              <a:rPr lang="en-US" sz="1400" dirty="0">
                <a:latin typeface="Times New Roman" panose="02020603050405020304" pitchFamily="18" charset="0"/>
                <a:cs typeface="Times New Roman" panose="02020603050405020304" pitchFamily="18" charset="0"/>
              </a:rPr>
              <a:t>One would think that ownership in a limited liability company would be equivalent to owning stock in a foreign corporation, and that may be the case (not to be confused with a case of beer, which is what many planners are going to drink this weekend as they think about this case) because Judge Paul G. Byron, who sits at the United States District Court for the Middle District of Florida, determined that because an LLC membership interest is not “certificated,” it is “intangible personal property” that attaches to the debtor.</a:t>
            </a:r>
          </a:p>
          <a:p>
            <a:pPr marL="0" indent="0">
              <a:buNone/>
            </a:pPr>
            <a:endParaRPr lang="en-US" sz="1400" b="1"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a:p>
            <a:pPr algn="ctr">
              <a:buNone/>
            </a:pPr>
            <a:endParaRPr lang="en-US" sz="1200" b="1" dirty="0">
              <a:latin typeface="Times New Roman" panose="02020603050405020304" pitchFamily="18" charset="0"/>
              <a:cs typeface="Times New Roman" panose="02020603050405020304" pitchFamily="18" charset="0"/>
            </a:endParaRPr>
          </a:p>
          <a:p>
            <a:pPr algn="ctr">
              <a:buNone/>
            </a:pPr>
            <a:endParaRPr lang="en-US" sz="1200" dirty="0">
              <a:latin typeface="Times New Roman" panose="02020603050405020304" pitchFamily="18" charset="0"/>
              <a:cs typeface="Times New Roman" panose="02020603050405020304" pitchFamily="18" charset="0"/>
            </a:endParaRPr>
          </a:p>
          <a:p>
            <a:pP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4749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34950"/>
            <a:ext cx="8229600" cy="6096000"/>
          </a:xfrm>
        </p:spPr>
        <p:txBody>
          <a:bodyPr>
            <a:normAutofit fontScale="40000" lnSpcReduction="20000"/>
          </a:bodyPr>
          <a:lstStyle/>
          <a:p>
            <a:pPr marL="0" indent="0" algn="just">
              <a:lnSpc>
                <a:spcPct val="120000"/>
              </a:lnSpc>
              <a:buNone/>
            </a:pPr>
            <a:r>
              <a:rPr lang="en-US" sz="2800" dirty="0">
                <a:latin typeface="Times New Roman" panose="02020603050405020304" pitchFamily="18" charset="0"/>
                <a:cs typeface="Times New Roman" panose="02020603050405020304" pitchFamily="18" charset="0"/>
              </a:rPr>
              <a:t>In </a:t>
            </a:r>
            <a:r>
              <a:rPr lang="en-US" sz="2800" i="1" dirty="0">
                <a:latin typeface="Times New Roman" panose="02020603050405020304" pitchFamily="18" charset="0"/>
                <a:cs typeface="Times New Roman" panose="02020603050405020304" pitchFamily="18" charset="0"/>
              </a:rPr>
              <a:t>No Time for Sergeants</a:t>
            </a:r>
            <a:r>
              <a:rPr lang="en-US" sz="2800" dirty="0">
                <a:latin typeface="Times New Roman" panose="02020603050405020304" pitchFamily="18" charset="0"/>
                <a:cs typeface="Times New Roman" panose="02020603050405020304" pitchFamily="18" charset="0"/>
              </a:rPr>
              <a:t>, the character played by Andy Griffith could never get his arms around the situation. Wells Fargo (which has been around since 1852, long before anyone had heard of Andy Griffith,) thought they were going to get their arms around stock but failed. </a:t>
            </a:r>
            <a:r>
              <a:rPr lang="en-US" sz="2800" i="1" dirty="0">
                <a:latin typeface="Times New Roman" panose="02020603050405020304" pitchFamily="18" charset="0"/>
                <a:cs typeface="Times New Roman" panose="02020603050405020304" pitchFamily="18" charset="0"/>
              </a:rPr>
              <a:t>The Barber of Seville</a:t>
            </a:r>
            <a:r>
              <a:rPr lang="en-US" sz="2800" dirty="0">
                <a:latin typeface="Times New Roman" panose="02020603050405020304" pitchFamily="18" charset="0"/>
                <a:cs typeface="Times New Roman" panose="02020603050405020304" pitchFamily="18" charset="0"/>
              </a:rPr>
              <a:t> was an opera that was written by Gioachino Rossini and Cesare Sterbini and first performed in 1861 at the Teatro Argentina in Rome, Italy. When someone gets a cut out of Will Stockdale, it is a heir-cut as opposed to a judicial haircut, which is what Ms. Barber got from Wells Fargo, when she expected that her Nevis LLC interest would not be seizeable</a:t>
            </a:r>
            <a:r>
              <a:rPr lang="en-US" sz="2800" u="sng" dirty="0">
                <a:latin typeface="Times New Roman" panose="02020603050405020304" pitchFamily="18" charset="0"/>
                <a:cs typeface="Times New Roman" panose="02020603050405020304" pitchFamily="18" charset="0"/>
                <a:hlinkClick r:id="rId2"/>
              </a:rPr>
              <a:t>[17]</a:t>
            </a:r>
            <a:r>
              <a:rPr lang="en-US" sz="2800" dirty="0">
                <a:latin typeface="Times New Roman" panose="02020603050405020304" pitchFamily="18" charset="0"/>
                <a:cs typeface="Times New Roman" panose="02020603050405020304" pitchFamily="18" charset="0"/>
              </a:rPr>
              <a:t> without getting a judgment in Nevis. Nevis does not recognize foreign judgments, let alone question the judgment of foreign countries.</a:t>
            </a:r>
          </a:p>
          <a:p>
            <a:pPr marL="0" indent="0" algn="just">
              <a:lnSpc>
                <a:spcPct val="120000"/>
              </a:lnSpc>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buNone/>
            </a:pPr>
            <a:r>
              <a:rPr lang="en-US" sz="2800" dirty="0">
                <a:latin typeface="Times New Roman" panose="02020603050405020304" pitchFamily="18" charset="0"/>
                <a:cs typeface="Times New Roman" panose="02020603050405020304" pitchFamily="18" charset="0"/>
              </a:rPr>
              <a:t>The issue of this case will definitely be appealed by Ms. Barber or some subsequent debtor or creditor as this issue is litigated in the future.</a:t>
            </a:r>
          </a:p>
          <a:p>
            <a:pPr marL="0" indent="0" algn="just">
              <a:lnSpc>
                <a:spcPct val="120000"/>
              </a:lnSpc>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buNone/>
            </a:pPr>
            <a:r>
              <a:rPr lang="en-US" sz="2800" dirty="0">
                <a:latin typeface="Times New Roman" panose="02020603050405020304" pitchFamily="18" charset="0"/>
                <a:cs typeface="Times New Roman" panose="02020603050405020304" pitchFamily="18" charset="0"/>
              </a:rPr>
              <a:t>Lawyers who have encouraged clients to use out-of-state and/or offshore limited partnerships, LLCs, or other entities need to realize that judges have the ability to apply Florida law in these situations under the Conflict of Law Rules, and that charging order protection will not be available for many Florida based situations where the debtor is the 100% owner of a foreign LLC, thus calling into question whether planners need to get back to clients and suggest additional members.</a:t>
            </a:r>
          </a:p>
          <a:p>
            <a:pPr marL="0" indent="0" algn="just">
              <a:lnSpc>
                <a:spcPct val="120000"/>
              </a:lnSpc>
              <a:buNone/>
            </a:pPr>
            <a:endParaRPr lang="en-US" sz="2800" dirty="0">
              <a:latin typeface="Times New Roman" panose="02020603050405020304" pitchFamily="18" charset="0"/>
              <a:cs typeface="Times New Roman" panose="02020603050405020304" pitchFamily="18" charset="0"/>
            </a:endParaRPr>
          </a:p>
          <a:p>
            <a:pPr marL="0" indent="0" algn="just">
              <a:lnSpc>
                <a:spcPct val="120000"/>
              </a:lnSpc>
              <a:buNone/>
            </a:pPr>
            <a:r>
              <a:rPr lang="en-US" sz="2800" dirty="0">
                <a:latin typeface="Times New Roman" panose="02020603050405020304" pitchFamily="18" charset="0"/>
                <a:cs typeface="Times New Roman" panose="02020603050405020304" pitchFamily="18" charset="0"/>
              </a:rPr>
              <a:t>Another question is whether LLCs should be certificated (required to have stock certificates issued) and whether that would have changed the result for Ms. Barber, who will now have to trade her Rolls Royce in for a Cadillac Seville.</a:t>
            </a:r>
          </a:p>
          <a:p>
            <a:pPr marL="0" indent="0" algn="just">
              <a:lnSpc>
                <a:spcPct val="120000"/>
              </a:lnSpc>
              <a:buNone/>
            </a:pPr>
            <a:endParaRPr lang="en-US" sz="2800" dirty="0">
              <a:latin typeface="Times New Roman" panose="02020603050405020304" pitchFamily="18" charset="0"/>
              <a:cs typeface="Times New Roman" panose="02020603050405020304" pitchFamily="18" charset="0"/>
            </a:endParaRPr>
          </a:p>
          <a:p>
            <a:pPr marL="0" indent="0">
              <a:lnSpc>
                <a:spcPct val="120000"/>
              </a:lnSpc>
              <a:buNone/>
            </a:pP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[1]</a:t>
            </a:r>
            <a:r>
              <a:rPr lang="en-US" sz="2800" dirty="0">
                <a:latin typeface="Times New Roman" panose="02020603050405020304" pitchFamily="18" charset="0"/>
                <a:cs typeface="Times New Roman" panose="02020603050405020304" pitchFamily="18" charset="0"/>
              </a:rPr>
              <a:t>2015 WL 470589             		</a:t>
            </a:r>
            <a:r>
              <a:rPr lang="en-US" sz="2800" u="sng" dirty="0">
                <a:latin typeface="Times New Roman" panose="02020603050405020304" pitchFamily="18" charset="0"/>
                <a:cs typeface="Times New Roman" panose="02020603050405020304" pitchFamily="18" charset="0"/>
                <a:hlinkClick r:id="rId2"/>
              </a:rPr>
              <a:t> [9]</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Barber</a:t>
            </a:r>
            <a:r>
              <a:rPr lang="en-US" sz="2800" dirty="0">
                <a:latin typeface="Times New Roman" panose="02020603050405020304" pitchFamily="18" charset="0"/>
                <a:cs typeface="Times New Roman" panose="02020603050405020304" pitchFamily="18" charset="0"/>
              </a:rPr>
              <a:t>, 2015 WL 470589.       	</a:t>
            </a:r>
            <a:r>
              <a:rPr lang="en-US" sz="2800" u="sng" dirty="0">
                <a:latin typeface="Times New Roman" panose="02020603050405020304" pitchFamily="18" charset="0"/>
                <a:cs typeface="Times New Roman" panose="02020603050405020304" pitchFamily="18" charset="0"/>
                <a:hlinkClick r:id="rId2"/>
              </a:rPr>
              <a:t> [17]</a:t>
            </a:r>
            <a:r>
              <a:rPr lang="en-US" sz="2800" dirty="0">
                <a:latin typeface="Times New Roman" panose="02020603050405020304" pitchFamily="18" charset="0"/>
                <a:cs typeface="Times New Roman" panose="02020603050405020304" pitchFamily="18" charset="0"/>
              </a:rPr>
              <a:t> “Seizeable” is not a word, but what the heck?                            </a:t>
            </a:r>
            <a:br>
              <a:rPr lang="en-US" sz="2800"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[2]</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			</a:t>
            </a:r>
            <a:r>
              <a:rPr lang="en-US" sz="2800" u="sng" dirty="0">
                <a:latin typeface="Times New Roman" panose="02020603050405020304" pitchFamily="18" charset="0"/>
                <a:cs typeface="Times New Roman" panose="02020603050405020304" pitchFamily="18" charset="0"/>
                <a:hlinkClick r:id="rId2"/>
              </a:rPr>
              <a:t>[10]</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r>
            <a:br>
              <a:rPr lang="en-US" sz="2800" i="1"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[3]</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Barber</a:t>
            </a:r>
            <a:r>
              <a:rPr lang="en-US" sz="2800" dirty="0">
                <a:latin typeface="Times New Roman" panose="02020603050405020304" pitchFamily="18" charset="0"/>
                <a:cs typeface="Times New Roman" panose="02020603050405020304" pitchFamily="18" charset="0"/>
              </a:rPr>
              <a:t>, 2015 WL 470589.		</a:t>
            </a:r>
            <a:r>
              <a:rPr lang="en-US" sz="2800" u="sng" dirty="0">
                <a:latin typeface="Times New Roman" panose="02020603050405020304" pitchFamily="18" charset="0"/>
                <a:cs typeface="Times New Roman" panose="02020603050405020304" pitchFamily="18" charset="0"/>
                <a:hlinkClick r:id="rId2"/>
              </a:rPr>
              <a:t> [11]</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Barber</a:t>
            </a:r>
            <a:r>
              <a:rPr lang="en-US" sz="2800" dirty="0">
                <a:latin typeface="Times New Roman" panose="02020603050405020304" pitchFamily="18" charset="0"/>
                <a:cs typeface="Times New Roman" panose="02020603050405020304" pitchFamily="18" charset="0"/>
              </a:rPr>
              <a:t>, 2015 WL 470589. </a:t>
            </a:r>
            <a:br>
              <a:rPr lang="en-US" sz="2800"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[4]</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r>
              <a:rPr lang="en-US" sz="2800" u="sng" dirty="0">
                <a:latin typeface="Times New Roman" panose="02020603050405020304" pitchFamily="18" charset="0"/>
                <a:cs typeface="Times New Roman" panose="02020603050405020304" pitchFamily="18" charset="0"/>
                <a:hlinkClick r:id="rId2"/>
              </a:rPr>
              <a:t> [12]</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Barber</a:t>
            </a:r>
            <a:r>
              <a:rPr lang="en-US" sz="2800" dirty="0">
                <a:latin typeface="Times New Roman" panose="02020603050405020304" pitchFamily="18" charset="0"/>
                <a:cs typeface="Times New Roman" panose="02020603050405020304" pitchFamily="18" charset="0"/>
              </a:rPr>
              <a:t>, 2015 WL 470589. </a:t>
            </a:r>
            <a:br>
              <a:rPr lang="en-US" sz="2800"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[5]</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r>
              <a:rPr lang="en-US" sz="2800" u="sng" dirty="0">
                <a:latin typeface="Times New Roman" panose="02020603050405020304" pitchFamily="18" charset="0"/>
                <a:cs typeface="Times New Roman" panose="02020603050405020304" pitchFamily="18" charset="0"/>
                <a:hlinkClick r:id="rId2"/>
              </a:rPr>
              <a:t> [13]</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[6]</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r>
              <a:rPr lang="en-US" sz="2800" u="sng" dirty="0">
                <a:latin typeface="Times New Roman" panose="02020603050405020304" pitchFamily="18" charset="0"/>
                <a:cs typeface="Times New Roman" panose="02020603050405020304" pitchFamily="18" charset="0"/>
                <a:hlinkClick r:id="rId2"/>
              </a:rPr>
              <a:t> [14]</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[7]</a:t>
            </a:r>
            <a:r>
              <a:rPr lang="en-US" sz="2800" dirty="0">
                <a:latin typeface="Times New Roman" panose="02020603050405020304" pitchFamily="18" charset="0"/>
                <a:cs typeface="Times New Roman" panose="02020603050405020304" pitchFamily="18" charset="0"/>
              </a:rPr>
              <a:t> 137 So.3d432 (Fla. Dist. Ct. App.2014).	</a:t>
            </a:r>
            <a:r>
              <a:rPr lang="en-US" sz="2800" u="sng" dirty="0">
                <a:latin typeface="Times New Roman" panose="02020603050405020304" pitchFamily="18" charset="0"/>
                <a:cs typeface="Times New Roman" panose="02020603050405020304" pitchFamily="18" charset="0"/>
                <a:hlinkClick r:id="rId2"/>
              </a:rPr>
              <a:t> [15]</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u="sng" dirty="0">
                <a:latin typeface="Times New Roman" panose="02020603050405020304" pitchFamily="18" charset="0"/>
                <a:cs typeface="Times New Roman" panose="02020603050405020304" pitchFamily="18" charset="0"/>
                <a:hlinkClick r:id="rId2"/>
              </a:rPr>
              <a:t>[8]</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433.			</a:t>
            </a:r>
            <a:r>
              <a:rPr lang="en-US" sz="2800" u="sng" dirty="0">
                <a:latin typeface="Times New Roman" panose="02020603050405020304" pitchFamily="18" charset="0"/>
                <a:cs typeface="Times New Roman" panose="02020603050405020304" pitchFamily="18" charset="0"/>
                <a:hlinkClick r:id="rId2"/>
              </a:rPr>
              <a:t> [16]</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Id</a:t>
            </a:r>
            <a:r>
              <a:rPr lang="en-US" sz="28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r>
            <a:br>
              <a:rPr lang="en-US" sz="1000" dirty="0">
                <a:latin typeface="Times New Roman" panose="02020603050405020304" pitchFamily="18" charset="0"/>
                <a:cs typeface="Times New Roman" panose="02020603050405020304" pitchFamily="18" charset="0"/>
              </a:rPr>
            </a:b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3937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923925"/>
            <a:ext cx="8610600" cy="4419600"/>
          </a:xfrm>
        </p:spPr>
        <p:txBody>
          <a:bodyPr>
            <a:noAutofit/>
          </a:bodyPr>
          <a:lstStyle/>
          <a:p>
            <a:pPr algn="ctr" eaLnBrk="1" hangingPunct="1"/>
            <a:r>
              <a:rPr lang="en-US" altLang="en-US" sz="4800" b="1" dirty="0" smtClean="0">
                <a:latin typeface="Times New Roman" panose="02020603050405020304" pitchFamily="18" charset="0"/>
                <a:cs typeface="Times New Roman" panose="02020603050405020304" pitchFamily="18" charset="0"/>
              </a:rPr>
              <a:t>#6</a:t>
            </a:r>
            <a:r>
              <a:rPr lang="en-US" altLang="en-US" sz="4800" b="1" dirty="0">
                <a:latin typeface="Times New Roman" panose="02020603050405020304" pitchFamily="18" charset="0"/>
                <a:cs typeface="Times New Roman" panose="02020603050405020304" pitchFamily="18" charset="0"/>
              </a:rPr>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Foreign and Delaware  Accounts –</a:t>
            </a:r>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(May be immune from garnishment – but will not be protected in bankruptcy or if a U.S. court uses a contempt of court order)</a:t>
            </a:r>
          </a:p>
        </p:txBody>
      </p:sp>
    </p:spTree>
    <p:extLst>
      <p:ext uri="{BB962C8B-B14F-4D97-AF65-F5344CB8AC3E}">
        <p14:creationId xmlns:p14="http://schemas.microsoft.com/office/powerpoint/2010/main" val="79261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1225" y="94667"/>
            <a:ext cx="7321550" cy="791157"/>
          </a:xfrm>
          <a:prstGeom prst="rect">
            <a:avLst/>
          </a:prstGeom>
        </p:spPr>
      </p:pic>
      <p:pic>
        <p:nvPicPr>
          <p:cNvPr id="5" name="Picture 4"/>
          <p:cNvPicPr>
            <a:picLocks noChangeAspect="1"/>
          </p:cNvPicPr>
          <p:nvPr/>
        </p:nvPicPr>
        <p:blipFill>
          <a:blip r:embed="rId3"/>
          <a:stretch>
            <a:fillRect/>
          </a:stretch>
        </p:blipFill>
        <p:spPr>
          <a:xfrm>
            <a:off x="73704" y="885824"/>
            <a:ext cx="8996592" cy="5475219"/>
          </a:xfrm>
          <a:prstGeom prst="rect">
            <a:avLst/>
          </a:prstGeom>
        </p:spPr>
      </p:pic>
    </p:spTree>
    <p:extLst>
      <p:ext uri="{BB962C8B-B14F-4D97-AF65-F5344CB8AC3E}">
        <p14:creationId xmlns:p14="http://schemas.microsoft.com/office/powerpoint/2010/main" val="20385487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625475"/>
            <a:ext cx="8610600" cy="4419600"/>
          </a:xfrm>
        </p:spPr>
        <p:txBody>
          <a:bodyPr>
            <a:noAutofit/>
          </a:bodyPr>
          <a:lstStyle/>
          <a:p>
            <a:pPr algn="ctr" eaLnBrk="1" hangingPunct="1"/>
            <a:r>
              <a:rPr lang="en-US" altLang="en-US" sz="4800" b="1" dirty="0" smtClean="0">
                <a:latin typeface="Times New Roman" panose="02020603050405020304" pitchFamily="18" charset="0"/>
                <a:cs typeface="Times New Roman" panose="02020603050405020304" pitchFamily="18" charset="0"/>
              </a:rPr>
              <a:t>#7</a:t>
            </a:r>
            <a:r>
              <a:rPr lang="en-US" altLang="en-US" sz="4800" b="1" dirty="0">
                <a:latin typeface="Times New Roman" panose="02020603050405020304" pitchFamily="18" charset="0"/>
                <a:cs typeface="Times New Roman" panose="02020603050405020304" pitchFamily="18" charset="0"/>
              </a:rPr>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For Children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and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Grandchildren</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5465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5098" y="457200"/>
            <a:ext cx="8793804" cy="5355312"/>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Do Good Estate Tax Planning So That Assets Are Beyond Your Ownership But Not Your Control:</a:t>
            </a:r>
          </a:p>
          <a:p>
            <a:pPr algn="ctr"/>
            <a:endParaRPr lang="en-US" sz="24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2"/>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	Trusts for others that you can borrow from.</a:t>
            </a:r>
          </a:p>
          <a:p>
            <a:pPr lvl="2"/>
            <a:endParaRPr lang="en-US" sz="1600" dirty="0">
              <a:latin typeface="Times New Roman" panose="02020603050405020304" pitchFamily="18" charset="0"/>
              <a:cs typeface="Times New Roman" panose="02020603050405020304" pitchFamily="18" charset="0"/>
            </a:endParaRPr>
          </a:p>
          <a:p>
            <a:pPr lvl="2"/>
            <a:r>
              <a:rPr lang="en-US" sz="1600" dirty="0">
                <a:latin typeface="Times New Roman" panose="02020603050405020304" pitchFamily="18" charset="0"/>
                <a:cs typeface="Times New Roman" panose="02020603050405020304" pitchFamily="18" charset="0"/>
              </a:rPr>
              <a:t>	B.	529 plans.</a:t>
            </a:r>
          </a:p>
          <a:p>
            <a:pPr lvl="2"/>
            <a:endParaRPr lang="en-US" sz="1600" dirty="0">
              <a:latin typeface="Times New Roman" panose="02020603050405020304" pitchFamily="18" charset="0"/>
              <a:cs typeface="Times New Roman" panose="02020603050405020304" pitchFamily="18" charset="0"/>
            </a:endParaRPr>
          </a:p>
          <a:p>
            <a:pPr lvl="2"/>
            <a:r>
              <a:rPr lang="en-US" sz="1600" dirty="0">
                <a:latin typeface="Times New Roman" panose="02020603050405020304" pitchFamily="18" charset="0"/>
                <a:cs typeface="Times New Roman" panose="02020603050405020304" pitchFamily="18" charset="0"/>
              </a:rPr>
              <a:t>	C.	Uniform Transfers to Minors Act</a:t>
            </a:r>
          </a:p>
          <a:p>
            <a:pPr lvl="2"/>
            <a:endParaRPr lang="en-US" sz="1600" dirty="0">
              <a:latin typeface="Times New Roman" panose="02020603050405020304" pitchFamily="18" charset="0"/>
              <a:cs typeface="Times New Roman" panose="02020603050405020304" pitchFamily="18" charset="0"/>
            </a:endParaRPr>
          </a:p>
          <a:p>
            <a:pPr lvl="2"/>
            <a:r>
              <a:rPr lang="en-US" sz="1600" dirty="0">
                <a:latin typeface="Times New Roman" panose="02020603050405020304" pitchFamily="18" charset="0"/>
                <a:cs typeface="Times New Roman" panose="02020603050405020304" pitchFamily="18" charset="0"/>
              </a:rPr>
              <a:t>	D.	Managed LLCs</a:t>
            </a:r>
          </a:p>
          <a:p>
            <a:pPr lvl="2"/>
            <a:r>
              <a:rPr lang="en-US" sz="1600" dirty="0">
                <a:latin typeface="Times New Roman" panose="02020603050405020304" pitchFamily="18" charset="0"/>
                <a:cs typeface="Times New Roman" panose="02020603050405020304" pitchFamily="18" charset="0"/>
              </a:rPr>
              <a:t>	</a:t>
            </a:r>
          </a:p>
          <a:p>
            <a:pPr lvl="2"/>
            <a:r>
              <a:rPr lang="en-US" sz="1600" dirty="0">
                <a:latin typeface="Times New Roman" panose="02020603050405020304" pitchFamily="18" charset="0"/>
                <a:cs typeface="Times New Roman" panose="02020603050405020304" pitchFamily="18" charset="0"/>
              </a:rPr>
              <a:t>	E.	Limited Partnerships and LLCs controlled by the parent, but owned for the </a:t>
            </a:r>
          </a:p>
          <a:p>
            <a:pPr lvl="2"/>
            <a:r>
              <a:rPr lang="en-US" sz="1600" dirty="0">
                <a:latin typeface="Times New Roman" panose="02020603050405020304" pitchFamily="18" charset="0"/>
                <a:cs typeface="Times New Roman" panose="02020603050405020304" pitchFamily="18" charset="0"/>
              </a:rPr>
              <a:t>		children and descendants and/or spouse</a:t>
            </a:r>
          </a:p>
          <a:p>
            <a:pPr lvl="2"/>
            <a:endParaRPr lang="en-US" sz="1600" dirty="0">
              <a:latin typeface="Times New Roman" panose="02020603050405020304" pitchFamily="18" charset="0"/>
              <a:cs typeface="Times New Roman" panose="02020603050405020304" pitchFamily="18" charset="0"/>
            </a:endParaRPr>
          </a:p>
          <a:p>
            <a:pPr lvl="2"/>
            <a:r>
              <a:rPr lang="en-US" sz="1600" dirty="0">
                <a:latin typeface="Times New Roman" panose="02020603050405020304" pitchFamily="18" charset="0"/>
                <a:cs typeface="Times New Roman" panose="02020603050405020304" pitchFamily="18" charset="0"/>
              </a:rPr>
              <a:t>	F.	Asset protection trust jurisdiction mechanisms that allow you to be added as a</a:t>
            </a:r>
          </a:p>
          <a:p>
            <a:pPr lvl="2"/>
            <a:r>
              <a:rPr lang="en-US" sz="1600" dirty="0">
                <a:latin typeface="Times New Roman" panose="02020603050405020304" pitchFamily="18" charset="0"/>
                <a:cs typeface="Times New Roman" panose="02020603050405020304" pitchFamily="18" charset="0"/>
              </a:rPr>
              <a:t>		beneficiary.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2568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410487" y="1524000"/>
            <a:ext cx="8323026" cy="4681992"/>
            <a:chOff x="685800" y="1524000"/>
            <a:chExt cx="8323026" cy="4681992"/>
          </a:xfrm>
        </p:grpSpPr>
        <p:sp>
          <p:nvSpPr>
            <p:cNvPr id="17" name="TextBox 32"/>
            <p:cNvSpPr txBox="1"/>
            <p:nvPr/>
          </p:nvSpPr>
          <p:spPr>
            <a:xfrm>
              <a:off x="1940560" y="3756117"/>
              <a:ext cx="861834" cy="2895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latin typeface="Times New Roman" panose="02020603050405020304" pitchFamily="18" charset="0"/>
                  <a:cs typeface="Times New Roman" panose="02020603050405020304" pitchFamily="18" charset="0"/>
                </a:rPr>
                <a:t>1% GP</a:t>
              </a:r>
            </a:p>
          </p:txBody>
        </p:sp>
        <p:sp>
          <p:nvSpPr>
            <p:cNvPr id="3" name="Oval 2"/>
            <p:cNvSpPr/>
            <p:nvPr/>
          </p:nvSpPr>
          <p:spPr>
            <a:xfrm>
              <a:off x="848360" y="2524760"/>
              <a:ext cx="1542553"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a:t>
              </a:r>
              <a:r>
                <a:rPr lang="en-US" sz="1100" b="1" baseline="0" dirty="0">
                  <a:solidFill>
                    <a:schemeClr val="tx1"/>
                  </a:solidFill>
                  <a:latin typeface="Times New Roman" panose="02020603050405020304" pitchFamily="18" charset="0"/>
                  <a:cs typeface="Times New Roman" panose="02020603050405020304" pitchFamily="18" charset="0"/>
                </a:rPr>
                <a:t> 1</a:t>
              </a:r>
            </a:p>
            <a:p>
              <a:pPr algn="ctr"/>
              <a:r>
                <a:rPr lang="en-US" sz="1100" b="1" baseline="0" dirty="0">
                  <a:solidFill>
                    <a:schemeClr val="tx1"/>
                  </a:solidFill>
                  <a:latin typeface="Times New Roman" panose="02020603050405020304" pitchFamily="18" charset="0"/>
                  <a:cs typeface="Times New Roman" panose="02020603050405020304" pitchFamily="18" charset="0"/>
                </a:rPr>
                <a:t>REVOCABLE TRUST</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4" name="Oval 3"/>
            <p:cNvSpPr/>
            <p:nvPr/>
          </p:nvSpPr>
          <p:spPr>
            <a:xfrm>
              <a:off x="3830320" y="2600960"/>
              <a:ext cx="1542553"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a:t>
              </a:r>
              <a:r>
                <a:rPr lang="en-US" sz="1100" b="1" baseline="0" dirty="0">
                  <a:solidFill>
                    <a:schemeClr val="tx1"/>
                  </a:solidFill>
                  <a:latin typeface="Times New Roman" panose="02020603050405020304" pitchFamily="18" charset="0"/>
                  <a:cs typeface="Times New Roman" panose="02020603050405020304" pitchFamily="18" charset="0"/>
                </a:rPr>
                <a:t> 2 REVOCABLE TRUST</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85800" y="1524000"/>
              <a:ext cx="1884459" cy="548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SPOUSE</a:t>
              </a:r>
              <a:r>
                <a:rPr lang="en-US" sz="1400" b="1" baseline="0" dirty="0">
                  <a:solidFill>
                    <a:schemeClr val="tx1"/>
                  </a:solidFill>
                  <a:latin typeface="Times New Roman" panose="02020603050405020304" pitchFamily="18" charset="0"/>
                  <a:cs typeface="Times New Roman" panose="02020603050405020304" pitchFamily="18" charset="0"/>
                </a:rPr>
                <a:t> 1</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657600" y="1524000"/>
              <a:ext cx="1884459" cy="548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SPOUSE</a:t>
              </a:r>
              <a:r>
                <a:rPr lang="en-US" sz="1400" b="1" baseline="0" dirty="0">
                  <a:solidFill>
                    <a:schemeClr val="tx1"/>
                  </a:solidFill>
                  <a:latin typeface="Times New Roman" panose="02020603050405020304" pitchFamily="18" charset="0"/>
                  <a:cs typeface="Times New Roman" panose="02020603050405020304" pitchFamily="18" charset="0"/>
                </a:rPr>
                <a:t> 2</a:t>
              </a:r>
              <a:endParaRPr lang="en-US" sz="1400" b="1"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p:cNvCxnSpPr>
              <a:stCxn id="5" idx="2"/>
              <a:endCxn id="3" idx="0"/>
            </p:cNvCxnSpPr>
            <p:nvPr/>
          </p:nvCxnSpPr>
          <p:spPr>
            <a:xfrm flipH="1">
              <a:off x="1619637" y="2072640"/>
              <a:ext cx="8393" cy="4521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2"/>
              <a:endCxn id="4" idx="0"/>
            </p:cNvCxnSpPr>
            <p:nvPr/>
          </p:nvCxnSpPr>
          <p:spPr>
            <a:xfrm>
              <a:off x="4599830" y="2072640"/>
              <a:ext cx="1767" cy="5283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590800" y="4114800"/>
              <a:ext cx="1804948" cy="10734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FAMILY </a:t>
              </a:r>
            </a:p>
            <a:p>
              <a:pPr algn="ctr"/>
              <a:r>
                <a:rPr lang="en-US" sz="1100" b="1" dirty="0">
                  <a:solidFill>
                    <a:schemeClr val="tx1"/>
                  </a:solidFill>
                  <a:latin typeface="Times New Roman" panose="02020603050405020304" pitchFamily="18" charset="0"/>
                  <a:cs typeface="Times New Roman" panose="02020603050405020304" pitchFamily="18" charset="0"/>
                </a:rPr>
                <a:t>LIMITED PARTNERSHIP</a:t>
              </a:r>
            </a:p>
          </p:txBody>
        </p:sp>
        <p:cxnSp>
          <p:nvCxnSpPr>
            <p:cNvPr id="10" name="Straight Connector 9"/>
            <p:cNvCxnSpPr>
              <a:stCxn id="3" idx="4"/>
              <a:endCxn id="9" idx="0"/>
            </p:cNvCxnSpPr>
            <p:nvPr/>
          </p:nvCxnSpPr>
          <p:spPr>
            <a:xfrm>
              <a:off x="1619637" y="3439160"/>
              <a:ext cx="1873637" cy="6756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248400" y="2514600"/>
              <a:ext cx="1542554"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DYNASTY</a:t>
              </a:r>
              <a:r>
                <a:rPr lang="en-US" sz="1100" b="1" baseline="0" dirty="0">
                  <a:solidFill>
                    <a:schemeClr val="tx1"/>
                  </a:solidFill>
                  <a:latin typeface="Times New Roman" panose="02020603050405020304" pitchFamily="18" charset="0"/>
                  <a:cs typeface="Times New Roman" panose="02020603050405020304" pitchFamily="18" charset="0"/>
                </a:rPr>
                <a:t> TRUST</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12" name="TextBox 20"/>
            <p:cNvSpPr txBox="1"/>
            <p:nvPr/>
          </p:nvSpPr>
          <p:spPr>
            <a:xfrm>
              <a:off x="7315200" y="1981200"/>
              <a:ext cx="1359674" cy="2941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latin typeface="Times New Roman" panose="02020603050405020304" pitchFamily="18" charset="0"/>
                  <a:cs typeface="Times New Roman" panose="02020603050405020304" pitchFamily="18" charset="0"/>
                </a:rPr>
                <a:t>Spouse</a:t>
              </a:r>
              <a:r>
                <a:rPr lang="en-US" sz="1000" b="1" baseline="0" dirty="0">
                  <a:latin typeface="Times New Roman" panose="02020603050405020304" pitchFamily="18" charset="0"/>
                  <a:cs typeface="Times New Roman" panose="02020603050405020304" pitchFamily="18" charset="0"/>
                </a:rPr>
                <a:t> 2 is Trustee</a:t>
              </a:r>
              <a:endParaRPr lang="en-US" sz="1000" b="1" dirty="0">
                <a:latin typeface="Times New Roman" panose="02020603050405020304" pitchFamily="18" charset="0"/>
                <a:cs typeface="Times New Roman" panose="02020603050405020304" pitchFamily="18" charset="0"/>
              </a:endParaRPr>
            </a:p>
          </p:txBody>
        </p:sp>
        <p:cxnSp>
          <p:nvCxnSpPr>
            <p:cNvPr id="13" name="Straight Connector 12"/>
            <p:cNvCxnSpPr>
              <a:stCxn id="11" idx="0"/>
              <a:endCxn id="12" idx="1"/>
            </p:cNvCxnSpPr>
            <p:nvPr/>
          </p:nvCxnSpPr>
          <p:spPr>
            <a:xfrm flipV="1">
              <a:off x="7019677" y="2128300"/>
              <a:ext cx="295523" cy="386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24"/>
            <p:cNvSpPr txBox="1"/>
            <p:nvPr/>
          </p:nvSpPr>
          <p:spPr>
            <a:xfrm>
              <a:off x="6781800" y="3581400"/>
              <a:ext cx="1359674" cy="2941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latin typeface="Times New Roman" panose="02020603050405020304" pitchFamily="18" charset="0"/>
                  <a:cs typeface="Times New Roman" panose="02020603050405020304" pitchFamily="18" charset="0"/>
                </a:rPr>
                <a:t>Other Assets?</a:t>
              </a:r>
            </a:p>
          </p:txBody>
        </p:sp>
        <p:cxnSp>
          <p:nvCxnSpPr>
            <p:cNvPr id="15" name="Straight Connector 14"/>
            <p:cNvCxnSpPr>
              <a:stCxn id="9" idx="0"/>
              <a:endCxn id="11" idx="4"/>
            </p:cNvCxnSpPr>
            <p:nvPr/>
          </p:nvCxnSpPr>
          <p:spPr>
            <a:xfrm flipV="1">
              <a:off x="3493274" y="3429000"/>
              <a:ext cx="3526403" cy="68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31"/>
            <p:cNvSpPr txBox="1"/>
            <p:nvPr/>
          </p:nvSpPr>
          <p:spPr>
            <a:xfrm>
              <a:off x="2688958" y="5242670"/>
              <a:ext cx="1661822" cy="32600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latin typeface="Times New Roman" panose="02020603050405020304" pitchFamily="18" charset="0"/>
                  <a:cs typeface="Times New Roman" panose="02020603050405020304" pitchFamily="18" charset="0"/>
                </a:rPr>
                <a:t>$5,000,000 in</a:t>
              </a:r>
              <a:r>
                <a:rPr lang="en-US" sz="1000" b="1" baseline="0" dirty="0">
                  <a:latin typeface="Times New Roman" panose="02020603050405020304" pitchFamily="18" charset="0"/>
                  <a:cs typeface="Times New Roman" panose="02020603050405020304" pitchFamily="18" charset="0"/>
                </a:rPr>
                <a:t> assets</a:t>
              </a:r>
              <a:endParaRPr lang="en-US" sz="1000" b="1" dirty="0">
                <a:latin typeface="Times New Roman" panose="02020603050405020304" pitchFamily="18" charset="0"/>
                <a:cs typeface="Times New Roman" panose="02020603050405020304" pitchFamily="18" charset="0"/>
              </a:endParaRPr>
            </a:p>
          </p:txBody>
        </p:sp>
        <p:sp>
          <p:nvSpPr>
            <p:cNvPr id="18" name="TextBox 33"/>
            <p:cNvSpPr txBox="1"/>
            <p:nvPr/>
          </p:nvSpPr>
          <p:spPr>
            <a:xfrm>
              <a:off x="5257800" y="3810000"/>
              <a:ext cx="667910" cy="28624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latin typeface="Times New Roman" panose="02020603050405020304" pitchFamily="18" charset="0"/>
                  <a:cs typeface="Times New Roman" panose="02020603050405020304" pitchFamily="18" charset="0"/>
                </a:rPr>
                <a:t>99% LP</a:t>
              </a:r>
            </a:p>
          </p:txBody>
        </p:sp>
        <p:sp>
          <p:nvSpPr>
            <p:cNvPr id="19" name="TextBox 34"/>
            <p:cNvSpPr txBox="1"/>
            <p:nvPr/>
          </p:nvSpPr>
          <p:spPr>
            <a:xfrm>
              <a:off x="4577080" y="4267200"/>
              <a:ext cx="1725433" cy="1717482"/>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latin typeface="Times New Roman" panose="02020603050405020304" pitchFamily="18" charset="0"/>
                  <a:cs typeface="Times New Roman" panose="02020603050405020304" pitchFamily="18" charset="0"/>
                </a:rPr>
                <a:t>**Gift</a:t>
              </a:r>
              <a:r>
                <a:rPr lang="en-US" sz="1000" b="1" baseline="0" dirty="0">
                  <a:latin typeface="Times New Roman" panose="02020603050405020304" pitchFamily="18" charset="0"/>
                  <a:cs typeface="Times New Roman" panose="02020603050405020304" pitchFamily="18" charset="0"/>
                </a:rPr>
                <a:t> to Dynasty Trust may be based upon 65% of 99% of $5,000,000, after taking discounts into account -</a:t>
              </a:r>
            </a:p>
            <a:p>
              <a:r>
                <a:rPr lang="en-US" sz="1000" b="1" baseline="0" dirty="0">
                  <a:latin typeface="Times New Roman" panose="02020603050405020304" pitchFamily="18" charset="0"/>
                  <a:cs typeface="Times New Roman" panose="02020603050405020304" pitchFamily="18" charset="0"/>
                </a:rPr>
                <a:t>$3,217,500.</a:t>
              </a:r>
            </a:p>
            <a:p>
              <a:endParaRPr lang="en-US" sz="1000" b="1" baseline="0" dirty="0">
                <a:latin typeface="Times New Roman" panose="02020603050405020304" pitchFamily="18" charset="0"/>
                <a:cs typeface="Times New Roman" panose="02020603050405020304" pitchFamily="18" charset="0"/>
              </a:endParaRPr>
            </a:p>
            <a:p>
              <a:r>
                <a:rPr lang="en-US" sz="1000" b="1" baseline="0" dirty="0">
                  <a:latin typeface="Times New Roman" panose="02020603050405020304" pitchFamily="18" charset="0"/>
                  <a:cs typeface="Times New Roman" panose="02020603050405020304" pitchFamily="18" charset="0"/>
                </a:rPr>
                <a:t>Spouse 1 has $8,482,500 of his $11,700,000 exemption remaining.</a:t>
              </a:r>
              <a:endParaRPr lang="en-US" sz="1000" b="1" dirty="0">
                <a:latin typeface="Times New Roman" panose="02020603050405020304" pitchFamily="18" charset="0"/>
                <a:cs typeface="Times New Roman" panose="02020603050405020304" pitchFamily="18" charset="0"/>
              </a:endParaRPr>
            </a:p>
          </p:txBody>
        </p:sp>
        <p:sp>
          <p:nvSpPr>
            <p:cNvPr id="20" name="TextBox 35"/>
            <p:cNvSpPr txBox="1"/>
            <p:nvPr/>
          </p:nvSpPr>
          <p:spPr>
            <a:xfrm>
              <a:off x="6400800" y="4114800"/>
              <a:ext cx="2608026" cy="2091192"/>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latin typeface="Times New Roman" panose="02020603050405020304" pitchFamily="18" charset="0"/>
                  <a:cs typeface="Times New Roman" panose="02020603050405020304" pitchFamily="18" charset="0"/>
                </a:rPr>
                <a:t>1.  Investments controlled by Spouse 1 as GP of Limited Partnership.</a:t>
              </a:r>
            </a:p>
            <a:p>
              <a:r>
                <a:rPr lang="en-US" sz="1000" b="1" dirty="0">
                  <a:latin typeface="Times New Roman" panose="02020603050405020304" pitchFamily="18" charset="0"/>
                  <a:cs typeface="Times New Roman" panose="02020603050405020304" pitchFamily="18" charset="0"/>
                </a:rPr>
                <a:t>2.  Spouse 1 can replace the Trustee of the Dynasty Trust.</a:t>
              </a:r>
            </a:p>
            <a:p>
              <a:r>
                <a:rPr lang="en-US" sz="1000" b="1" dirty="0">
                  <a:latin typeface="Times New Roman" panose="02020603050405020304" pitchFamily="18" charset="0"/>
                  <a:cs typeface="Times New Roman" panose="02020603050405020304" pitchFamily="18" charset="0"/>
                </a:rPr>
                <a:t>3.  Dynasty</a:t>
              </a:r>
              <a:r>
                <a:rPr lang="en-US" sz="1000" b="1" baseline="0" dirty="0">
                  <a:latin typeface="Times New Roman" panose="02020603050405020304" pitchFamily="18" charset="0"/>
                  <a:cs typeface="Times New Roman" panose="02020603050405020304" pitchFamily="18" charset="0"/>
                </a:rPr>
                <a:t> Trust can be used for Spouse 2 and descendants as needed for health, education and maintenance.</a:t>
              </a:r>
            </a:p>
            <a:p>
              <a:r>
                <a:rPr lang="en-US" sz="1000" b="1" baseline="0" dirty="0">
                  <a:latin typeface="Times New Roman" panose="02020603050405020304" pitchFamily="18" charset="0"/>
                  <a:cs typeface="Times New Roman" panose="02020603050405020304" pitchFamily="18" charset="0"/>
                </a:rPr>
                <a:t>4.  Dynasty Trust can loan money to family members.</a:t>
              </a:r>
            </a:p>
            <a:p>
              <a:r>
                <a:rPr lang="en-US" sz="1000" b="1" baseline="0" dirty="0">
                  <a:latin typeface="Times New Roman" panose="02020603050405020304" pitchFamily="18" charset="0"/>
                  <a:cs typeface="Times New Roman" panose="02020603050405020304" pitchFamily="18" charset="0"/>
                </a:rPr>
                <a:t>5.  Dynasty Trust should be exempt from estate tax, creditor claims, and divorce claims of both spouses and descendants.</a:t>
              </a:r>
              <a:endParaRPr lang="en-US" sz="1000" b="1" dirty="0">
                <a:latin typeface="Times New Roman" panose="02020603050405020304" pitchFamily="18" charset="0"/>
                <a:cs typeface="Times New Roman" panose="02020603050405020304" pitchFamily="18" charset="0"/>
              </a:endParaRPr>
            </a:p>
          </p:txBody>
        </p:sp>
      </p:grpSp>
      <p:sp>
        <p:nvSpPr>
          <p:cNvPr id="26" name="Content Placeholder 7"/>
          <p:cNvSpPr txBox="1">
            <a:spLocks/>
          </p:cNvSpPr>
          <p:nvPr/>
        </p:nvSpPr>
        <p:spPr>
          <a:xfrm>
            <a:off x="480219" y="181456"/>
            <a:ext cx="8183563" cy="993775"/>
          </a:xfrm>
          <a:prstGeom prst="rect">
            <a:avLst/>
          </a:prstGeom>
        </p:spPr>
        <p:txBody>
          <a:bodyPr vert="horz" lIns="91440" tIns="45720" rIns="82058" bIns="41029" rtlCol="0">
            <a:normAutofit fontScale="92500" lnSpcReduction="10000"/>
          </a:bodyPr>
          <a:lstStyle/>
          <a:p>
            <a:pPr marL="265176" marR="0" lvl="0" indent="-265176" algn="ctr" defTabSz="1055023" rtl="0" eaLnBrk="1" fontAlgn="auto" latinLnBrk="0" hangingPunct="1">
              <a:lnSpc>
                <a:spcPct val="100000"/>
              </a:lnSpc>
              <a:spcBef>
                <a:spcPts val="0"/>
              </a:spcBef>
              <a:spcAft>
                <a:spcPts val="0"/>
              </a:spcAft>
              <a:buClrTx/>
              <a:buSzTx/>
              <a:buFont typeface="Arial" pitchFamily="34" charset="0"/>
              <a:buNone/>
              <a:tabLst/>
              <a:defRPr/>
            </a:pPr>
            <a:r>
              <a:rPr kumimoji="0" lang="en-US" sz="35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Example of a Spouse 1/Spouse 2 </a:t>
            </a:r>
            <a:br>
              <a:rPr kumimoji="0" lang="en-US" sz="35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br>
            <a:r>
              <a:rPr kumimoji="0" lang="en-US" sz="35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Dynasty Trust Arrangement</a:t>
            </a:r>
          </a:p>
          <a:p>
            <a:pPr marL="265176" marR="0" lvl="0" indent="-265176" algn="ctr" defTabSz="1055023" rtl="0" eaLnBrk="1" fontAlgn="auto" latinLnBrk="0" hangingPunct="1">
              <a:lnSpc>
                <a:spcPct val="100000"/>
              </a:lnSpc>
              <a:spcBef>
                <a:spcPts val="0"/>
              </a:spcBef>
              <a:spcAft>
                <a:spcPts val="0"/>
              </a:spcAft>
              <a:buClrTx/>
              <a:buSzTx/>
              <a:buFont typeface="Wingdings 2"/>
              <a:buChar char=""/>
              <a:tabLst/>
              <a:defRPr/>
            </a:pPr>
            <a:endParaRPr kumimoji="0" lang="en-US" sz="32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0887499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46038"/>
            <a:ext cx="9174163" cy="762000"/>
          </a:xfrm>
        </p:spPr>
        <p:txBody>
          <a:bodyPr>
            <a:normAutofit/>
          </a:bodyPr>
          <a:lstStyle/>
          <a:p>
            <a:pPr algn="ctr"/>
            <a:r>
              <a:rPr lang="en-US" altLang="en-US" sz="2800" b="1" dirty="0">
                <a:latin typeface="Times New Roman" pitchFamily="18" charset="0"/>
                <a:cs typeface="Times New Roman" pitchFamily="18" charset="0"/>
              </a:rPr>
              <a:t>Special Clauses for Trust Agreements </a:t>
            </a:r>
          </a:p>
        </p:txBody>
      </p:sp>
      <p:sp>
        <p:nvSpPr>
          <p:cNvPr id="4" name="TextBox 3"/>
          <p:cNvSpPr txBox="1"/>
          <p:nvPr/>
        </p:nvSpPr>
        <p:spPr>
          <a:xfrm>
            <a:off x="324016" y="610136"/>
            <a:ext cx="8495969" cy="6001643"/>
          </a:xfrm>
          <a:prstGeom prst="rect">
            <a:avLst/>
          </a:prstGeom>
          <a:noFill/>
        </p:spPr>
        <p:txBody>
          <a:bodyPr wrap="square">
            <a:spAutoFit/>
          </a:bodyPr>
          <a:lstStyle/>
          <a:p>
            <a:pPr eaLnBrk="1" hangingPunct="1">
              <a:defRPr/>
            </a:pPr>
            <a:r>
              <a:rPr lang="en-US" sz="1600" b="1" dirty="0">
                <a:latin typeface="Times New Roman" panose="02020603050405020304" pitchFamily="18" charset="0"/>
                <a:cs typeface="Times New Roman" panose="02020603050405020304" pitchFamily="18" charset="0"/>
              </a:rPr>
              <a:t>Not all trusts are created equal.</a:t>
            </a:r>
          </a:p>
          <a:p>
            <a:pPr>
              <a:defRPr/>
            </a:pPr>
            <a:endParaRPr lang="en-US" sz="1600" dirty="0">
              <a:latin typeface="Times New Roman" pitchFamily="18" charset="0"/>
              <a:cs typeface="Times New Roman" pitchFamily="18" charset="0"/>
            </a:endParaRPr>
          </a:p>
          <a:p>
            <a:pPr>
              <a:defRPr/>
            </a:pPr>
            <a:r>
              <a:rPr lang="en-US" sz="1600" dirty="0">
                <a:latin typeface="Times New Roman" pitchFamily="18" charset="0"/>
                <a:cs typeface="Times New Roman" pitchFamily="18" charset="0"/>
              </a:rPr>
              <a:t>	While the trust agreements that we typically prepare for clients have a number of clauses that give instructions to trustees on how and when to determine what income, support, and principal payments should be made to beneficiaries, different clients have different views and preferences.  Here is a list of questions and approaches that can be considered in trust design and implementation.</a:t>
            </a:r>
          </a:p>
          <a:p>
            <a:pPr>
              <a:defRPr/>
            </a:pPr>
            <a:endParaRPr lang="en-US" sz="1600" dirty="0">
              <a:latin typeface="Times New Roman" pitchFamily="18" charset="0"/>
              <a:cs typeface="Times New Roman" pitchFamily="18" charset="0"/>
            </a:endParaRPr>
          </a:p>
          <a:p>
            <a:pPr>
              <a:defRPr/>
            </a:pP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1.</a:t>
            </a:r>
            <a:r>
              <a:rPr lang="en-US" sz="1600" dirty="0">
                <a:latin typeface="Times New Roman" pitchFamily="18" charset="0"/>
                <a:cs typeface="Times New Roman" pitchFamily="18" charset="0"/>
              </a:rPr>
              <a:t>	Whether to let the beneficiary of a particular trust have a voice as co-trustee or the ability to replace any acting trustee with a licensed trust company or other trustworthy trustee or advisor. </a:t>
            </a:r>
          </a:p>
          <a:p>
            <a:pPr>
              <a:defRPr/>
            </a:pPr>
            <a:endParaRPr lang="en-US" altLang="en-US" sz="1600" dirty="0">
              <a:latin typeface="Times New Roman" pitchFamily="18" charset="0"/>
              <a:cs typeface="Times New Roman" pitchFamily="18" charset="0"/>
            </a:endParaRPr>
          </a:p>
          <a:p>
            <a:pPr>
              <a:defRPr/>
            </a:pPr>
            <a:r>
              <a:rPr lang="en-US" altLang="en-US" sz="1600" dirty="0">
                <a:latin typeface="Times New Roman" pitchFamily="18" charset="0"/>
                <a:cs typeface="Times New Roman" pitchFamily="18" charset="0"/>
              </a:rPr>
              <a:t>	</a:t>
            </a:r>
            <a:r>
              <a:rPr lang="en-US" altLang="en-US" sz="1600" b="1" dirty="0">
                <a:latin typeface="Times New Roman" pitchFamily="18" charset="0"/>
                <a:cs typeface="Times New Roman" pitchFamily="18" charset="0"/>
              </a:rPr>
              <a:t>2.</a:t>
            </a:r>
            <a:r>
              <a:rPr lang="en-US" altLang="en-US" sz="1600" dirty="0">
                <a:latin typeface="Times New Roman" pitchFamily="18" charset="0"/>
                <a:cs typeface="Times New Roman" pitchFamily="18" charset="0"/>
              </a:rPr>
              <a:t>	Whether to require that the beneficiary would have a prenuptial agreement or a post-nuptial agreement before being able to inherit from a trust or to receive any significant benefits or to have control.</a:t>
            </a:r>
          </a:p>
          <a:p>
            <a:pPr>
              <a:defRPr/>
            </a:pPr>
            <a:endParaRPr lang="en-US" altLang="en-US" sz="1600" dirty="0">
              <a:latin typeface="Times New Roman" pitchFamily="18" charset="0"/>
              <a:cs typeface="Times New Roman" pitchFamily="18" charset="0"/>
            </a:endParaRPr>
          </a:p>
          <a:p>
            <a:pPr>
              <a:defRPr/>
            </a:pPr>
            <a:r>
              <a:rPr lang="en-US" altLang="en-US" sz="1600" dirty="0">
                <a:latin typeface="Times New Roman" pitchFamily="18" charset="0"/>
                <a:cs typeface="Times New Roman" pitchFamily="18" charset="0"/>
              </a:rPr>
              <a:t>	</a:t>
            </a:r>
            <a:r>
              <a:rPr lang="en-US" altLang="en-US" sz="1600" b="1" dirty="0">
                <a:latin typeface="Times New Roman" pitchFamily="18" charset="0"/>
                <a:cs typeface="Times New Roman" pitchFamily="18" charset="0"/>
              </a:rPr>
              <a:t>3.</a:t>
            </a:r>
            <a:r>
              <a:rPr lang="en-US" altLang="en-US" sz="1600" dirty="0">
                <a:latin typeface="Times New Roman" pitchFamily="18" charset="0"/>
                <a:cs typeface="Times New Roman" pitchFamily="18" charset="0"/>
              </a:rPr>
              <a:t>	Whether there should be a monthly or annual distribution amount guideline that would be presumed to be the maximum that a person should receive, the minimum 	that a person should receive, or a provision that gives a minimum and a maximum that can be changed with the Consumer Price Index.</a:t>
            </a:r>
          </a:p>
          <a:p>
            <a:pPr>
              <a:defRPr/>
            </a:pPr>
            <a:endParaRPr lang="en-US" altLang="en-US" sz="1600" dirty="0">
              <a:latin typeface="Times New Roman" pitchFamily="18" charset="0"/>
              <a:cs typeface="Times New Roman" pitchFamily="18" charset="0"/>
            </a:endParaRPr>
          </a:p>
          <a:p>
            <a:pPr>
              <a:defRPr/>
            </a:pPr>
            <a:r>
              <a:rPr lang="en-US" altLang="en-US" sz="1600" dirty="0">
                <a:latin typeface="Times New Roman" pitchFamily="18" charset="0"/>
                <a:cs typeface="Times New Roman" pitchFamily="18" charset="0"/>
              </a:rPr>
              <a:t>	</a:t>
            </a:r>
            <a:r>
              <a:rPr lang="en-US" altLang="en-US" sz="1600" b="1" dirty="0">
                <a:latin typeface="Times New Roman" pitchFamily="18" charset="0"/>
                <a:cs typeface="Times New Roman" pitchFamily="18" charset="0"/>
              </a:rPr>
              <a:t> 4.</a:t>
            </a:r>
            <a:r>
              <a:rPr lang="en-US" altLang="en-US" sz="1600" dirty="0">
                <a:latin typeface="Times New Roman" pitchFamily="18" charset="0"/>
                <a:cs typeface="Times New Roman" pitchFamily="18" charset="0"/>
              </a:rPr>
              <a:t>	Whether young beneficiaries should be required to finish a four year degree, a post-undergraduate degree, work full time, have a profession, or be a full time homemaker with children before being able to receive any significant benefits.</a:t>
            </a:r>
          </a:p>
          <a:p>
            <a:pPr eaLnBrk="1" hangingPunct="1">
              <a:defRPr/>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0566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300" y="842682"/>
            <a:ext cx="8153400" cy="4770537"/>
          </a:xfrm>
          <a:prstGeom prst="rect">
            <a:avLst/>
          </a:prstGeom>
        </p:spPr>
        <p:txBody>
          <a:bodyPr wrap="square">
            <a:spAutoFit/>
          </a:bodyPr>
          <a:lstStyle/>
          <a:p>
            <a:pPr>
              <a:defRPr/>
            </a:pPr>
            <a:r>
              <a:rPr lang="en-US" sz="1600" b="1" dirty="0">
                <a:latin typeface="Times New Roman" pitchFamily="18" charset="0"/>
                <a:cs typeface="Times New Roman" pitchFamily="18" charset="0"/>
              </a:rPr>
              <a:t>Not all trusts are created equal.</a:t>
            </a:r>
          </a:p>
          <a:p>
            <a:pPr>
              <a:defRPr/>
            </a:pPr>
            <a:endParaRPr lang="en-US" altLang="en-US" sz="1600" dirty="0">
              <a:latin typeface="Times New Roman" pitchFamily="18" charset="0"/>
              <a:cs typeface="Times New Roman" pitchFamily="18" charset="0"/>
            </a:endParaRPr>
          </a:p>
          <a:p>
            <a:pPr>
              <a:defRPr/>
            </a:pPr>
            <a:r>
              <a:rPr lang="en-US" altLang="en-US" sz="1600" b="1" dirty="0">
                <a:latin typeface="Times New Roman" pitchFamily="18" charset="0"/>
                <a:cs typeface="Times New Roman" pitchFamily="18" charset="0"/>
              </a:rPr>
              <a:t>	5.</a:t>
            </a:r>
            <a:r>
              <a:rPr lang="en-US" altLang="en-US" sz="1600" dirty="0">
                <a:latin typeface="Times New Roman" pitchFamily="18" charset="0"/>
                <a:cs typeface="Times New Roman" pitchFamily="18" charset="0"/>
              </a:rPr>
              <a:t>	Whether a beneficiary should have an “incentive clause” where the trust would pay minimal benefits except to match W-2 or other professional or entrepreneurial earnings or pay an hourly rate based upon actual hours worked by the beneficiary in any notable endeavor.</a:t>
            </a:r>
          </a:p>
          <a:p>
            <a:pPr>
              <a:defRPr/>
            </a:pPr>
            <a:endParaRPr lang="en-US" altLang="en-US" sz="1600" dirty="0">
              <a:latin typeface="Times New Roman" pitchFamily="18" charset="0"/>
              <a:cs typeface="Times New Roman" pitchFamily="18" charset="0"/>
            </a:endParaRPr>
          </a:p>
          <a:p>
            <a:pPr indent="457200">
              <a:defRPr/>
            </a:pPr>
            <a:r>
              <a:rPr lang="en-US" altLang="en-US" sz="1600" b="1" dirty="0">
                <a:latin typeface="Times New Roman" pitchFamily="18" charset="0"/>
                <a:cs typeface="Times New Roman" pitchFamily="18" charset="0"/>
              </a:rPr>
              <a:t>6.</a:t>
            </a:r>
            <a:r>
              <a:rPr lang="en-US" altLang="en-US" sz="1600" dirty="0">
                <a:latin typeface="Times New Roman" pitchFamily="18" charset="0"/>
                <a:cs typeface="Times New Roman" pitchFamily="18" charset="0"/>
              </a:rPr>
              <a:t>	Whether individuals who may have tendencies towards alcoholism, drug abuse, gambling problems, or other addictions should have separate guidelines and standards. </a:t>
            </a:r>
          </a:p>
          <a:p>
            <a:pPr>
              <a:defRPr/>
            </a:pPr>
            <a:r>
              <a:rPr lang="en-US" altLang="en-US" sz="1600" dirty="0">
                <a:latin typeface="Times New Roman" pitchFamily="18" charset="0"/>
                <a:cs typeface="Times New Roman" pitchFamily="18" charset="0"/>
              </a:rPr>
              <a:t>	</a:t>
            </a:r>
          </a:p>
          <a:p>
            <a:pPr>
              <a:defRPr/>
            </a:pPr>
            <a:r>
              <a:rPr lang="en-US" altLang="en-US" sz="1600" dirty="0">
                <a:latin typeface="Times New Roman" pitchFamily="18" charset="0"/>
                <a:cs typeface="Times New Roman" pitchFamily="18" charset="0"/>
              </a:rPr>
              <a:t>	</a:t>
            </a:r>
            <a:r>
              <a:rPr lang="en-US" altLang="en-US" sz="1600" b="1" dirty="0">
                <a:latin typeface="Times New Roman" pitchFamily="18" charset="0"/>
                <a:cs typeface="Times New Roman" pitchFamily="18" charset="0"/>
              </a:rPr>
              <a:t>7.</a:t>
            </a:r>
            <a:r>
              <a:rPr lang="en-US" altLang="en-US" sz="1600" dirty="0">
                <a:latin typeface="Times New Roman" pitchFamily="18" charset="0"/>
                <a:cs typeface="Times New Roman" pitchFamily="18" charset="0"/>
              </a:rPr>
              <a:t>	Whether any spouse or a long time spouse should have the ability to be:</a:t>
            </a:r>
          </a:p>
          <a:p>
            <a:pPr>
              <a:defRPr/>
            </a:pPr>
            <a:endParaRPr lang="en-US" altLang="en-US" sz="1600" dirty="0">
              <a:latin typeface="Times New Roman" pitchFamily="18" charset="0"/>
              <a:cs typeface="Times New Roman" pitchFamily="18" charset="0"/>
            </a:endParaRPr>
          </a:p>
          <a:p>
            <a:pPr>
              <a:defRPr/>
            </a:pPr>
            <a:r>
              <a:rPr lang="en-US" altLang="en-US" sz="1600" dirty="0">
                <a:latin typeface="Times New Roman" pitchFamily="18" charset="0"/>
                <a:cs typeface="Times New Roman" pitchFamily="18" charset="0"/>
              </a:rPr>
              <a:t>		(a)   Added as a beneficiary after a certain number of years of consecutive marriage;</a:t>
            </a:r>
          </a:p>
          <a:p>
            <a:pPr marL="1317625" indent="-403225">
              <a:defRPr/>
            </a:pPr>
            <a:endParaRPr lang="en-US" altLang="en-US" sz="1600" dirty="0">
              <a:latin typeface="Times New Roman" pitchFamily="18" charset="0"/>
              <a:cs typeface="Times New Roman" pitchFamily="18" charset="0"/>
            </a:endParaRPr>
          </a:p>
          <a:p>
            <a:pPr marL="1317625" indent="-403225">
              <a:defRPr/>
            </a:pPr>
            <a:r>
              <a:rPr lang="en-US" altLang="en-US" sz="1600" dirty="0">
                <a:latin typeface="Times New Roman" pitchFamily="18" charset="0"/>
                <a:cs typeface="Times New Roman" pitchFamily="18" charset="0"/>
              </a:rPr>
              <a:t>(b)   To serve as a trustee for the benefit of descendants if that spouse will not be a 	 beneficiary (or if he or she will).</a:t>
            </a:r>
          </a:p>
          <a:p>
            <a:pPr>
              <a:defRPr/>
            </a:pPr>
            <a:endParaRPr lang="en-US" altLang="en-US" sz="1600" dirty="0">
              <a:latin typeface="Times New Roman" pitchFamily="18" charset="0"/>
              <a:cs typeface="Times New Roman" pitchFamily="18" charset="0"/>
            </a:endParaRPr>
          </a:p>
          <a:p>
            <a:pPr>
              <a:defRPr/>
            </a:pPr>
            <a:r>
              <a:rPr lang="en-US" altLang="en-US" sz="1600" dirty="0">
                <a:latin typeface="Times New Roman" pitchFamily="18" charset="0"/>
                <a:cs typeface="Times New Roman" pitchFamily="18" charset="0"/>
              </a:rPr>
              <a:t>	</a:t>
            </a:r>
            <a:r>
              <a:rPr lang="en-US" altLang="en-US" sz="1600" b="1" dirty="0">
                <a:latin typeface="Times New Roman" pitchFamily="18" charset="0"/>
                <a:cs typeface="Times New Roman" pitchFamily="18" charset="0"/>
              </a:rPr>
              <a:t> 8.</a:t>
            </a:r>
            <a:r>
              <a:rPr lang="en-US" altLang="en-US" sz="1600" dirty="0">
                <a:latin typeface="Times New Roman" pitchFamily="18" charset="0"/>
                <a:cs typeface="Times New Roman" pitchFamily="18" charset="0"/>
              </a:rPr>
              <a:t>	Whether the beneficiary should have the power to appoint some portion of the assets upon death to a class of persons, or entities, which can include your descendants, or certain qualified charitable organizations. </a:t>
            </a:r>
          </a:p>
        </p:txBody>
      </p:sp>
      <p:sp>
        <p:nvSpPr>
          <p:cNvPr id="6" name="Title 1"/>
          <p:cNvSpPr txBox="1">
            <a:spLocks/>
          </p:cNvSpPr>
          <p:nvPr/>
        </p:nvSpPr>
        <p:spPr>
          <a:xfrm>
            <a:off x="-15081" y="0"/>
            <a:ext cx="9174163"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b="1" dirty="0">
                <a:latin typeface="Times New Roman" pitchFamily="18" charset="0"/>
                <a:cs typeface="Times New Roman" pitchFamily="18" charset="0"/>
              </a:rPr>
              <a:t>Special Clauses for Trust Agreements </a:t>
            </a:r>
          </a:p>
        </p:txBody>
      </p:sp>
    </p:spTree>
    <p:extLst>
      <p:ext uri="{BB962C8B-B14F-4D97-AF65-F5344CB8AC3E}">
        <p14:creationId xmlns:p14="http://schemas.microsoft.com/office/powerpoint/2010/main" val="970021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1485900"/>
            <a:ext cx="8610600" cy="3733800"/>
          </a:xfrm>
        </p:spPr>
        <p:txBody>
          <a:bodyPr>
            <a:noAutofit/>
          </a:bodyPr>
          <a:lstStyle/>
          <a:p>
            <a:pPr algn="ctr" eaLnBrk="1" hangingPunct="1"/>
            <a:r>
              <a:rPr lang="en-US" altLang="en-US" sz="4800" b="1" dirty="0" smtClean="0">
                <a:latin typeface="Times New Roman" panose="02020603050405020304" pitchFamily="18" charset="0"/>
                <a:cs typeface="Times New Roman" panose="02020603050405020304" pitchFamily="18" charset="0"/>
              </a:rPr>
              <a:t>#8</a:t>
            </a:r>
            <a:r>
              <a:rPr lang="en-US" altLang="en-US" sz="4800" b="1" dirty="0">
                <a:latin typeface="Times New Roman" panose="02020603050405020304" pitchFamily="18" charset="0"/>
                <a:cs typeface="Times New Roman" panose="02020603050405020304" pitchFamily="18" charset="0"/>
              </a:rPr>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Life Insurance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and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Annuity Contracts</a:t>
            </a:r>
          </a:p>
        </p:txBody>
      </p:sp>
    </p:spTree>
    <p:extLst>
      <p:ext uri="{BB962C8B-B14F-4D97-AF65-F5344CB8AC3E}">
        <p14:creationId xmlns:p14="http://schemas.microsoft.com/office/powerpoint/2010/main" val="20350549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5098" y="631474"/>
            <a:ext cx="8793804" cy="4216539"/>
          </a:xfrm>
          <a:prstGeom prst="rect">
            <a:avLst/>
          </a:prstGeom>
        </p:spPr>
        <p:txBody>
          <a:bodyPr wrap="square">
            <a:spAutoFit/>
          </a:bodyPr>
          <a:lstStyle/>
          <a:p>
            <a:pPr algn="ctr"/>
            <a:r>
              <a:rPr lang="en-US" sz="3200" b="1" u="sng" dirty="0">
                <a:latin typeface="Times New Roman" panose="02020603050405020304" pitchFamily="18" charset="0"/>
                <a:cs typeface="Times New Roman" panose="02020603050405020304" pitchFamily="18" charset="0"/>
              </a:rPr>
              <a:t>Use Life Insurance Properly</a:t>
            </a:r>
          </a:p>
          <a:p>
            <a:pPr algn="ctr"/>
            <a:endParaRPr lang="en-US" sz="3200" b="1" u="sng"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1317625"/>
            <a:r>
              <a:rPr lang="en-US" dirty="0">
                <a:latin typeface="Times New Roman" panose="02020603050405020304" pitchFamily="18" charset="0"/>
                <a:cs typeface="Times New Roman" panose="02020603050405020304" pitchFamily="18" charset="0"/>
              </a:rPr>
              <a:t>	A.	Death benefit to a trust that can support a surviving spouse and</a:t>
            </a:r>
          </a:p>
          <a:p>
            <a:pPr marL="1317625"/>
            <a:r>
              <a:rPr lang="en-US" dirty="0">
                <a:latin typeface="Times New Roman" panose="02020603050405020304" pitchFamily="18" charset="0"/>
                <a:cs typeface="Times New Roman" panose="02020603050405020304" pitchFamily="18" charset="0"/>
              </a:rPr>
              <a:t>		descendants. </a:t>
            </a:r>
          </a:p>
          <a:p>
            <a:pPr marL="1317625"/>
            <a:endParaRPr lang="en-US" dirty="0">
              <a:latin typeface="Times New Roman" panose="02020603050405020304" pitchFamily="18" charset="0"/>
              <a:cs typeface="Times New Roman" panose="02020603050405020304" pitchFamily="18" charset="0"/>
            </a:endParaRPr>
          </a:p>
          <a:p>
            <a:pPr marL="1317625"/>
            <a:r>
              <a:rPr lang="en-US" dirty="0">
                <a:latin typeface="Times New Roman" panose="02020603050405020304" pitchFamily="18" charset="0"/>
                <a:cs typeface="Times New Roman" panose="02020603050405020304" pitchFamily="18" charset="0"/>
              </a:rPr>
              <a:t>	B.	Tax-free growth?  </a:t>
            </a:r>
            <a:endParaRPr lang="en-US" b="1" dirty="0">
              <a:latin typeface="Times New Roman" panose="02020603050405020304" pitchFamily="18" charset="0"/>
              <a:cs typeface="Times New Roman" panose="02020603050405020304" pitchFamily="18" charset="0"/>
            </a:endParaRPr>
          </a:p>
          <a:p>
            <a:pPr marL="1317625"/>
            <a:endParaRPr lang="en-US" b="1" dirty="0">
              <a:latin typeface="Times New Roman" panose="02020603050405020304" pitchFamily="18" charset="0"/>
              <a:cs typeface="Times New Roman" panose="02020603050405020304" pitchFamily="18" charset="0"/>
            </a:endParaRPr>
          </a:p>
          <a:p>
            <a:pPr marL="1317625"/>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	Consider variable annuities and fixed annuities as well.</a:t>
            </a:r>
          </a:p>
          <a:p>
            <a:pPr marL="1317625"/>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25541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792897319"/>
              </p:ext>
            </p:extLst>
          </p:nvPr>
        </p:nvGraphicFramePr>
        <p:xfrm>
          <a:off x="99461" y="89285"/>
          <a:ext cx="8945078" cy="6157510"/>
        </p:xfrm>
        <a:graphic>
          <a:graphicData uri="http://schemas.openxmlformats.org/drawingml/2006/table">
            <a:tbl>
              <a:tblPr/>
              <a:tblGrid>
                <a:gridCol w="1332781">
                  <a:extLst>
                    <a:ext uri="{9D8B030D-6E8A-4147-A177-3AD203B41FA5}">
                      <a16:colId xmlns:a16="http://schemas.microsoft.com/office/drawing/2014/main" val="20000"/>
                    </a:ext>
                  </a:extLst>
                </a:gridCol>
                <a:gridCol w="967382">
                  <a:extLst>
                    <a:ext uri="{9D8B030D-6E8A-4147-A177-3AD203B41FA5}">
                      <a16:colId xmlns:a16="http://schemas.microsoft.com/office/drawing/2014/main" val="20001"/>
                    </a:ext>
                  </a:extLst>
                </a:gridCol>
                <a:gridCol w="851912">
                  <a:extLst>
                    <a:ext uri="{9D8B030D-6E8A-4147-A177-3AD203B41FA5}">
                      <a16:colId xmlns:a16="http://schemas.microsoft.com/office/drawing/2014/main" val="20002"/>
                    </a:ext>
                  </a:extLst>
                </a:gridCol>
                <a:gridCol w="1959398">
                  <a:extLst>
                    <a:ext uri="{9D8B030D-6E8A-4147-A177-3AD203B41FA5}">
                      <a16:colId xmlns:a16="http://schemas.microsoft.com/office/drawing/2014/main" val="20003"/>
                    </a:ext>
                  </a:extLst>
                </a:gridCol>
                <a:gridCol w="1277868">
                  <a:extLst>
                    <a:ext uri="{9D8B030D-6E8A-4147-A177-3AD203B41FA5}">
                      <a16:colId xmlns:a16="http://schemas.microsoft.com/office/drawing/2014/main" val="20004"/>
                    </a:ext>
                  </a:extLst>
                </a:gridCol>
                <a:gridCol w="1198002">
                  <a:extLst>
                    <a:ext uri="{9D8B030D-6E8A-4147-A177-3AD203B41FA5}">
                      <a16:colId xmlns:a16="http://schemas.microsoft.com/office/drawing/2014/main" val="20005"/>
                    </a:ext>
                  </a:extLst>
                </a:gridCol>
                <a:gridCol w="1357735">
                  <a:extLst>
                    <a:ext uri="{9D8B030D-6E8A-4147-A177-3AD203B41FA5}">
                      <a16:colId xmlns:a16="http://schemas.microsoft.com/office/drawing/2014/main" val="20006"/>
                    </a:ext>
                  </a:extLst>
                </a:gridCol>
              </a:tblGrid>
              <a:tr h="630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50" b="1" i="0" u="none" strike="noStrike" cap="none" normalizeH="0" baseline="0" dirty="0">
                        <a:ln>
                          <a:noFill/>
                        </a:ln>
                        <a:solidFill>
                          <a:schemeClr val="tx1"/>
                        </a:solidFill>
                        <a:effectLst/>
                        <a:latin typeface="Times New Roman" pitchFamily="18" charset="0"/>
                        <a:cs typeface="Times New Roman" pitchFamily="18" charset="0"/>
                      </a:endParaRP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Term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Whole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Universal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Variable Universal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Guaranteed Universal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Equity Index Life Distinguishing Feature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70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Distinguishing Feature</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Provides protection for a specific period</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Lifetime protection for as long as premiums are paid</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Guaranteed minimum interest rate on investments accumulated in the accounts – interest rates are based on bonds only and can be higher than the minimum guaranteed</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Combines premium and death benefit flexibility of universal life with investment choice of variable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Death benefit is guaranteed if specified premiums are made timely for a given period of years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No loss of cash value in negative stock market years – rate of return will be a portion of index performance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1"/>
                  </a:ext>
                </a:extLst>
              </a:tr>
              <a:tr h="5723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Premium</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Fixed, but will increase at each renewal</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Fixed</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Flexible since they are set by the policyholder</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Flexible, like universal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Fixed</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Flexible, like universal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7631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Cash Value</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None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Guaranteed</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Account value minus the surrender charges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Not guaranteed; depends on performance of stocks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Can generate significant cash value (albeit at a higher premium)</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See above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11687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Death Benefit</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Face amount of policy if death occurs within the term</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Face amount of policy if in force when death occurs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sng" strike="noStrike" cap="none" normalizeH="0" baseline="0" dirty="0">
                          <a:ln>
                            <a:noFill/>
                          </a:ln>
                          <a:solidFill>
                            <a:srgbClr val="000000"/>
                          </a:solidFill>
                          <a:effectLst/>
                          <a:latin typeface="Times New Roman" pitchFamily="18" charset="0"/>
                          <a:cs typeface="Times New Roman" pitchFamily="18" charset="0"/>
                        </a:rPr>
                        <a:t>Option A:</a:t>
                      </a: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 maintain level death benefit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sng" strike="noStrike" cap="none" normalizeH="0" baseline="0" dirty="0">
                          <a:ln>
                            <a:noFill/>
                          </a:ln>
                          <a:solidFill>
                            <a:srgbClr val="000000"/>
                          </a:solidFill>
                          <a:effectLst/>
                          <a:latin typeface="Times New Roman" pitchFamily="18" charset="0"/>
                          <a:cs typeface="Times New Roman" pitchFamily="18" charset="0"/>
                        </a:rPr>
                        <a:t>Option B</a:t>
                      </a: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 face amount increases as cash value grows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sng" strike="noStrike" cap="none" normalizeH="0" baseline="0" dirty="0">
                          <a:ln>
                            <a:noFill/>
                          </a:ln>
                          <a:solidFill>
                            <a:srgbClr val="000000"/>
                          </a:solidFill>
                          <a:effectLst/>
                          <a:latin typeface="Times New Roman" pitchFamily="18" charset="0"/>
                          <a:cs typeface="Times New Roman" pitchFamily="18" charset="0"/>
                        </a:rPr>
                        <a:t>Option C</a:t>
                      </a: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 death benefit increases to facilitate a return of all premiums on death</a:t>
                      </a:r>
                      <a:endParaRPr kumimoji="0" lang="en-US" sz="1050" b="0" i="0" u="sng" strike="noStrike" cap="none" normalizeH="0" baseline="0" dirty="0">
                        <a:ln>
                          <a:noFill/>
                        </a:ln>
                        <a:solidFill>
                          <a:srgbClr val="000000"/>
                        </a:solidFill>
                        <a:effectLst/>
                        <a:latin typeface="Times New Roman" pitchFamily="18" charset="0"/>
                        <a:cs typeface="Times New Roman" pitchFamily="18" charset="0"/>
                      </a:endParaRP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Same options as universal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Guaranteed if premiums paid timely; accelerated death benefit rider for chronic and terminal illness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Same options as universal life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r h="370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Can Borrow Against Cash Value</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N/A</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50%; Subject to Regulation U</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May lose “no-lapse” guarantee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Depends upon policy</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5"/>
                  </a:ext>
                </a:extLst>
              </a:tr>
              <a:tr h="3339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Cash Value at Risk if Carrier Fails</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N/A</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No</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5009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Can be Sold without Series 6 License</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Maybe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No</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r h="275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Life Settlement</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Maybe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Maybe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Yes</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8"/>
                  </a:ext>
                </a:extLst>
              </a:tr>
              <a:tr h="2543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itchFamily="18" charset="0"/>
                          <a:cs typeface="Times New Roman" pitchFamily="18" charset="0"/>
                        </a:rPr>
                        <a:t>Regulated By</a:t>
                      </a:r>
                    </a:p>
                  </a:txBody>
                  <a:tcPr marL="59902" marR="59902"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State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State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State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FINRA and State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State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Times New Roman" pitchFamily="18" charset="0"/>
                          <a:cs typeface="Times New Roman" pitchFamily="18" charset="0"/>
                        </a:rPr>
                        <a:t>State</a:t>
                      </a:r>
                    </a:p>
                  </a:txBody>
                  <a:tcPr marL="59902" marR="59902"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899181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5" y="614141"/>
            <a:ext cx="6022783" cy="584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1413" y="1737173"/>
            <a:ext cx="2813050"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0" y="112091"/>
            <a:ext cx="9034463" cy="38762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420" tIns="40211" rIns="80420" bIns="40211" anchor="ctr"/>
          <a:lstStyle>
            <a:lvl1pPr defTabSz="1011238">
              <a:spcBef>
                <a:spcPct val="20000"/>
              </a:spcBef>
              <a:buClr>
                <a:schemeClr val="bg2"/>
              </a:buClr>
              <a:buSzPct val="75000"/>
              <a:buFont typeface="Wingdings" panose="05000000000000000000" pitchFamily="2" charset="2"/>
              <a:buChar char="n"/>
              <a:defRPr sz="3600">
                <a:solidFill>
                  <a:schemeClr val="tx1"/>
                </a:solidFill>
                <a:latin typeface="Arial" panose="020B0604020202020204" pitchFamily="34" charset="0"/>
              </a:defRPr>
            </a:lvl1pPr>
            <a:lvl2pPr marL="742950" indent="-285750" defTabSz="1011238">
              <a:spcBef>
                <a:spcPct val="20000"/>
              </a:spcBef>
              <a:buClr>
                <a:schemeClr val="accent2"/>
              </a:buClr>
              <a:buSzPct val="80000"/>
              <a:buFont typeface="Wingdings" panose="05000000000000000000" pitchFamily="2" charset="2"/>
              <a:buChar char="¨"/>
              <a:defRPr sz="3100">
                <a:solidFill>
                  <a:schemeClr val="tx1"/>
                </a:solidFill>
                <a:latin typeface="Arial" panose="020B0604020202020204" pitchFamily="34" charset="0"/>
              </a:defRPr>
            </a:lvl2pPr>
            <a:lvl3pPr marL="1143000" indent="-228600" defTabSz="1011238">
              <a:spcBef>
                <a:spcPct val="20000"/>
              </a:spcBef>
              <a:buClr>
                <a:schemeClr val="bg2"/>
              </a:buClr>
              <a:buSzPct val="65000"/>
              <a:buFont typeface="Wingdings" panose="05000000000000000000" pitchFamily="2" charset="2"/>
              <a:buChar char="n"/>
              <a:defRPr sz="2700">
                <a:solidFill>
                  <a:schemeClr val="tx1"/>
                </a:solidFill>
                <a:latin typeface="Arial" panose="020B0604020202020204" pitchFamily="34" charset="0"/>
              </a:defRPr>
            </a:lvl3pPr>
            <a:lvl4pPr marL="1600200" indent="-228600" defTabSz="1011238">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defTabSz="1011238">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defRPr>
            </a:lvl5pPr>
            <a:lvl6pPr marL="2514600" indent="-228600" defTabSz="1011238"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6pPr>
            <a:lvl7pPr marL="2971800" indent="-228600" defTabSz="1011238"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7pPr>
            <a:lvl8pPr marL="3429000" indent="-228600" defTabSz="1011238"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8pPr>
            <a:lvl9pPr marL="3886200" indent="-228600" defTabSz="1011238"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9pPr>
          </a:lstStyle>
          <a:p>
            <a:pPr algn="ctr">
              <a:spcBef>
                <a:spcPct val="0"/>
              </a:spcBef>
              <a:buClrTx/>
              <a:buSzTx/>
              <a:buFontTx/>
              <a:buNone/>
            </a:pPr>
            <a:r>
              <a:rPr lang="en-US" altLang="en-US" sz="1400" b="1" dirty="0">
                <a:latin typeface="Times New Roman" panose="02020603050405020304" pitchFamily="18" charset="0"/>
                <a:cs typeface="Times New Roman" panose="02020603050405020304" pitchFamily="18" charset="0"/>
              </a:rPr>
              <a:t>What a Difference a 1% Rate of Return Makes “The most powerful force in the universe is compound interest.”</a:t>
            </a:r>
          </a:p>
          <a:p>
            <a:pPr algn="ctr">
              <a:spcBef>
                <a:spcPct val="0"/>
              </a:spcBef>
              <a:buClrTx/>
              <a:buSzTx/>
              <a:buFontTx/>
              <a:buNone/>
            </a:pPr>
            <a:r>
              <a:rPr lang="en-US" altLang="en-US" sz="1400" b="1" dirty="0">
                <a:latin typeface="Times New Roman" panose="02020603050405020304" pitchFamily="18" charset="0"/>
                <a:cs typeface="Times New Roman" panose="02020603050405020304" pitchFamily="18" charset="0"/>
              </a:rPr>
              <a:t>                                                                                                                               – Albert Einstein</a:t>
            </a:r>
          </a:p>
        </p:txBody>
      </p:sp>
      <p:sp>
        <p:nvSpPr>
          <p:cNvPr id="8" name="TextBox 7"/>
          <p:cNvSpPr txBox="1"/>
          <p:nvPr/>
        </p:nvSpPr>
        <p:spPr>
          <a:xfrm>
            <a:off x="7025915" y="498725"/>
            <a:ext cx="2978870"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July 2015 – Mavi – Biggest Mistakes</a:t>
            </a:r>
          </a:p>
        </p:txBody>
      </p:sp>
    </p:spTree>
    <p:extLst>
      <p:ext uri="{BB962C8B-B14F-4D97-AF65-F5344CB8AC3E}">
        <p14:creationId xmlns:p14="http://schemas.microsoft.com/office/powerpoint/2010/main" val="23170538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bwMode="auto">
          <a:xfrm>
            <a:off x="457200" y="274638"/>
            <a:ext cx="8229600" cy="792162"/>
          </a:xfrm>
        </p:spPr>
        <p:txBody>
          <a:bodyPr wrap="square" numCol="1" compatLnSpc="1">
            <a:prstTxWarp prst="textNoShape">
              <a:avLst/>
            </a:prstTxWarp>
            <a:normAutofit/>
          </a:bodyPr>
          <a:lstStyle/>
          <a:p>
            <a:pPr algn="ctr" eaLnBrk="1" hangingPunct="1"/>
            <a:r>
              <a:rPr lang="en-US" altLang="en-US" sz="3200" b="1" cap="none" dirty="0">
                <a:latin typeface="Times New Roman" panose="02020603050405020304" pitchFamily="18" charset="0"/>
                <a:cs typeface="Times New Roman" panose="02020603050405020304" pitchFamily="18" charset="0"/>
              </a:rPr>
              <a:t>Tax Talk</a:t>
            </a:r>
          </a:p>
        </p:txBody>
      </p:sp>
      <p:graphicFrame>
        <p:nvGraphicFramePr>
          <p:cNvPr id="9" name="Chart 8"/>
          <p:cNvGraphicFramePr/>
          <p:nvPr/>
        </p:nvGraphicFramePr>
        <p:xfrm>
          <a:off x="345440" y="1270000"/>
          <a:ext cx="54864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p:cNvGraphicFramePr>
            <a:graphicFrameLocks noGrp="1"/>
          </p:cNvGraphicFramePr>
          <p:nvPr/>
        </p:nvGraphicFramePr>
        <p:xfrm>
          <a:off x="5949950" y="1268413"/>
          <a:ext cx="2362200" cy="4114798"/>
        </p:xfrm>
        <a:graphic>
          <a:graphicData uri="http://schemas.openxmlformats.org/drawingml/2006/table">
            <a:tbl>
              <a:tblPr/>
              <a:tblGrid>
                <a:gridCol w="1140372">
                  <a:extLst>
                    <a:ext uri="{9D8B030D-6E8A-4147-A177-3AD203B41FA5}">
                      <a16:colId xmlns:a16="http://schemas.microsoft.com/office/drawing/2014/main" val="20000"/>
                    </a:ext>
                  </a:extLst>
                </a:gridCol>
                <a:gridCol w="1221828">
                  <a:extLst>
                    <a:ext uri="{9D8B030D-6E8A-4147-A177-3AD203B41FA5}">
                      <a16:colId xmlns:a16="http://schemas.microsoft.com/office/drawing/2014/main" val="20001"/>
                    </a:ext>
                  </a:extLst>
                </a:gridCol>
              </a:tblGrid>
              <a:tr h="718402">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Insured's Age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Percentage</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40 or less </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250%</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45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215%</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50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185%</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55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150%</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60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130%</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65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120%</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70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115%</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75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105%</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80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105%</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85</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105%</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90</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105%</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3033">
                <a:tc>
                  <a:txBody>
                    <a:bodyPr/>
                    <a:lstStyle/>
                    <a:p>
                      <a:pPr algn="ctr" fontAlgn="ctr"/>
                      <a:r>
                        <a:rPr lang="en-US" sz="1100" b="0" i="0" u="none" strike="noStrike" dirty="0">
                          <a:solidFill>
                            <a:srgbClr val="000000"/>
                          </a:solidFill>
                          <a:latin typeface="Times New Roman" panose="02020603050405020304" pitchFamily="18" charset="0"/>
                          <a:cs typeface="Times New Roman" panose="02020603050405020304" pitchFamily="18" charset="0"/>
                        </a:rPr>
                        <a:t>95 or more</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Times New Roman" panose="02020603050405020304" pitchFamily="18" charset="0"/>
                          <a:cs typeface="Times New Roman" panose="02020603050405020304" pitchFamily="18" charset="0"/>
                        </a:rPr>
                        <a:t>100%</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4003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87338"/>
            <a:ext cx="9144000" cy="506412"/>
          </a:xfrm>
        </p:spPr>
        <p:txBody>
          <a:bodyPr>
            <a:noAutofit/>
          </a:bodyPr>
          <a:lstStyle/>
          <a:p>
            <a:pPr algn="ctr"/>
            <a:r>
              <a:rPr lang="en-US" sz="4400" b="1" i="1" dirty="0"/>
              <a:t>Smith V. MV Transportation </a:t>
            </a:r>
          </a:p>
        </p:txBody>
      </p:sp>
      <p:pic>
        <p:nvPicPr>
          <p:cNvPr id="6" name="Picture 5"/>
          <p:cNvPicPr>
            <a:picLocks noChangeAspect="1"/>
          </p:cNvPicPr>
          <p:nvPr/>
        </p:nvPicPr>
        <p:blipFill>
          <a:blip r:embed="rId2"/>
          <a:stretch>
            <a:fillRect/>
          </a:stretch>
        </p:blipFill>
        <p:spPr>
          <a:xfrm>
            <a:off x="119920" y="793306"/>
            <a:ext cx="8904161" cy="1200150"/>
          </a:xfrm>
          <a:prstGeom prst="rect">
            <a:avLst/>
          </a:prstGeom>
        </p:spPr>
      </p:pic>
      <p:pic>
        <p:nvPicPr>
          <p:cNvPr id="8" name="Picture 7"/>
          <p:cNvPicPr>
            <a:picLocks noChangeAspect="1"/>
          </p:cNvPicPr>
          <p:nvPr/>
        </p:nvPicPr>
        <p:blipFill>
          <a:blip r:embed="rId3"/>
          <a:stretch>
            <a:fillRect/>
          </a:stretch>
        </p:blipFill>
        <p:spPr bwMode="auto">
          <a:xfrm>
            <a:off x="1648301" y="1799021"/>
            <a:ext cx="5847399" cy="4475483"/>
          </a:xfrm>
          <a:prstGeom prst="rect">
            <a:avLst/>
          </a:prstGeom>
        </p:spPr>
      </p:pic>
    </p:spTree>
    <p:extLst>
      <p:ext uri="{BB962C8B-B14F-4D97-AF65-F5344CB8AC3E}">
        <p14:creationId xmlns:p14="http://schemas.microsoft.com/office/powerpoint/2010/main" val="41003435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304800"/>
            <a:ext cx="8229600" cy="914400"/>
          </a:xfrm>
          <a:prstGeom prst="rect">
            <a:avLst/>
          </a:prstGeom>
        </p:spPr>
        <p:txBody>
          <a:bodyPr wrap="square" numCol="1" compatLnSpc="1">
            <a:prstTxWarp prst="textNoShape">
              <a:avLst/>
            </a:prstTxWarp>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rPr>
              <a:t>Determining Basis (“Investment in the Contract”) for Life Insurance Policies</a:t>
            </a:r>
          </a:p>
        </p:txBody>
      </p:sp>
      <p:sp>
        <p:nvSpPr>
          <p:cNvPr id="6" name="Content Placeholder 2"/>
          <p:cNvSpPr txBox="1">
            <a:spLocks/>
          </p:cNvSpPr>
          <p:nvPr/>
        </p:nvSpPr>
        <p:spPr bwMode="auto">
          <a:xfrm>
            <a:off x="457200" y="1412875"/>
            <a:ext cx="8229600" cy="4551363"/>
          </a:xfrm>
          <a:prstGeom prst="rect">
            <a:avLst/>
          </a:prstGeom>
        </p:spPr>
        <p:txBody>
          <a:bodyPr wrap="square" numCol="1" anchor="t" anchorCtr="0" compatLnSpc="1">
            <a:prstTxWarp prst="textNoShape">
              <a:avLst/>
            </a:prstTxWarp>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Investment in the contract or basis is:</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the aggregate amount of premiums or other consideration paid for the contract LESS</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(2) the aggregate amount received or credited under the contract that is excludable from gross income </a:t>
            </a:r>
          </a:p>
          <a:p>
            <a:pPr marL="342900" marR="0" lvl="0" indent="-3429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Payments not included in calculating the amount paid for the contract:</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Premium payments for (1) disability income, (2) double indemnity provisions, and (3) disability waiver provisions. </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Interest payments on policy loans </a:t>
            </a:r>
          </a:p>
          <a:p>
            <a:pPr marL="342900" marR="0" lvl="0" indent="-3429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What else reduces basis?</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Policy Dividends received in cash </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Dividends used to purchase policy riders not integral to the insurance policy (e.g. disability income, disability waiver provisions, accidental death insurance, term insurance riders) </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1"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Dividends used to pay policy premiums </a:t>
            </a:r>
          </a:p>
          <a:p>
            <a:pPr marL="2057400" marR="0" lvl="4" indent="-228600" algn="l" defTabSz="914400" rtl="0" eaLnBrk="1" fontAlgn="auto" latinLnBrk="0" hangingPunct="1">
              <a:lnSpc>
                <a:spcPct val="100000"/>
              </a:lnSpc>
              <a:spcBef>
                <a:spcPct val="20000"/>
              </a:spcBef>
              <a:spcAft>
                <a:spcPts val="0"/>
              </a:spcAft>
              <a:buClrTx/>
              <a:buSzTx/>
              <a:buFont typeface="Arial" charset="0"/>
              <a:buChar char="&gt;"/>
              <a:tabLst/>
              <a:defRPr/>
            </a:pPr>
            <a:r>
              <a:rPr kumimoji="0" lang="en-US" altLang="en-US" sz="1600" b="1" i="0" u="sng"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Dividends used to pay interest on policy loans</a:t>
            </a:r>
          </a:p>
        </p:txBody>
      </p:sp>
    </p:spTree>
    <p:extLst>
      <p:ext uri="{BB962C8B-B14F-4D97-AF65-F5344CB8AC3E}">
        <p14:creationId xmlns:p14="http://schemas.microsoft.com/office/powerpoint/2010/main" val="484753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bwMode="auto">
          <a:xfrm>
            <a:off x="457200" y="274638"/>
            <a:ext cx="8229600" cy="563562"/>
          </a:xfrm>
        </p:spPr>
        <p:txBody>
          <a:bodyPr wrap="square" numCol="1" compatLnSpc="1">
            <a:prstTxWarp prst="textNoShape">
              <a:avLst/>
            </a:prstTxWarp>
            <a:normAutofit/>
          </a:bodyPr>
          <a:lstStyle/>
          <a:p>
            <a:pPr algn="ctr" eaLnBrk="1" hangingPunct="1"/>
            <a:r>
              <a:rPr lang="en-US" altLang="en-US" sz="3200" b="1" cap="none" dirty="0">
                <a:latin typeface="Times New Roman" panose="02020603050405020304" pitchFamily="18" charset="0"/>
                <a:cs typeface="Times New Roman" panose="02020603050405020304" pitchFamily="18" charset="0"/>
              </a:rPr>
              <a:t>1035 Exchanges</a:t>
            </a:r>
          </a:p>
        </p:txBody>
      </p:sp>
      <p:sp>
        <p:nvSpPr>
          <p:cNvPr id="13315" name="Content Placeholder 2"/>
          <p:cNvSpPr>
            <a:spLocks noGrp="1"/>
          </p:cNvSpPr>
          <p:nvPr>
            <p:ph idx="4294967295"/>
          </p:nvPr>
        </p:nvSpPr>
        <p:spPr bwMode="auto">
          <a:xfrm>
            <a:off x="457200" y="844550"/>
            <a:ext cx="8229600" cy="1212850"/>
          </a:xfrm>
        </p:spPr>
        <p:txBody>
          <a:bodyPr wrap="square" numCol="1" anchor="t" anchorCtr="0" compatLnSpc="1">
            <a:prstTxWarp prst="textNoShape">
              <a:avLst/>
            </a:prstTxWarp>
            <a:noAutofit/>
          </a:bodyPr>
          <a:lstStyle/>
          <a:p>
            <a:pPr marL="0" indent="0" algn="just" eaLnBrk="1" hangingPunct="1">
              <a:lnSpc>
                <a:spcPct val="115000"/>
              </a:lnSpc>
              <a:buNone/>
              <a:defRPr/>
            </a:pPr>
            <a:r>
              <a:rPr lang="en-US" sz="900" cap="none" dirty="0">
                <a:latin typeface="Times New Roman" panose="02020603050405020304" pitchFamily="18" charset="0"/>
                <a:cs typeface="Times New Roman" panose="02020603050405020304" pitchFamily="18" charset="0"/>
              </a:rPr>
              <a:t>The chart pictured provides a </a:t>
            </a:r>
            <a:r>
              <a:rPr lang="en-US" altLang="en-US" sz="900" cap="none" dirty="0">
                <a:latin typeface="Times New Roman" panose="02020603050405020304" pitchFamily="18" charset="0"/>
                <a:cs typeface="Times New Roman" panose="02020603050405020304" pitchFamily="18" charset="0"/>
              </a:rPr>
              <a:t>graphic representation of which financial products can be exchanged on a tax-free or tax-deferred basis under Section 1035.  As indicated by the chart, Section 1035 allows for a life insurance contract to be exchanged into any of the other listed contracts (i.e. other life insurance policies, endowment contracts, annuity contracts, or long-term care insurance contracts).  However, a life insurance policy on one life cannot be exchanged for a life insurance policy that pays on the death of the survivor of two individuals (a second-to-die life insurance policy).  Furthermore, endowment contracts may only be exchanged for other endowment contracts, annuities, or long-term care insurance contracts.  Long-term care contracts are the most restricted, in that they can only be exchanged for other long-term care contracts.  Some variable annuity products provide that minimum annual payments may be doubled if the annuitant would qualify for long-term care benefits.  These annuities presumably can be exchanged for other annuities under Section 1035, and the benefit is very limited if all payments under the contract reduce the actual cash value of the contract. </a:t>
            </a:r>
          </a:p>
        </p:txBody>
      </p:sp>
      <p:sp>
        <p:nvSpPr>
          <p:cNvPr id="3" name="Rectangle 2"/>
          <p:cNvSpPr/>
          <p:nvPr/>
        </p:nvSpPr>
        <p:spPr>
          <a:xfrm>
            <a:off x="451821" y="2157838"/>
            <a:ext cx="3434379" cy="3914918"/>
          </a:xfrm>
          <a:prstGeom prst="rect">
            <a:avLst/>
          </a:prstGeom>
        </p:spPr>
        <p:txBody>
          <a:bodyPr wrap="square">
            <a:spAutoFit/>
          </a:bodyPr>
          <a:lstStyle/>
          <a:p>
            <a:pPr algn="just">
              <a:lnSpc>
                <a:spcPct val="115000"/>
              </a:lnSpc>
            </a:pPr>
            <a:r>
              <a:rPr lang="en-US" altLang="en-US" sz="900" dirty="0">
                <a:latin typeface="Times New Roman" panose="02020603050405020304" pitchFamily="18" charset="0"/>
                <a:cs typeface="Times New Roman" panose="02020603050405020304" pitchFamily="18" charset="0"/>
              </a:rPr>
              <a:t>The straight lines in the chart indicate that tax-free exchange treatment under Section 1035 is permitted, while the dotted lines indicate that tax-free exchanges are not available under Section 1035. </a:t>
            </a:r>
          </a:p>
          <a:p>
            <a:pPr algn="just">
              <a:lnSpc>
                <a:spcPct val="115000"/>
              </a:lnSpc>
            </a:pPr>
            <a:endParaRPr lang="en-US" altLang="en-US" sz="900" dirty="0">
              <a:latin typeface="Times New Roman" panose="02020603050405020304" pitchFamily="18" charset="0"/>
              <a:cs typeface="Times New Roman" panose="02020603050405020304" pitchFamily="18" charset="0"/>
            </a:endParaRPr>
          </a:p>
          <a:p>
            <a:pPr algn="just">
              <a:lnSpc>
                <a:spcPct val="115000"/>
              </a:lnSpc>
            </a:pPr>
            <a:r>
              <a:rPr lang="en-US" altLang="en-US" sz="900" dirty="0">
                <a:latin typeface="Times New Roman" panose="02020603050405020304" pitchFamily="18" charset="0"/>
                <a:cs typeface="Times New Roman" panose="02020603050405020304" pitchFamily="18" charset="0"/>
              </a:rPr>
              <a:t>Treasury Regulation 1.1035-1 provides that Section 1035 will not apply in situations where the contract or policies that are exchanged do not involve the same insured or obligee.  However, Section 1035 allows for the exchange of multiple contracts, meaning that two life insurance policies may be exchanged for one annuity contract, or one annuity contract may be exchanged for two annuity contracts.</a:t>
            </a:r>
          </a:p>
          <a:p>
            <a:pPr algn="just">
              <a:lnSpc>
                <a:spcPct val="115000"/>
              </a:lnSpc>
            </a:pPr>
            <a:endParaRPr lang="en-US" altLang="en-US" sz="900" dirty="0">
              <a:latin typeface="Times New Roman" panose="02020603050405020304" pitchFamily="18" charset="0"/>
              <a:cs typeface="Times New Roman" panose="02020603050405020304" pitchFamily="18" charset="0"/>
            </a:endParaRPr>
          </a:p>
          <a:p>
            <a:pPr algn="just">
              <a:lnSpc>
                <a:spcPct val="115000"/>
              </a:lnSpc>
            </a:pPr>
            <a:r>
              <a:rPr lang="en-US" altLang="en-US" sz="900" dirty="0">
                <a:latin typeface="Times New Roman" panose="02020603050405020304" pitchFamily="18" charset="0"/>
                <a:cs typeface="Times New Roman" panose="02020603050405020304" pitchFamily="18" charset="0"/>
              </a:rPr>
              <a:t>Finally, the IRS released Rev. Proc. 2011-38, which provided that, so long as withdrawals are not received from either contract for 180 days following a partial exchange, then the partial exchange will qualify as a tax free 1035 exchange. It reduced the 12-month period that was espoused by the IRS in Rev. Proc. 2008-24 to 180 days, and eliminated the requirement that an exception under Section 72(q)(2) must be met to obtain Section 1035 tax-free treatment. The Rev. Proc. established that a partial exchange of annuity contracts will be tax-free under Section 1035 or “the Service will apply general tax principles to determine the substance of the transfer and, therefore, its tax treatment.” Further, the original contract and the new contract are not aggregated after the 180 day period, notwithstanding whether they are issued by the same carrier. </a:t>
            </a:r>
          </a:p>
        </p:txBody>
      </p:sp>
      <p:pic>
        <p:nvPicPr>
          <p:cNvPr id="12294" name="Picture 15" descr="Insurance Graphic.JPG"/>
          <p:cNvPicPr>
            <a:picLocks noChangeAspect="1" noChangeArrowheads="1"/>
          </p:cNvPicPr>
          <p:nvPr/>
        </p:nvPicPr>
        <p:blipFill>
          <a:blip r:embed="rId3" cstate="print"/>
          <a:stretch>
            <a:fillRect/>
          </a:stretch>
        </p:blipFill>
        <p:spPr bwMode="auto">
          <a:xfrm>
            <a:off x="4495800" y="2157838"/>
            <a:ext cx="4038600" cy="3745328"/>
          </a:xfrm>
          <a:prstGeom prst="rect">
            <a:avLst/>
          </a:prstGeom>
          <a:noFill/>
          <a:ln>
            <a:noFill/>
          </a:ln>
        </p:spPr>
      </p:pic>
    </p:spTree>
    <p:extLst>
      <p:ext uri="{BB962C8B-B14F-4D97-AF65-F5344CB8AC3E}">
        <p14:creationId xmlns:p14="http://schemas.microsoft.com/office/powerpoint/2010/main" val="793445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idx="4294967295"/>
          </p:nvPr>
        </p:nvSpPr>
        <p:spPr bwMode="auto">
          <a:xfrm>
            <a:off x="457200" y="131763"/>
            <a:ext cx="8229600" cy="550862"/>
          </a:xfrm>
        </p:spPr>
        <p:txBody>
          <a:bodyPr wrap="square" numCol="1" compatLnSpc="1">
            <a:prstTxWarp prst="textNoShape">
              <a:avLst/>
            </a:prstTxWarp>
            <a:normAutofit/>
          </a:bodyPr>
          <a:lstStyle/>
          <a:p>
            <a:pPr algn="ctr" eaLnBrk="1" hangingPunct="1"/>
            <a:r>
              <a:rPr lang="en-US" altLang="en-US" sz="1600" b="1" cap="none" dirty="0">
                <a:latin typeface="Times New Roman" panose="02020603050405020304" pitchFamily="18" charset="0"/>
                <a:cs typeface="Times New Roman" panose="02020603050405020304" pitchFamily="18" charset="0"/>
              </a:rPr>
              <a:t>DOES 15% COST 15% - THE TIME VALUE OF MONEY</a:t>
            </a:r>
            <a:br>
              <a:rPr lang="en-US" altLang="en-US" sz="1600" b="1" cap="none" dirty="0">
                <a:latin typeface="Times New Roman" panose="02020603050405020304" pitchFamily="18" charset="0"/>
                <a:cs typeface="Times New Roman" panose="02020603050405020304" pitchFamily="18" charset="0"/>
              </a:rPr>
            </a:br>
            <a:r>
              <a:rPr lang="en-US" altLang="en-US" sz="1600" b="1" cap="none" dirty="0">
                <a:latin typeface="Times New Roman" panose="02020603050405020304" pitchFamily="18" charset="0"/>
                <a:cs typeface="Times New Roman" panose="02020603050405020304" pitchFamily="18" charset="0"/>
              </a:rPr>
              <a:t>15% INITIAL VS RATABLE PREMIUM EXPENSE</a:t>
            </a:r>
          </a:p>
        </p:txBody>
      </p:sp>
      <p:pic>
        <p:nvPicPr>
          <p:cNvPr id="41988" name="Picture 2"/>
          <p:cNvPicPr>
            <a:picLocks noChangeAspect="1"/>
          </p:cNvPicPr>
          <p:nvPr/>
        </p:nvPicPr>
        <p:blipFill>
          <a:blip r:embed="rId3" cstate="print"/>
          <a:srcRect t="11235" b="1347"/>
          <a:stretch>
            <a:fillRect/>
          </a:stretch>
        </p:blipFill>
        <p:spPr bwMode="auto">
          <a:xfrm>
            <a:off x="0" y="708283"/>
            <a:ext cx="9144000" cy="5609709"/>
          </a:xfrm>
          <a:prstGeom prst="rect">
            <a:avLst/>
          </a:prstGeom>
          <a:noFill/>
          <a:ln w="9525">
            <a:noFill/>
            <a:miter lim="800000"/>
            <a:headEnd/>
            <a:tailEnd/>
          </a:ln>
        </p:spPr>
      </p:pic>
      <p:sp>
        <p:nvSpPr>
          <p:cNvPr id="9" name="Rectangle 8"/>
          <p:cNvSpPr/>
          <p:nvPr/>
        </p:nvSpPr>
        <p:spPr>
          <a:xfrm>
            <a:off x="122238" y="726723"/>
            <a:ext cx="2471737" cy="2317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800" b="1" dirty="0">
                <a:solidFill>
                  <a:schemeClr val="tx1"/>
                </a:solidFill>
                <a:latin typeface="Times New Roman" panose="02020603050405020304" pitchFamily="18" charset="0"/>
                <a:cs typeface="Times New Roman" panose="02020603050405020304" pitchFamily="18" charset="0"/>
              </a:rPr>
              <a:t>FRONT LOADED 15% </a:t>
            </a:r>
          </a:p>
          <a:p>
            <a:pPr algn="ctr">
              <a:defRPr/>
            </a:pPr>
            <a:r>
              <a:rPr lang="en-US" sz="800" b="1" dirty="0">
                <a:solidFill>
                  <a:schemeClr val="tx1"/>
                </a:solidFill>
                <a:latin typeface="Times New Roman" panose="02020603050405020304" pitchFamily="18" charset="0"/>
                <a:cs typeface="Times New Roman" panose="02020603050405020304" pitchFamily="18" charset="0"/>
              </a:rPr>
              <a:t>EXPENSE AT 5% GROWTH</a:t>
            </a:r>
          </a:p>
        </p:txBody>
      </p:sp>
      <p:sp>
        <p:nvSpPr>
          <p:cNvPr id="12" name="Rectangle 11"/>
          <p:cNvSpPr/>
          <p:nvPr/>
        </p:nvSpPr>
        <p:spPr>
          <a:xfrm>
            <a:off x="2809081" y="726723"/>
            <a:ext cx="2243138" cy="2317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800" b="1" dirty="0">
                <a:solidFill>
                  <a:schemeClr val="tx1"/>
                </a:solidFill>
                <a:latin typeface="Times New Roman" panose="02020603050405020304" pitchFamily="18" charset="0"/>
                <a:cs typeface="Times New Roman" panose="02020603050405020304" pitchFamily="18" charset="0"/>
              </a:rPr>
              <a:t>15% EXPENSE SPREAD OUT</a:t>
            </a:r>
          </a:p>
          <a:p>
            <a:pPr algn="ctr">
              <a:defRPr/>
            </a:pPr>
            <a:r>
              <a:rPr lang="en-US" sz="800" b="1" dirty="0">
                <a:solidFill>
                  <a:schemeClr val="tx1"/>
                </a:solidFill>
                <a:latin typeface="Times New Roman" panose="02020603050405020304" pitchFamily="18" charset="0"/>
                <a:cs typeface="Times New Roman" panose="02020603050405020304" pitchFamily="18" charset="0"/>
              </a:rPr>
              <a:t>OVER 10 YEARS AT 5% GROWTH</a:t>
            </a:r>
          </a:p>
        </p:txBody>
      </p:sp>
      <p:sp>
        <p:nvSpPr>
          <p:cNvPr id="13" name="Rectangle 12"/>
          <p:cNvSpPr/>
          <p:nvPr/>
        </p:nvSpPr>
        <p:spPr>
          <a:xfrm>
            <a:off x="5187950" y="760671"/>
            <a:ext cx="1989138" cy="23018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800" b="1" dirty="0">
                <a:solidFill>
                  <a:schemeClr val="tx1"/>
                </a:solidFill>
                <a:latin typeface="Times New Roman" panose="02020603050405020304" pitchFamily="18" charset="0"/>
                <a:cs typeface="Times New Roman" panose="02020603050405020304" pitchFamily="18" charset="0"/>
              </a:rPr>
              <a:t>IF CONTRIBUTION IS</a:t>
            </a:r>
          </a:p>
          <a:p>
            <a:pPr algn="ctr">
              <a:defRPr/>
            </a:pPr>
            <a:r>
              <a:rPr lang="en-US" sz="800" b="1" dirty="0">
                <a:solidFill>
                  <a:schemeClr val="tx1"/>
                </a:solidFill>
                <a:latin typeface="Times New Roman" panose="02020603050405020304" pitchFamily="18" charset="0"/>
                <a:cs typeface="Times New Roman" panose="02020603050405020304" pitchFamily="18" charset="0"/>
              </a:rPr>
              <a:t>INVESTED OUTRIGHT</a:t>
            </a:r>
          </a:p>
        </p:txBody>
      </p:sp>
      <p:sp>
        <p:nvSpPr>
          <p:cNvPr id="14" name="Rectangle 13"/>
          <p:cNvSpPr/>
          <p:nvPr/>
        </p:nvSpPr>
        <p:spPr>
          <a:xfrm>
            <a:off x="7312819" y="759083"/>
            <a:ext cx="1695450" cy="2317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b="1" dirty="0">
                <a:solidFill>
                  <a:schemeClr val="tx1"/>
                </a:solidFill>
                <a:latin typeface="Times New Roman" panose="02020603050405020304" pitchFamily="18" charset="0"/>
                <a:cs typeface="Times New Roman" panose="02020603050405020304" pitchFamily="18" charset="0"/>
              </a:rPr>
              <a:t>IF ANNUAL PREMIUM </a:t>
            </a:r>
          </a:p>
          <a:p>
            <a:pPr algn="ctr">
              <a:defRPr/>
            </a:pPr>
            <a:r>
              <a:rPr lang="en-US" sz="700" b="1" dirty="0">
                <a:solidFill>
                  <a:schemeClr val="tx1"/>
                </a:solidFill>
                <a:latin typeface="Times New Roman" panose="02020603050405020304" pitchFamily="18" charset="0"/>
                <a:cs typeface="Times New Roman" panose="02020603050405020304" pitchFamily="18" charset="0"/>
              </a:rPr>
              <a:t>INVESTED AT 5% WITH NO COSTS</a:t>
            </a:r>
          </a:p>
        </p:txBody>
      </p:sp>
      <p:sp>
        <p:nvSpPr>
          <p:cNvPr id="16" name="Rectangle 15"/>
          <p:cNvSpPr/>
          <p:nvPr/>
        </p:nvSpPr>
        <p:spPr>
          <a:xfrm>
            <a:off x="457200" y="3594810"/>
            <a:ext cx="1757363" cy="2365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800" b="1" dirty="0">
                <a:solidFill>
                  <a:schemeClr val="tx1"/>
                </a:solidFill>
                <a:latin typeface="Times New Roman" panose="02020603050405020304" pitchFamily="18" charset="0"/>
                <a:cs typeface="Times New Roman" panose="02020603050405020304" pitchFamily="18" charset="0"/>
              </a:rPr>
              <a:t>Resulting rate of return 3.7%</a:t>
            </a:r>
          </a:p>
        </p:txBody>
      </p:sp>
      <p:sp>
        <p:nvSpPr>
          <p:cNvPr id="17" name="Rectangle 16"/>
          <p:cNvSpPr/>
          <p:nvPr/>
        </p:nvSpPr>
        <p:spPr>
          <a:xfrm>
            <a:off x="3191668" y="3596397"/>
            <a:ext cx="1477963" cy="2349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800" b="1" dirty="0">
                <a:solidFill>
                  <a:schemeClr val="tx1"/>
                </a:solidFill>
                <a:latin typeface="Times New Roman" panose="02020603050405020304" pitchFamily="18" charset="0"/>
                <a:cs typeface="Times New Roman" panose="02020603050405020304" pitchFamily="18" charset="0"/>
              </a:rPr>
              <a:t>Resulting rate of return 4%</a:t>
            </a:r>
          </a:p>
        </p:txBody>
      </p:sp>
    </p:spTree>
    <p:extLst>
      <p:ext uri="{BB962C8B-B14F-4D97-AF65-F5344CB8AC3E}">
        <p14:creationId xmlns:p14="http://schemas.microsoft.com/office/powerpoint/2010/main" val="41496092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bwMode="auto">
          <a:xfrm>
            <a:off x="457200" y="142875"/>
            <a:ext cx="8229600" cy="544513"/>
          </a:xfrm>
        </p:spPr>
        <p:txBody>
          <a:bodyPr wrap="square" numCol="1" compatLnSpc="1">
            <a:prstTxWarp prst="textNoShape">
              <a:avLst/>
            </a:prstTxWarp>
            <a:normAutofit/>
          </a:bodyPr>
          <a:lstStyle/>
          <a:p>
            <a:pPr algn="ctr" eaLnBrk="1" hangingPunct="1"/>
            <a:r>
              <a:rPr lang="en-US" altLang="en-US" sz="2800" b="1" cap="none" dirty="0">
                <a:latin typeface="Times New Roman" panose="02020603050405020304" pitchFamily="18" charset="0"/>
                <a:cs typeface="Times New Roman" panose="02020603050405020304" pitchFamily="18" charset="0"/>
              </a:rPr>
              <a:t>Existing Life Insurance Review</a:t>
            </a:r>
          </a:p>
        </p:txBody>
      </p:sp>
      <p:sp>
        <p:nvSpPr>
          <p:cNvPr id="13315" name="Content Placeholder 2"/>
          <p:cNvSpPr>
            <a:spLocks noGrp="1"/>
          </p:cNvSpPr>
          <p:nvPr>
            <p:ph idx="4294967295"/>
          </p:nvPr>
        </p:nvSpPr>
        <p:spPr bwMode="auto">
          <a:xfrm>
            <a:off x="457200" y="687388"/>
            <a:ext cx="8229600" cy="5578475"/>
          </a:xfrm>
        </p:spPr>
        <p:txBody>
          <a:bodyPr wrap="square" numCol="1" anchor="t" anchorCtr="0" compatLnSpc="1">
            <a:prstTxWarp prst="textNoShape">
              <a:avLst/>
            </a:prstTxWarp>
            <a:noAutofit/>
          </a:bodyPr>
          <a:lstStyle/>
          <a:p>
            <a:pPr marL="0" indent="0" eaLnBrk="1" fontAlgn="auto" hangingPunct="1">
              <a:lnSpc>
                <a:spcPct val="120000"/>
              </a:lnSpc>
              <a:spcBef>
                <a:spcPts val="0"/>
              </a:spcBef>
              <a:spcAft>
                <a:spcPts val="1200"/>
              </a:spcAft>
              <a:buNone/>
              <a:defRPr/>
            </a:pPr>
            <a:r>
              <a:rPr lang="en-US" sz="1500" cap="none" dirty="0">
                <a:latin typeface="Times New Roman" panose="02020603050405020304" pitchFamily="18" charset="0"/>
                <a:cs typeface="Times New Roman" panose="02020603050405020304" pitchFamily="18" charset="0"/>
              </a:rPr>
              <a:t>1. Request inforce ledgers, premium history, and copies of existing policies for permanent coverage. </a:t>
            </a:r>
          </a:p>
          <a:p>
            <a:pPr marL="0" indent="0" eaLnBrk="1" fontAlgn="auto" hangingPunct="1">
              <a:lnSpc>
                <a:spcPct val="120000"/>
              </a:lnSpc>
              <a:spcBef>
                <a:spcPts val="0"/>
              </a:spcBef>
              <a:spcAft>
                <a:spcPts val="1200"/>
              </a:spcAft>
              <a:buNone/>
              <a:defRPr/>
            </a:pPr>
            <a:r>
              <a:rPr lang="en-US" sz="1500" cap="none" dirty="0">
                <a:latin typeface="Times New Roman" panose="02020603050405020304" pitchFamily="18" charset="0"/>
                <a:cs typeface="Times New Roman" panose="02020603050405020304" pitchFamily="18" charset="0"/>
              </a:rPr>
              <a:t>2. Term insurance policies and a carrier printout confirming ownership and beneficiary designation will also be valuable.</a:t>
            </a:r>
          </a:p>
          <a:p>
            <a:pPr marL="0" indent="0" eaLnBrk="1" fontAlgn="auto" hangingPunct="1">
              <a:lnSpc>
                <a:spcPct val="120000"/>
              </a:lnSpc>
              <a:spcBef>
                <a:spcPts val="0"/>
              </a:spcBef>
              <a:spcAft>
                <a:spcPts val="1200"/>
              </a:spcAft>
              <a:buNone/>
              <a:defRPr/>
            </a:pPr>
            <a:r>
              <a:rPr lang="en-US" sz="1500" cap="none" dirty="0">
                <a:latin typeface="Times New Roman" panose="02020603050405020304" pitchFamily="18" charset="0"/>
                <a:cs typeface="Times New Roman" panose="02020603050405020304" pitchFamily="18" charset="0"/>
              </a:rPr>
              <a:t>3. Prior policies will have application information attached, which includes full application and medical history information that can be used and updated for subsequent applications. </a:t>
            </a:r>
          </a:p>
          <a:p>
            <a:pPr marL="0" indent="0" eaLnBrk="1" fontAlgn="auto" hangingPunct="1">
              <a:lnSpc>
                <a:spcPct val="120000"/>
              </a:lnSpc>
              <a:spcBef>
                <a:spcPts val="0"/>
              </a:spcBef>
              <a:spcAft>
                <a:spcPts val="1200"/>
              </a:spcAft>
              <a:buNone/>
              <a:defRPr/>
            </a:pPr>
            <a:r>
              <a:rPr lang="en-US" sz="1500" cap="none" dirty="0">
                <a:latin typeface="Times New Roman" panose="02020603050405020304" pitchFamily="18" charset="0"/>
                <a:cs typeface="Times New Roman" panose="02020603050405020304" pitchFamily="18" charset="0"/>
              </a:rPr>
              <a:t>4. </a:t>
            </a:r>
            <a:r>
              <a:rPr lang="en-US" sz="1500" u="sng" cap="none" dirty="0">
                <a:latin typeface="Times New Roman" panose="02020603050405020304" pitchFamily="18" charset="0"/>
                <a:cs typeface="Times New Roman" panose="02020603050405020304" pitchFamily="18" charset="0"/>
              </a:rPr>
              <a:t>Controversial</a:t>
            </a:r>
            <a:r>
              <a:rPr lang="en-US" sz="1500" cap="none" dirty="0">
                <a:latin typeface="Times New Roman" panose="02020603050405020304" pitchFamily="18" charset="0"/>
                <a:cs typeface="Times New Roman" panose="02020603050405020304" pitchFamily="18" charset="0"/>
              </a:rPr>
              <a:t> - have inforce ledger numbers placed on spreadsheets to show historical and expected rate of returns.</a:t>
            </a:r>
          </a:p>
          <a:p>
            <a:pPr marL="457200" indent="-457200" eaLnBrk="1" fontAlgn="auto" hangingPunct="1">
              <a:lnSpc>
                <a:spcPct val="120000"/>
              </a:lnSpc>
              <a:spcBef>
                <a:spcPts val="0"/>
              </a:spcBef>
              <a:spcAft>
                <a:spcPts val="1200"/>
              </a:spcAft>
              <a:buFont typeface="Arial" panose="020B0604020202020204" pitchFamily="34" charset="0"/>
              <a:buNone/>
              <a:defRPr/>
            </a:pPr>
            <a:r>
              <a:rPr lang="en-US" sz="1500" cap="none" dirty="0">
                <a:latin typeface="Times New Roman" panose="02020603050405020304" pitchFamily="18" charset="0"/>
                <a:cs typeface="Times New Roman" panose="02020603050405020304" pitchFamily="18" charset="0"/>
              </a:rPr>
              <a:t>	a. 	At same time consider requesting the following for permanent policies:</a:t>
            </a:r>
          </a:p>
          <a:p>
            <a:pPr marL="1371600" indent="-457200" eaLnBrk="1" fontAlgn="auto" hangingPunct="1">
              <a:lnSpc>
                <a:spcPct val="120000"/>
              </a:lnSpc>
              <a:spcBef>
                <a:spcPts val="0"/>
              </a:spcBef>
              <a:spcAft>
                <a:spcPts val="1200"/>
              </a:spcAft>
              <a:buFont typeface="Arial" panose="020B0604020202020204" pitchFamily="34" charset="0"/>
              <a:buNone/>
              <a:defRPr/>
            </a:pPr>
            <a:r>
              <a:rPr lang="en-US" sz="1500" cap="none" dirty="0">
                <a:latin typeface="Times New Roman" panose="02020603050405020304" pitchFamily="18" charset="0"/>
                <a:cs typeface="Times New Roman" panose="02020603050405020304" pitchFamily="18" charset="0"/>
              </a:rPr>
              <a:t>i. 	Inforce Ledger showing reduction of death benefit to minimum corridor amount, and separately to MEC amount for permanent policies, and alternatively showing maximizing death benefit if increase is possible. </a:t>
            </a:r>
          </a:p>
          <a:p>
            <a:pPr marL="1371600" indent="-457200" eaLnBrk="1" fontAlgn="auto" hangingPunct="1">
              <a:lnSpc>
                <a:spcPct val="120000"/>
              </a:lnSpc>
              <a:spcBef>
                <a:spcPts val="0"/>
              </a:spcBef>
              <a:spcAft>
                <a:spcPts val="1200"/>
              </a:spcAft>
              <a:buFont typeface="Arial" panose="020B0604020202020204" pitchFamily="34" charset="0"/>
              <a:buNone/>
              <a:defRPr/>
            </a:pPr>
            <a:r>
              <a:rPr lang="en-US" sz="1500" cap="none" dirty="0">
                <a:latin typeface="Times New Roman" panose="02020603050405020304" pitchFamily="18" charset="0"/>
                <a:cs typeface="Times New Roman" panose="02020603050405020304" pitchFamily="18" charset="0"/>
              </a:rPr>
              <a:t>ii. 	Confirmation of any payment requirements that must be maintained to keep guarantees or other policy features in place.</a:t>
            </a:r>
          </a:p>
          <a:p>
            <a:pPr marL="1371600" indent="-457200" eaLnBrk="1" fontAlgn="auto" hangingPunct="1">
              <a:lnSpc>
                <a:spcPct val="120000"/>
              </a:lnSpc>
              <a:spcBef>
                <a:spcPts val="0"/>
              </a:spcBef>
              <a:spcAft>
                <a:spcPts val="1200"/>
              </a:spcAft>
              <a:buFont typeface="Arial" panose="020B0604020202020204" pitchFamily="34" charset="0"/>
              <a:buNone/>
              <a:defRPr/>
            </a:pPr>
            <a:r>
              <a:rPr lang="en-US" sz="1500" cap="none" dirty="0">
                <a:latin typeface="Times New Roman" panose="02020603050405020304" pitchFamily="18" charset="0"/>
                <a:cs typeface="Times New Roman" panose="02020603050405020304" pitchFamily="18" charset="0"/>
              </a:rPr>
              <a:t>iii. 	Are there existing riders that can be added or switched off and costs thereof. </a:t>
            </a:r>
          </a:p>
          <a:p>
            <a:pPr marL="1371600" indent="-457200" eaLnBrk="1" fontAlgn="auto" hangingPunct="1">
              <a:lnSpc>
                <a:spcPct val="120000"/>
              </a:lnSpc>
              <a:spcBef>
                <a:spcPts val="0"/>
              </a:spcBef>
              <a:spcAft>
                <a:spcPts val="1200"/>
              </a:spcAft>
              <a:buFont typeface="Arial" panose="020B0604020202020204" pitchFamily="34" charset="0"/>
              <a:buNone/>
              <a:defRPr/>
            </a:pPr>
            <a:r>
              <a:rPr lang="en-US" sz="1500" cap="none" dirty="0">
                <a:latin typeface="Times New Roman" panose="02020603050405020304" pitchFamily="18" charset="0"/>
                <a:cs typeface="Times New Roman" panose="02020603050405020304" pitchFamily="18" charset="0"/>
              </a:rPr>
              <a:t>iv. 	Veralytic, Inc. or other report on the carrier and product. </a:t>
            </a:r>
          </a:p>
        </p:txBody>
      </p:sp>
    </p:spTree>
    <p:extLst>
      <p:ext uri="{BB962C8B-B14F-4D97-AF65-F5344CB8AC3E}">
        <p14:creationId xmlns:p14="http://schemas.microsoft.com/office/powerpoint/2010/main" val="9334265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bwMode="auto">
          <a:xfrm>
            <a:off x="457200" y="160338"/>
            <a:ext cx="8229600" cy="550862"/>
          </a:xfrm>
        </p:spPr>
        <p:txBody>
          <a:bodyPr wrap="square" numCol="1" compatLnSpc="1">
            <a:prstTxWarp prst="textNoShape">
              <a:avLst/>
            </a:prstTxWarp>
            <a:normAutofit/>
          </a:bodyPr>
          <a:lstStyle/>
          <a:p>
            <a:pPr algn="ctr" eaLnBrk="1" hangingPunct="1"/>
            <a:r>
              <a:rPr lang="en-US" altLang="en-US" sz="3200" b="1" cap="none" dirty="0">
                <a:latin typeface="Times New Roman" panose="02020603050405020304" pitchFamily="18" charset="0"/>
                <a:cs typeface="Times New Roman" panose="02020603050405020304" pitchFamily="18" charset="0"/>
              </a:rPr>
              <a:t>Question to Consider</a:t>
            </a:r>
          </a:p>
        </p:txBody>
      </p:sp>
      <p:sp>
        <p:nvSpPr>
          <p:cNvPr id="13315" name="Content Placeholder 2"/>
          <p:cNvSpPr>
            <a:spLocks noGrp="1"/>
          </p:cNvSpPr>
          <p:nvPr>
            <p:ph idx="4294967295"/>
          </p:nvPr>
        </p:nvSpPr>
        <p:spPr bwMode="auto">
          <a:xfrm>
            <a:off x="792957" y="931863"/>
            <a:ext cx="7558087" cy="4784725"/>
          </a:xfrm>
        </p:spPr>
        <p:txBody>
          <a:bodyPr wrap="square" numCol="1" anchor="t" anchorCtr="0" compatLnSpc="1">
            <a:prstTxWarp prst="textNoShape">
              <a:avLst/>
            </a:prstTxWarp>
            <a:normAutofit/>
          </a:bodyPr>
          <a:lstStyle/>
          <a:p>
            <a:pPr>
              <a:buFont typeface="Arial" panose="020B0604020202020204" pitchFamily="34" charset="0"/>
              <a:buChar char="•"/>
              <a:defRPr/>
            </a:pPr>
            <a:r>
              <a:rPr lang="en-US" sz="1800" cap="none" dirty="0">
                <a:latin typeface="Times New Roman" panose="02020603050405020304" pitchFamily="18" charset="0"/>
                <a:cs typeface="Times New Roman" panose="02020603050405020304" pitchFamily="18" charset="0"/>
              </a:rPr>
              <a:t>Should spreadsheets be run based upon premium history and inforce illustrations to help predict how the policy has performed and how it is expected to perform?</a:t>
            </a:r>
          </a:p>
          <a:p>
            <a:pPr>
              <a:buFont typeface="Arial" panose="020B0604020202020204" pitchFamily="34" charset="0"/>
              <a:buChar char="•"/>
              <a:defRPr/>
            </a:pPr>
            <a:endParaRPr lang="en-US" sz="1800" cap="none" dirty="0">
              <a:latin typeface="Times New Roman" panose="02020603050405020304" pitchFamily="18" charset="0"/>
              <a:cs typeface="Times New Roman" panose="02020603050405020304" pitchFamily="18" charset="0"/>
            </a:endParaRPr>
          </a:p>
          <a:p>
            <a:pPr marL="1090613" lvl="4">
              <a:defRPr/>
            </a:pPr>
            <a:r>
              <a:rPr lang="en-US" sz="1800" dirty="0">
                <a:latin typeface="Times New Roman" panose="02020603050405020304" pitchFamily="18" charset="0"/>
                <a:cs typeface="Times New Roman" panose="02020603050405020304" pitchFamily="18" charset="0"/>
              </a:rPr>
              <a:t>Consider reducing the death benefit to (1) death benefits now needed, (2) minimum corridor amount or (3) modified endowment contract level. Surrender charges may apply when reduced.</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1090613" lvl="4">
              <a:defRPr/>
            </a:pPr>
            <a:r>
              <a:rPr lang="en-US" sz="1800" dirty="0">
                <a:latin typeface="Times New Roman" panose="02020603050405020304" pitchFamily="18" charset="0"/>
                <a:cs typeface="Times New Roman" panose="02020603050405020304" pitchFamily="18" charset="0"/>
              </a:rPr>
              <a:t>Examine financial condition of carrier.</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1800" cap="none" dirty="0">
                <a:latin typeface="Times New Roman" panose="02020603050405020304" pitchFamily="18" charset="0"/>
                <a:cs typeface="Times New Roman" panose="02020603050405020304" pitchFamily="18" charset="0"/>
              </a:rPr>
              <a:t>Quantify risk of insolvency of the carrier and note that reinsurance is used by the carrier to pay for death benefit.</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43175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itle 1"/>
          <p:cNvSpPr>
            <a:spLocks noGrp="1"/>
          </p:cNvSpPr>
          <p:nvPr>
            <p:ph type="title" idx="4294967295"/>
          </p:nvPr>
        </p:nvSpPr>
        <p:spPr bwMode="auto">
          <a:xfrm>
            <a:off x="457200" y="107950"/>
            <a:ext cx="8229600" cy="544513"/>
          </a:xfrm>
        </p:spPr>
        <p:txBody>
          <a:bodyPr wrap="square" numCol="1" compatLnSpc="1">
            <a:prstTxWarp prst="textNoShape">
              <a:avLst/>
            </a:prstTxWarp>
            <a:normAutofit/>
          </a:bodyPr>
          <a:lstStyle/>
          <a:p>
            <a:pPr algn="ctr" eaLnBrk="1" hangingPunct="1"/>
            <a:r>
              <a:rPr lang="en-US" altLang="en-US" sz="2400" b="1" cap="none" dirty="0">
                <a:latin typeface="Times New Roman" panose="02020603050405020304" pitchFamily="18" charset="0"/>
                <a:cs typeface="Times New Roman" panose="02020603050405020304" pitchFamily="18" charset="0"/>
              </a:rPr>
              <a:t>Premium Financing as Simple as it Looks</a:t>
            </a:r>
          </a:p>
        </p:txBody>
      </p:sp>
      <p:sp>
        <p:nvSpPr>
          <p:cNvPr id="14" name="Oval 13"/>
          <p:cNvSpPr/>
          <p:nvPr/>
        </p:nvSpPr>
        <p:spPr>
          <a:xfrm>
            <a:off x="3886200" y="1854200"/>
            <a:ext cx="1371600" cy="1139825"/>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dirty="0">
                <a:solidFill>
                  <a:schemeClr val="tx1"/>
                </a:solidFill>
                <a:latin typeface="Times New Roman" panose="02020603050405020304" pitchFamily="18" charset="0"/>
                <a:cs typeface="Times New Roman" panose="02020603050405020304" pitchFamily="18" charset="0"/>
              </a:rPr>
              <a:t>ILIT</a:t>
            </a:r>
          </a:p>
        </p:txBody>
      </p:sp>
      <p:sp>
        <p:nvSpPr>
          <p:cNvPr id="103429" name="TextBox 14"/>
          <p:cNvSpPr txBox="1">
            <a:spLocks noChangeArrowheads="1"/>
          </p:cNvSpPr>
          <p:nvPr/>
        </p:nvSpPr>
        <p:spPr bwMode="auto">
          <a:xfrm>
            <a:off x="2057400" y="3805238"/>
            <a:ext cx="1295400" cy="338554"/>
          </a:xfrm>
          <a:prstGeom prst="rect">
            <a:avLst/>
          </a:prstGeom>
          <a:noFill/>
          <a:ln w="9525">
            <a:solidFill>
              <a:schemeClr val="tx1"/>
            </a:solid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LENDER</a:t>
            </a:r>
          </a:p>
        </p:txBody>
      </p:sp>
      <p:sp>
        <p:nvSpPr>
          <p:cNvPr id="103430" name="TextBox 18"/>
          <p:cNvSpPr txBox="1">
            <a:spLocks noChangeArrowheads="1"/>
          </p:cNvSpPr>
          <p:nvPr/>
        </p:nvSpPr>
        <p:spPr bwMode="auto">
          <a:xfrm>
            <a:off x="1255713" y="4767263"/>
            <a:ext cx="6630987" cy="461962"/>
          </a:xfrm>
          <a:prstGeom prst="rect">
            <a:avLst/>
          </a:prstGeom>
          <a:noFill/>
          <a:ln w="9525">
            <a:noFill/>
            <a:miter lim="800000"/>
            <a:headEnd/>
            <a:tailEnd/>
          </a:ln>
        </p:spPr>
        <p:txBody>
          <a:bodyPr>
            <a:spAutoFit/>
          </a:bodyPr>
          <a:lstStyle/>
          <a:p>
            <a:pPr algn="ctr" eaLnBrk="1" hangingPunct="1"/>
            <a:r>
              <a:rPr lang="en-US" altLang="en-US" sz="1200" dirty="0">
                <a:latin typeface="Times New Roman" panose="02020603050405020304" pitchFamily="18" charset="0"/>
                <a:cs typeface="Times New Roman" panose="02020603050405020304" pitchFamily="18" charset="0"/>
              </a:rPr>
              <a:t>The policy may be cashed in with amounts of value exceeding the loan owned by the ILIT or will pay loan and provide remaining death benefit to ILIT on death of client. </a:t>
            </a:r>
          </a:p>
        </p:txBody>
      </p:sp>
      <p:cxnSp>
        <p:nvCxnSpPr>
          <p:cNvPr id="17" name="Straight Arrow Connector 16"/>
          <p:cNvCxnSpPr>
            <a:stCxn id="103429" idx="0"/>
            <a:endCxn id="14" idx="3"/>
          </p:cNvCxnSpPr>
          <p:nvPr/>
        </p:nvCxnSpPr>
        <p:spPr>
          <a:xfrm flipV="1">
            <a:off x="2705100" y="2827101"/>
            <a:ext cx="1381966" cy="9781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432" name="TextBox 21"/>
          <p:cNvSpPr txBox="1">
            <a:spLocks noChangeArrowheads="1"/>
          </p:cNvSpPr>
          <p:nvPr/>
        </p:nvSpPr>
        <p:spPr bwMode="auto">
          <a:xfrm>
            <a:off x="2728913" y="2984500"/>
            <a:ext cx="1295400" cy="338554"/>
          </a:xfrm>
          <a:prstGeom prst="rect">
            <a:avLst/>
          </a:prstGeom>
          <a:noFill/>
          <a:ln w="9525">
            <a:no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Loan</a:t>
            </a:r>
          </a:p>
        </p:txBody>
      </p:sp>
      <p:sp>
        <p:nvSpPr>
          <p:cNvPr id="103433" name="TextBox 26"/>
          <p:cNvSpPr txBox="1">
            <a:spLocks noChangeArrowheads="1"/>
          </p:cNvSpPr>
          <p:nvPr/>
        </p:nvSpPr>
        <p:spPr bwMode="auto">
          <a:xfrm>
            <a:off x="3924300" y="3360738"/>
            <a:ext cx="1295400" cy="338554"/>
          </a:xfrm>
          <a:prstGeom prst="rect">
            <a:avLst/>
          </a:prstGeom>
          <a:noFill/>
          <a:ln w="9525">
            <a:solidFill>
              <a:schemeClr val="tx1"/>
            </a:solid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POLICY</a:t>
            </a:r>
          </a:p>
        </p:txBody>
      </p:sp>
      <p:cxnSp>
        <p:nvCxnSpPr>
          <p:cNvPr id="20" name="Straight Connector 19"/>
          <p:cNvCxnSpPr>
            <a:stCxn id="14" idx="4"/>
            <a:endCxn id="103433" idx="0"/>
          </p:cNvCxnSpPr>
          <p:nvPr/>
        </p:nvCxnSpPr>
        <p:spPr>
          <a:xfrm>
            <a:off x="4572000" y="2994025"/>
            <a:ext cx="0" cy="366713"/>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Arrow Connector 20"/>
          <p:cNvCxnSpPr>
            <a:stCxn id="103433" idx="2"/>
          </p:cNvCxnSpPr>
          <p:nvPr/>
        </p:nvCxnSpPr>
        <p:spPr>
          <a:xfrm flipH="1">
            <a:off x="3352800" y="3699292"/>
            <a:ext cx="1219200" cy="244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436" name="TextBox 27"/>
          <p:cNvSpPr txBox="1">
            <a:spLocks noChangeArrowheads="1"/>
          </p:cNvSpPr>
          <p:nvPr/>
        </p:nvSpPr>
        <p:spPr bwMode="auto">
          <a:xfrm>
            <a:off x="3563938" y="3838575"/>
            <a:ext cx="1295400" cy="584775"/>
          </a:xfrm>
          <a:prstGeom prst="rect">
            <a:avLst/>
          </a:prstGeom>
          <a:noFill/>
          <a:ln w="9525">
            <a:no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Collateral Assignment</a:t>
            </a:r>
          </a:p>
        </p:txBody>
      </p:sp>
      <p:sp>
        <p:nvSpPr>
          <p:cNvPr id="103437" name="TextBox 28"/>
          <p:cNvSpPr txBox="1">
            <a:spLocks noChangeArrowheads="1"/>
          </p:cNvSpPr>
          <p:nvPr/>
        </p:nvSpPr>
        <p:spPr bwMode="auto">
          <a:xfrm>
            <a:off x="6248400" y="2286000"/>
            <a:ext cx="1295400" cy="338554"/>
          </a:xfrm>
          <a:prstGeom prst="rect">
            <a:avLst/>
          </a:prstGeom>
          <a:noFill/>
          <a:ln w="9525">
            <a:solidFill>
              <a:schemeClr val="tx1"/>
            </a:solid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CARRIER</a:t>
            </a:r>
          </a:p>
        </p:txBody>
      </p:sp>
      <p:cxnSp>
        <p:nvCxnSpPr>
          <p:cNvPr id="24" name="Straight Arrow Connector 23"/>
          <p:cNvCxnSpPr>
            <a:stCxn id="14" idx="6"/>
            <a:endCxn id="103437" idx="1"/>
          </p:cNvCxnSpPr>
          <p:nvPr/>
        </p:nvCxnSpPr>
        <p:spPr>
          <a:xfrm>
            <a:off x="5257800" y="2424113"/>
            <a:ext cx="990600" cy="311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103437" idx="3"/>
          </p:cNvCxnSpPr>
          <p:nvPr/>
        </p:nvCxnSpPr>
        <p:spPr>
          <a:xfrm flipV="1">
            <a:off x="7543800" y="2416175"/>
            <a:ext cx="571500" cy="391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440" name="TextBox 33"/>
          <p:cNvSpPr txBox="1">
            <a:spLocks noChangeArrowheads="1"/>
          </p:cNvSpPr>
          <p:nvPr/>
        </p:nvSpPr>
        <p:spPr bwMode="auto">
          <a:xfrm>
            <a:off x="7772400" y="2298700"/>
            <a:ext cx="1295400" cy="338554"/>
          </a:xfrm>
          <a:prstGeom prst="rect">
            <a:avLst/>
          </a:prstGeom>
          <a:noFill/>
          <a:ln w="9525">
            <a:no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AGENT</a:t>
            </a:r>
          </a:p>
        </p:txBody>
      </p:sp>
      <p:sp>
        <p:nvSpPr>
          <p:cNvPr id="103441" name="TextBox 35"/>
          <p:cNvSpPr txBox="1">
            <a:spLocks noChangeArrowheads="1"/>
          </p:cNvSpPr>
          <p:nvPr/>
        </p:nvSpPr>
        <p:spPr bwMode="auto">
          <a:xfrm>
            <a:off x="7277100" y="2157413"/>
            <a:ext cx="1295400" cy="253916"/>
          </a:xfrm>
          <a:prstGeom prst="rect">
            <a:avLst/>
          </a:prstGeom>
          <a:noFill/>
          <a:ln w="9525">
            <a:noFill/>
            <a:miter lim="800000"/>
            <a:headEnd/>
            <a:tailEnd/>
          </a:ln>
        </p:spPr>
        <p:txBody>
          <a:bodyPr>
            <a:spAutoFit/>
          </a:bodyPr>
          <a:lstStyle/>
          <a:p>
            <a:pPr algn="ctr" eaLnBrk="1" hangingPunct="1"/>
            <a:r>
              <a:rPr lang="en-US" altLang="en-US" sz="1050" dirty="0">
                <a:latin typeface="Times New Roman" panose="02020603050405020304" pitchFamily="18" charset="0"/>
                <a:cs typeface="Times New Roman" panose="02020603050405020304" pitchFamily="18" charset="0"/>
              </a:rPr>
              <a:t>Commission</a:t>
            </a:r>
          </a:p>
        </p:txBody>
      </p:sp>
      <p:cxnSp>
        <p:nvCxnSpPr>
          <p:cNvPr id="28" name="Straight Arrow Connector 27"/>
          <p:cNvCxnSpPr>
            <a:stCxn id="103437" idx="2"/>
            <a:endCxn id="103433" idx="0"/>
          </p:cNvCxnSpPr>
          <p:nvPr/>
        </p:nvCxnSpPr>
        <p:spPr>
          <a:xfrm flipH="1">
            <a:off x="4572000" y="2624554"/>
            <a:ext cx="2324100" cy="7361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443" name="TextBox 39"/>
          <p:cNvSpPr txBox="1">
            <a:spLocks noChangeArrowheads="1"/>
          </p:cNvSpPr>
          <p:nvPr/>
        </p:nvSpPr>
        <p:spPr bwMode="auto">
          <a:xfrm>
            <a:off x="1101725" y="1981200"/>
            <a:ext cx="1295400" cy="338554"/>
          </a:xfrm>
          <a:prstGeom prst="rect">
            <a:avLst/>
          </a:prstGeom>
          <a:noFill/>
          <a:ln w="9525">
            <a:no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CLIENT</a:t>
            </a:r>
          </a:p>
        </p:txBody>
      </p:sp>
      <p:cxnSp>
        <p:nvCxnSpPr>
          <p:cNvPr id="30" name="Straight Arrow Connector 29"/>
          <p:cNvCxnSpPr>
            <a:endCxn id="14" idx="2"/>
          </p:cNvCxnSpPr>
          <p:nvPr/>
        </p:nvCxnSpPr>
        <p:spPr>
          <a:xfrm>
            <a:off x="2116138" y="2147888"/>
            <a:ext cx="1770062"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445" name="TextBox 43"/>
          <p:cNvSpPr txBox="1">
            <a:spLocks noChangeArrowheads="1"/>
          </p:cNvSpPr>
          <p:nvPr/>
        </p:nvSpPr>
        <p:spPr bwMode="auto">
          <a:xfrm>
            <a:off x="2438400" y="1989138"/>
            <a:ext cx="1295400" cy="338554"/>
          </a:xfrm>
          <a:prstGeom prst="rect">
            <a:avLst/>
          </a:prstGeom>
          <a:noFill/>
          <a:ln w="9525">
            <a:no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Gift</a:t>
            </a:r>
          </a:p>
        </p:txBody>
      </p:sp>
      <p:sp>
        <p:nvSpPr>
          <p:cNvPr id="103446" name="TextBox 44"/>
          <p:cNvSpPr txBox="1">
            <a:spLocks noChangeArrowheads="1"/>
          </p:cNvSpPr>
          <p:nvPr/>
        </p:nvSpPr>
        <p:spPr bwMode="auto">
          <a:xfrm>
            <a:off x="280988" y="2849563"/>
            <a:ext cx="1295400" cy="584775"/>
          </a:xfrm>
          <a:prstGeom prst="rect">
            <a:avLst/>
          </a:prstGeom>
          <a:noFill/>
          <a:ln w="9525">
            <a:solidFill>
              <a:schemeClr val="tx1"/>
            </a:solid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Additional </a:t>
            </a:r>
          </a:p>
          <a:p>
            <a:pPr algn="ctr" eaLnBrk="1" hangingPunct="1"/>
            <a:r>
              <a:rPr lang="en-US" altLang="en-US" sz="1600" dirty="0">
                <a:latin typeface="Times New Roman" panose="02020603050405020304" pitchFamily="18" charset="0"/>
                <a:cs typeface="Times New Roman" panose="02020603050405020304" pitchFamily="18" charset="0"/>
              </a:rPr>
              <a:t>Collateral?</a:t>
            </a:r>
          </a:p>
        </p:txBody>
      </p:sp>
      <p:cxnSp>
        <p:nvCxnSpPr>
          <p:cNvPr id="33" name="Straight Connector 32"/>
          <p:cNvCxnSpPr>
            <a:stCxn id="103443" idx="2"/>
            <a:endCxn id="103446" idx="0"/>
          </p:cNvCxnSpPr>
          <p:nvPr/>
        </p:nvCxnSpPr>
        <p:spPr>
          <a:xfrm flipH="1">
            <a:off x="928688" y="2319754"/>
            <a:ext cx="820737" cy="529809"/>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stCxn id="103446" idx="2"/>
          </p:cNvCxnSpPr>
          <p:nvPr/>
        </p:nvCxnSpPr>
        <p:spPr>
          <a:xfrm>
            <a:off x="928688" y="3434338"/>
            <a:ext cx="1565275" cy="36613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1943100" y="2320925"/>
            <a:ext cx="623888" cy="147002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03450" name="TextBox 54"/>
          <p:cNvSpPr txBox="1">
            <a:spLocks noChangeArrowheads="1"/>
          </p:cNvSpPr>
          <p:nvPr/>
        </p:nvSpPr>
        <p:spPr bwMode="auto">
          <a:xfrm>
            <a:off x="5105400" y="2160588"/>
            <a:ext cx="1295400" cy="338554"/>
          </a:xfrm>
          <a:prstGeom prst="rect">
            <a:avLst/>
          </a:prstGeom>
          <a:noFill/>
          <a:ln w="9525">
            <a:no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Premiums</a:t>
            </a:r>
          </a:p>
        </p:txBody>
      </p:sp>
      <p:sp>
        <p:nvSpPr>
          <p:cNvPr id="103451" name="TextBox 55"/>
          <p:cNvSpPr txBox="1">
            <a:spLocks noChangeArrowheads="1"/>
          </p:cNvSpPr>
          <p:nvPr/>
        </p:nvSpPr>
        <p:spPr bwMode="auto">
          <a:xfrm>
            <a:off x="1887538" y="2660650"/>
            <a:ext cx="1295400" cy="338554"/>
          </a:xfrm>
          <a:prstGeom prst="rect">
            <a:avLst/>
          </a:prstGeom>
          <a:noFill/>
          <a:ln w="9525">
            <a:noFill/>
            <a:miter lim="800000"/>
            <a:headEnd/>
            <a:tailEnd/>
          </a:ln>
        </p:spPr>
        <p:txBody>
          <a:bodyPr>
            <a:spAutoFit/>
          </a:bodyPr>
          <a:lstStyle/>
          <a:p>
            <a:pPr algn="ctr" eaLnBrk="1" hangingPunct="1"/>
            <a:r>
              <a:rPr lang="en-US" altLang="en-US" sz="1600" dirty="0">
                <a:latin typeface="Times New Roman" panose="02020603050405020304" pitchFamily="18" charset="0"/>
                <a:cs typeface="Times New Roman" panose="02020603050405020304" pitchFamily="18" charset="0"/>
              </a:rPr>
              <a:t>Guarantee</a:t>
            </a:r>
          </a:p>
        </p:txBody>
      </p:sp>
    </p:spTree>
    <p:extLst>
      <p:ext uri="{BB962C8B-B14F-4D97-AF65-F5344CB8AC3E}">
        <p14:creationId xmlns:p14="http://schemas.microsoft.com/office/powerpoint/2010/main" val="23614399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95250" y="1114425"/>
            <a:ext cx="8953500" cy="3581400"/>
          </a:xfrm>
        </p:spPr>
        <p:txBody>
          <a:bodyPr>
            <a:noAutofit/>
          </a:bodyPr>
          <a:lstStyle/>
          <a:p>
            <a:pPr algn="ctr" eaLnBrk="1" hangingPunct="1"/>
            <a:r>
              <a:rPr lang="en-US" altLang="en-US" sz="5400" b="1" dirty="0" smtClean="0">
                <a:latin typeface="Times New Roman" panose="02020603050405020304" pitchFamily="18" charset="0"/>
                <a:cs typeface="Times New Roman" panose="02020603050405020304" pitchFamily="18" charset="0"/>
              </a:rPr>
              <a:t>#9</a:t>
            </a:r>
            <a:r>
              <a:rPr lang="en-US" altLang="en-US" sz="5400" b="1" dirty="0">
                <a:latin typeface="Times New Roman" panose="02020603050405020304" pitchFamily="18" charset="0"/>
                <a:cs typeface="Times New Roman" panose="02020603050405020304" pitchFamily="18" charset="0"/>
              </a:rPr>
              <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 IRAs</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and</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Pensions</a:t>
            </a:r>
          </a:p>
        </p:txBody>
      </p:sp>
    </p:spTree>
    <p:extLst>
      <p:ext uri="{BB962C8B-B14F-4D97-AF65-F5344CB8AC3E}">
        <p14:creationId xmlns:p14="http://schemas.microsoft.com/office/powerpoint/2010/main" val="19963922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398" y="2057399"/>
            <a:ext cx="5939204" cy="1815882"/>
          </a:xfrm>
          <a:prstGeom prst="rect">
            <a:avLst/>
          </a:prstGeom>
          <a:noFill/>
        </p:spPr>
        <p:txBody>
          <a:bodyPr wrap="square" rtlCol="0">
            <a:spAutoFit/>
          </a:bodyPr>
          <a:lstStyle/>
          <a:p>
            <a:r>
              <a:rPr lang="en-US" sz="2800" b="1" dirty="0"/>
              <a:t>The Florida Kearney case-11</a:t>
            </a:r>
            <a:r>
              <a:rPr lang="en-US" sz="2800" b="1" baseline="30000" dirty="0"/>
              <a:t>th</a:t>
            </a:r>
            <a:r>
              <a:rPr lang="en-US" sz="2800" b="1" dirty="0"/>
              <a:t> circuit Court Of Appeal-“a blanket UCC-1 statement may lien and therefore disqualify the debtor’s IRAs”</a:t>
            </a:r>
          </a:p>
        </p:txBody>
      </p:sp>
    </p:spTree>
    <p:extLst>
      <p:ext uri="{BB962C8B-B14F-4D97-AF65-F5344CB8AC3E}">
        <p14:creationId xmlns:p14="http://schemas.microsoft.com/office/powerpoint/2010/main" val="7939865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274638"/>
            <a:ext cx="9144000" cy="944562"/>
          </a:xfrm>
        </p:spPr>
        <p:txBody>
          <a:bodyPr>
            <a:noAutofit/>
          </a:bodyPr>
          <a:lstStyle/>
          <a:p>
            <a:pPr algn="ctr" eaLnBrk="1" hangingPunct="1"/>
            <a:r>
              <a:rPr lang="en-US" sz="3200" b="1" dirty="0">
                <a:latin typeface="Times New Roman" panose="02020603050405020304" pitchFamily="18" charset="0"/>
                <a:cs typeface="Times New Roman" panose="02020603050405020304" pitchFamily="18" charset="0"/>
              </a:rPr>
              <a:t>Optimize Qualified Plan Contributions –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Confer with a Good Actuary</a:t>
            </a:r>
          </a:p>
        </p:txBody>
      </p:sp>
      <p:sp>
        <p:nvSpPr>
          <p:cNvPr id="40963" name="Content Placeholder 2"/>
          <p:cNvSpPr>
            <a:spLocks noGrp="1"/>
          </p:cNvSpPr>
          <p:nvPr>
            <p:ph idx="4294967295"/>
          </p:nvPr>
        </p:nvSpPr>
        <p:spPr>
          <a:xfrm>
            <a:off x="495300" y="1457325"/>
            <a:ext cx="8153400" cy="4373563"/>
          </a:xfrm>
        </p:spPr>
        <p:txBody>
          <a:bodyPr>
            <a:normAutofit/>
          </a:bodyPr>
          <a:lstStyle/>
          <a:p>
            <a:pPr algn="just" eaLnBrk="1" hangingPunct="1"/>
            <a:r>
              <a:rPr lang="en-US" sz="1700" dirty="0">
                <a:latin typeface="Times New Roman" panose="02020603050405020304" pitchFamily="18" charset="0"/>
                <a:cs typeface="Times New Roman" panose="02020603050405020304" pitchFamily="18" charset="0"/>
              </a:rPr>
              <a:t>Quite often clients are underserved with respect to retirement planning.  This is often the result of product or general brokerage houses and banks that sponsor simple retirement plans without extensively trained planned design and maintenance personnel.  </a:t>
            </a:r>
            <a:endParaRPr lang="en-US" sz="1700" u="sng" dirty="0">
              <a:latin typeface="Times New Roman" panose="02020603050405020304" pitchFamily="18" charset="0"/>
              <a:cs typeface="Times New Roman" panose="02020603050405020304" pitchFamily="18" charset="0"/>
            </a:endParaRPr>
          </a:p>
          <a:p>
            <a:pPr eaLnBrk="1" hangingPunct="1"/>
            <a:endParaRPr lang="en-US" sz="1700" u="sng" dirty="0">
              <a:latin typeface="Times New Roman" panose="02020603050405020304" pitchFamily="18" charset="0"/>
              <a:cs typeface="Times New Roman" panose="02020603050405020304" pitchFamily="18" charset="0"/>
            </a:endParaRPr>
          </a:p>
          <a:p>
            <a:pPr algn="just" eaLnBrk="1" hangingPunct="1"/>
            <a:r>
              <a:rPr lang="en-US" sz="1700" dirty="0">
                <a:latin typeface="Times New Roman" panose="02020603050405020304" pitchFamily="18" charset="0"/>
                <a:cs typeface="Times New Roman" panose="02020603050405020304" pitchFamily="18" charset="0"/>
              </a:rPr>
              <a:t>One example is the possible use of a 401(k) plan that uses the 3% safe harbor.  Such a plan can be set up so that the 3% contribution is not required.  The client can decide before the end of each year whether the safe harbor contribution will be made for the year, and must give notice to all participants by the end of November stating whether or not the 3% contribution will be made.  This is often known as the “flexible safe harbor” or “maybe safe harbor” or “wait and see safe harbor plan.”  Many physician groups should be checking with their pension advisors to see if their plan has the flexible safe harbor feature.  A plan with a required safe harbor match cannot be managed on a flexible basis.</a:t>
            </a:r>
          </a:p>
          <a:p>
            <a:pPr eaLnBrk="1" hangingPunct="1"/>
            <a:endParaRPr lang="en-US" sz="1700" dirty="0">
              <a:latin typeface="Times New Roman" panose="02020603050405020304" pitchFamily="18" charset="0"/>
              <a:cs typeface="Times New Roman" panose="02020603050405020304" pitchFamily="18" charset="0"/>
            </a:endParaRPr>
          </a:p>
          <a:p>
            <a:pPr algn="just" eaLnBrk="1" hangingPunct="1"/>
            <a:r>
              <a:rPr lang="en-US" sz="1700" dirty="0">
                <a:latin typeface="Times New Roman" panose="02020603050405020304" pitchFamily="18" charset="0"/>
                <a:cs typeface="Times New Roman" panose="02020603050405020304" pitchFamily="18" charset="0"/>
              </a:rPr>
              <a:t>Appropriate pension planning can also include cross-testing and defined benefit planning.</a:t>
            </a:r>
          </a:p>
          <a:p>
            <a:pPr eaLnBrk="1" hangingPunct="1"/>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3007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944563"/>
          </a:xfrm>
          <a:prstGeom prst="rect">
            <a:avLst/>
          </a:prstGeom>
        </p:spPr>
        <p:txBody>
          <a:bodyPr/>
          <a:lstStyle/>
          <a:p>
            <a:pPr algn="ctr">
              <a:defRPr/>
            </a:pPr>
            <a:r>
              <a:rPr lang="en-US" sz="2400" b="1" kern="0" dirty="0">
                <a:latin typeface="Times New Roman" panose="02020603050405020304" pitchFamily="18" charset="0"/>
                <a:ea typeface="+mj-ea"/>
                <a:cs typeface="Times New Roman" panose="02020603050405020304" pitchFamily="18" charset="0"/>
              </a:rPr>
              <a:t>Optimize Qualified Plan Contributions – </a:t>
            </a:r>
          </a:p>
          <a:p>
            <a:pPr algn="ctr">
              <a:defRPr/>
            </a:pPr>
            <a:r>
              <a:rPr lang="en-US" sz="2400" b="1" kern="0" dirty="0">
                <a:latin typeface="Times New Roman" panose="02020603050405020304" pitchFamily="18" charset="0"/>
                <a:ea typeface="+mj-ea"/>
                <a:cs typeface="Times New Roman" panose="02020603050405020304" pitchFamily="18" charset="0"/>
              </a:rPr>
              <a:t>Confer with a Good Actuary – Employee Census</a:t>
            </a:r>
          </a:p>
        </p:txBody>
      </p:sp>
      <p:pic>
        <p:nvPicPr>
          <p:cNvPr id="4198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131" y="793376"/>
            <a:ext cx="7551738"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535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228600"/>
            <a:ext cx="7886700" cy="1325563"/>
          </a:xfrm>
        </p:spPr>
        <p:txBody>
          <a:bodyPr>
            <a:normAutofit/>
          </a:bodyPr>
          <a:lstStyle/>
          <a:p>
            <a:pPr algn="ctr"/>
            <a:r>
              <a:rPr lang="en-US" sz="3600" b="1" i="1" dirty="0" err="1">
                <a:latin typeface="+mn-lt"/>
              </a:rPr>
              <a:t>Giacalone</a:t>
            </a:r>
            <a:r>
              <a:rPr lang="en-US" sz="3600" b="1" i="1" dirty="0">
                <a:latin typeface="+mn-lt"/>
              </a:rPr>
              <a:t> v. Medic West Ambulance Inc.</a:t>
            </a:r>
          </a:p>
        </p:txBody>
      </p:sp>
      <p:pic>
        <p:nvPicPr>
          <p:cNvPr id="6" name="Picture 5"/>
          <p:cNvPicPr>
            <a:picLocks noChangeAspect="1"/>
          </p:cNvPicPr>
          <p:nvPr/>
        </p:nvPicPr>
        <p:blipFill>
          <a:blip r:embed="rId2"/>
          <a:stretch>
            <a:fillRect/>
          </a:stretch>
        </p:blipFill>
        <p:spPr>
          <a:xfrm>
            <a:off x="1766888" y="2300667"/>
            <a:ext cx="5610225" cy="3800475"/>
          </a:xfrm>
          <a:prstGeom prst="rect">
            <a:avLst/>
          </a:prstGeom>
        </p:spPr>
      </p:pic>
      <p:pic>
        <p:nvPicPr>
          <p:cNvPr id="7" name="Picture 6"/>
          <p:cNvPicPr>
            <a:picLocks noChangeAspect="1"/>
          </p:cNvPicPr>
          <p:nvPr/>
        </p:nvPicPr>
        <p:blipFill>
          <a:blip r:embed="rId3"/>
          <a:stretch>
            <a:fillRect/>
          </a:stretch>
        </p:blipFill>
        <p:spPr>
          <a:xfrm>
            <a:off x="1638300" y="759904"/>
            <a:ext cx="5867400" cy="1552575"/>
          </a:xfrm>
          <a:prstGeom prst="rect">
            <a:avLst/>
          </a:prstGeom>
        </p:spPr>
      </p:pic>
    </p:spTree>
    <p:extLst>
      <p:ext uri="{BB962C8B-B14F-4D97-AF65-F5344CB8AC3E}">
        <p14:creationId xmlns:p14="http://schemas.microsoft.com/office/powerpoint/2010/main" val="417972227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txBox="1">
            <a:spLocks noChangeArrowheads="1"/>
          </p:cNvSpPr>
          <p:nvPr/>
        </p:nvSpPr>
        <p:spPr bwMode="auto">
          <a:xfrm>
            <a:off x="0" y="134879"/>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latin typeface="Times New Roman" panose="02020603050405020304" pitchFamily="18" charset="0"/>
                <a:cs typeface="Times New Roman" panose="02020603050405020304" pitchFamily="18" charset="0"/>
              </a:rPr>
              <a:t>Three Choices for Retirement Plan Benefits </a:t>
            </a:r>
            <a:br>
              <a:rPr lang="en-US" altLang="en-US" sz="1600" b="1" dirty="0">
                <a:latin typeface="Times New Roman" panose="02020603050405020304" pitchFamily="18" charset="0"/>
                <a:cs typeface="Times New Roman" panose="02020603050405020304" pitchFamily="18" charset="0"/>
              </a:rPr>
            </a:br>
            <a:r>
              <a:rPr lang="en-US" altLang="en-US" sz="1600" b="1" dirty="0">
                <a:latin typeface="Times New Roman" panose="02020603050405020304" pitchFamily="18" charset="0"/>
                <a:cs typeface="Times New Roman" panose="02020603050405020304" pitchFamily="18" charset="0"/>
              </a:rPr>
              <a:t>May be Best to Have This Spread Among Two of the Choices – Client Age 75, Oldest Child Age 50</a:t>
            </a:r>
          </a:p>
        </p:txBody>
      </p:sp>
      <p:graphicFrame>
        <p:nvGraphicFramePr>
          <p:cNvPr id="6" name="Table 5"/>
          <p:cNvGraphicFramePr>
            <a:graphicFrameLocks noGrp="1"/>
          </p:cNvGraphicFramePr>
          <p:nvPr/>
        </p:nvGraphicFramePr>
        <p:xfrm>
          <a:off x="590108" y="799084"/>
          <a:ext cx="7963785" cy="5816017"/>
        </p:xfrm>
        <a:graphic>
          <a:graphicData uri="http://schemas.openxmlformats.org/drawingml/2006/table">
            <a:tbl>
              <a:tblPr firstRow="1" bandRow="1">
                <a:tableStyleId>{5940675A-B579-460E-94D1-54222C63F5DA}</a:tableStyleId>
              </a:tblPr>
              <a:tblGrid>
                <a:gridCol w="2654595">
                  <a:extLst>
                    <a:ext uri="{9D8B030D-6E8A-4147-A177-3AD203B41FA5}">
                      <a16:colId xmlns:a16="http://schemas.microsoft.com/office/drawing/2014/main" val="20000"/>
                    </a:ext>
                  </a:extLst>
                </a:gridCol>
                <a:gridCol w="2654595">
                  <a:extLst>
                    <a:ext uri="{9D8B030D-6E8A-4147-A177-3AD203B41FA5}">
                      <a16:colId xmlns:a16="http://schemas.microsoft.com/office/drawing/2014/main" val="20001"/>
                    </a:ext>
                  </a:extLst>
                </a:gridCol>
                <a:gridCol w="2654595">
                  <a:extLst>
                    <a:ext uri="{9D8B030D-6E8A-4147-A177-3AD203B41FA5}">
                      <a16:colId xmlns:a16="http://schemas.microsoft.com/office/drawing/2014/main" val="20002"/>
                    </a:ext>
                  </a:extLst>
                </a:gridCol>
              </a:tblGrid>
              <a:tr h="210129">
                <a:tc>
                  <a:txBody>
                    <a:bodyPr/>
                    <a:lstStyle/>
                    <a:p>
                      <a:pPr algn="ctr"/>
                      <a:r>
                        <a:rPr lang="en-US" sz="800" b="1" u="sng" dirty="0">
                          <a:solidFill>
                            <a:schemeClr val="tx1"/>
                          </a:solidFill>
                          <a:latin typeface="Times New Roman" panose="02020603050405020304" pitchFamily="18" charset="0"/>
                          <a:cs typeface="Times New Roman" panose="02020603050405020304" pitchFamily="18" charset="0"/>
                        </a:rPr>
                        <a:t>CHOICE</a:t>
                      </a:r>
                      <a:r>
                        <a:rPr lang="en-US" sz="800" b="1" u="sng" baseline="0" dirty="0">
                          <a:solidFill>
                            <a:schemeClr val="tx1"/>
                          </a:solidFill>
                          <a:latin typeface="Times New Roman" panose="02020603050405020304" pitchFamily="18" charset="0"/>
                          <a:cs typeface="Times New Roman" panose="02020603050405020304" pitchFamily="18" charset="0"/>
                        </a:rPr>
                        <a:t>  #1</a:t>
                      </a:r>
                      <a:endParaRPr lang="en-US" sz="800" b="1" u="sng" dirty="0">
                        <a:solidFill>
                          <a:schemeClr val="tx1"/>
                        </a:solidFill>
                        <a:latin typeface="Times New Roman" panose="02020603050405020304" pitchFamily="18" charset="0"/>
                        <a:cs typeface="Times New Roman" panose="02020603050405020304" pitchFamily="18" charset="0"/>
                      </a:endParaRPr>
                    </a:p>
                  </a:txBody>
                  <a:tcPr marT="45713" marB="45713"/>
                </a:tc>
                <a:tc>
                  <a:txBody>
                    <a:bodyPr/>
                    <a:lstStyle/>
                    <a:p>
                      <a:pPr algn="ctr"/>
                      <a:r>
                        <a:rPr lang="en-US" sz="800" b="1" u="sng" dirty="0">
                          <a:solidFill>
                            <a:schemeClr val="tx1"/>
                          </a:solidFill>
                          <a:latin typeface="Times New Roman" panose="02020603050405020304" pitchFamily="18" charset="0"/>
                          <a:cs typeface="Times New Roman" panose="02020603050405020304" pitchFamily="18" charset="0"/>
                        </a:rPr>
                        <a:t>CHOICE #2</a:t>
                      </a:r>
                    </a:p>
                  </a:txBody>
                  <a:tcPr marT="45713" marB="45713"/>
                </a:tc>
                <a:tc>
                  <a:txBody>
                    <a:bodyPr/>
                    <a:lstStyle/>
                    <a:p>
                      <a:pPr algn="ctr"/>
                      <a:r>
                        <a:rPr lang="en-US" sz="800" b="1" i="0" u="sng" dirty="0">
                          <a:solidFill>
                            <a:schemeClr val="tx1"/>
                          </a:solidFill>
                          <a:latin typeface="Times New Roman" panose="02020603050405020304" pitchFamily="18" charset="0"/>
                          <a:cs typeface="Times New Roman" panose="02020603050405020304" pitchFamily="18" charset="0"/>
                        </a:rPr>
                        <a:t>CHOICE #3</a:t>
                      </a:r>
                    </a:p>
                  </a:txBody>
                  <a:tcPr marT="45713" marB="45713"/>
                </a:tc>
                <a:extLst>
                  <a:ext uri="{0D108BD9-81ED-4DB2-BD59-A6C34878D82A}">
                    <a16:rowId xmlns:a16="http://schemas.microsoft.com/office/drawing/2014/main" val="10000"/>
                  </a:ext>
                </a:extLst>
              </a:tr>
              <a:tr h="4172827">
                <a:tc>
                  <a:txBody>
                    <a:bodyPr/>
                    <a:lstStyle/>
                    <a:p>
                      <a:r>
                        <a:rPr lang="en-US" sz="800" b="1" i="0" u="sng" strike="noStrike" baseline="0" dirty="0">
                          <a:solidFill>
                            <a:schemeClr val="tx1"/>
                          </a:solidFill>
                          <a:latin typeface="Times New Roman" panose="02020603050405020304" pitchFamily="18" charset="0"/>
                          <a:cs typeface="Times New Roman" panose="02020603050405020304" pitchFamily="18" charset="0"/>
                        </a:rPr>
                        <a:t>Mrs. Client as Beneficiary Advantages:</a:t>
                      </a:r>
                      <a:br>
                        <a:rPr lang="en-US" sz="800" b="1" i="0" u="sng" strike="noStrike" baseline="0" dirty="0">
                          <a:solidFill>
                            <a:schemeClr val="tx1"/>
                          </a:solidFill>
                          <a:latin typeface="Times New Roman" panose="02020603050405020304" pitchFamily="18" charset="0"/>
                          <a:cs typeface="Times New Roman" panose="02020603050405020304" pitchFamily="18" charset="0"/>
                        </a:rPr>
                      </a:br>
                      <a:endParaRPr lang="en-US" sz="800" b="1" i="0" u="sng" strike="noStrike" baseline="0" dirty="0">
                        <a:solidFill>
                          <a:schemeClr val="tx1"/>
                        </a:solidFill>
                        <a:latin typeface="Times New Roman" panose="02020603050405020304" pitchFamily="18" charset="0"/>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1) Ability to roll over Dr. Client’s retirement plan accounts income tax-free into her own retirement plan account and to take required minimum distributions based upon her life expectancy, recalculated annually, based upon the below percentages of the retirement plan account for the next ten years.</a:t>
                      </a:r>
                    </a:p>
                    <a:p>
                      <a:r>
                        <a:rPr lang="en-US" sz="800" kern="1200" dirty="0">
                          <a:solidFill>
                            <a:schemeClr val="tx1"/>
                          </a:solidFill>
                          <a:latin typeface="Times New Roman" panose="02020603050405020304" pitchFamily="18" charset="0"/>
                          <a:ea typeface="+mn-ea"/>
                          <a:cs typeface="Times New Roman" panose="02020603050405020304" pitchFamily="18" charset="0"/>
                        </a:rPr>
                        <a:t> </a:t>
                      </a:r>
                    </a:p>
                    <a:p>
                      <a:r>
                        <a:rPr lang="en-US" sz="800" kern="1200" dirty="0">
                          <a:solidFill>
                            <a:schemeClr val="tx1"/>
                          </a:solidFill>
                          <a:latin typeface="Times New Roman" panose="02020603050405020304" pitchFamily="18" charset="0"/>
                          <a:ea typeface="+mn-ea"/>
                          <a:cs typeface="Times New Roman" panose="02020603050405020304" pitchFamily="18" charset="0"/>
                        </a:rPr>
                        <a:t>The above referenced distribution percentages are less than what would occur if the retirement plan account was payable to Dr. Client’s Revocable Trust.</a:t>
                      </a:r>
                    </a:p>
                    <a:p>
                      <a:r>
                        <a:rPr lang="en-US" sz="800" kern="1200" dirty="0">
                          <a:solidFill>
                            <a:schemeClr val="tx1"/>
                          </a:solidFill>
                          <a:latin typeface="Times New Roman" panose="02020603050405020304" pitchFamily="18" charset="0"/>
                          <a:ea typeface="+mn-ea"/>
                          <a:cs typeface="Times New Roman" panose="02020603050405020304" pitchFamily="18" charset="0"/>
                        </a:rPr>
                        <a:t> </a:t>
                      </a:r>
                    </a:p>
                    <a:p>
                      <a:r>
                        <a:rPr lang="en-US" sz="800" kern="1200" dirty="0">
                          <a:solidFill>
                            <a:schemeClr val="tx1"/>
                          </a:solidFill>
                          <a:latin typeface="Times New Roman" panose="02020603050405020304" pitchFamily="18" charset="0"/>
                          <a:ea typeface="+mn-ea"/>
                          <a:cs typeface="Times New Roman" panose="02020603050405020304" pitchFamily="18" charset="0"/>
                        </a:rPr>
                        <a:t>2) Mrs. Client has the ability to direct the disposition of the retirement plan funds upon her death, and after Mrs. Client’s death, the required minimum distributions from the retirement plan funds would be based upon the life expectancies of her chosen beneficiaries.   The retirement plan funds would be protected from the creditors of these beneficiaries if the funds are paid to trusts for the benefit of such beneficiaries after Mrs. Client’s death. </a:t>
                      </a:r>
                    </a:p>
                    <a:p>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 </a:t>
                      </a:r>
                      <a:r>
                        <a:rPr lang="en-US" sz="800" u="sng" kern="1200" dirty="0">
                          <a:solidFill>
                            <a:schemeClr val="tx1"/>
                          </a:solidFill>
                          <a:latin typeface="Times New Roman" panose="02020603050405020304" pitchFamily="18" charset="0"/>
                          <a:ea typeface="+mn-ea"/>
                          <a:cs typeface="Times New Roman" panose="02020603050405020304" pitchFamily="18" charset="0"/>
                        </a:rPr>
                        <a:t>Disadvantages:</a:t>
                      </a:r>
                      <a:br>
                        <a:rPr lang="en-US" sz="800" u="sng" kern="1200" dirty="0">
                          <a:solidFill>
                            <a:schemeClr val="tx1"/>
                          </a:solidFill>
                          <a:latin typeface="Times New Roman" panose="02020603050405020304" pitchFamily="18" charset="0"/>
                          <a:ea typeface="+mn-ea"/>
                          <a:cs typeface="Times New Roman" panose="02020603050405020304" pitchFamily="18" charset="0"/>
                        </a:rPr>
                      </a:br>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1) The future value of the retirement plan would be includable in Mrs. Client’s estate for federal estate tax purposes upon her death. </a:t>
                      </a:r>
                    </a:p>
                    <a:p>
                      <a:r>
                        <a:rPr lang="en-US" sz="800" kern="1200" dirty="0">
                          <a:solidFill>
                            <a:schemeClr val="tx1"/>
                          </a:solidFill>
                          <a:latin typeface="Times New Roman" panose="02020603050405020304" pitchFamily="18" charset="0"/>
                          <a:ea typeface="+mn-ea"/>
                          <a:cs typeface="Times New Roman" panose="02020603050405020304" pitchFamily="18" charset="0"/>
                        </a:rPr>
                        <a:t> </a:t>
                      </a:r>
                    </a:p>
                    <a:p>
                      <a:r>
                        <a:rPr lang="en-US" sz="800" kern="1200" dirty="0">
                          <a:solidFill>
                            <a:schemeClr val="tx1"/>
                          </a:solidFill>
                          <a:latin typeface="Times New Roman" panose="02020603050405020304" pitchFamily="18" charset="0"/>
                          <a:ea typeface="+mn-ea"/>
                          <a:cs typeface="Times New Roman" panose="02020603050405020304" pitchFamily="18" charset="0"/>
                        </a:rPr>
                        <a:t>2) The above referenced distribution percentages are greater than what would occur if the retirement plan accounts were disclaimed so that they are payable to the Clients Irrevocable Trust.  </a:t>
                      </a:r>
                    </a:p>
                  </a:txBody>
                  <a:tcPr marT="45713" marB="45713"/>
                </a:tc>
                <a:tc>
                  <a:txBody>
                    <a:bodyPr/>
                    <a:lstStyle/>
                    <a:p>
                      <a:r>
                        <a:rPr lang="en-US" sz="800" b="1" i="0" u="sng" strike="noStrike" baseline="0" dirty="0">
                          <a:solidFill>
                            <a:schemeClr val="tx1"/>
                          </a:solidFill>
                          <a:latin typeface="Times New Roman" panose="02020603050405020304" pitchFamily="18" charset="0"/>
                          <a:cs typeface="Times New Roman" panose="02020603050405020304" pitchFamily="18" charset="0"/>
                        </a:rPr>
                        <a:t>Restated and Amended Trust Agreement of Deceased Client’s Revocable Trust Advantages:</a:t>
                      </a:r>
                      <a:br>
                        <a:rPr lang="en-US" sz="800" b="1" i="0" u="sng" strike="noStrike" baseline="0" dirty="0">
                          <a:solidFill>
                            <a:schemeClr val="tx1"/>
                          </a:solidFill>
                          <a:latin typeface="Times New Roman" panose="02020603050405020304" pitchFamily="18" charset="0"/>
                          <a:cs typeface="Times New Roman" panose="02020603050405020304" pitchFamily="18" charset="0"/>
                        </a:rPr>
                      </a:br>
                      <a:endParaRPr lang="en-US" sz="800" b="1" i="0" u="sng" strike="noStrike" baseline="0" dirty="0">
                        <a:solidFill>
                          <a:schemeClr val="tx1"/>
                        </a:solidFill>
                        <a:latin typeface="Times New Roman" panose="02020603050405020304" pitchFamily="18" charset="0"/>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1) The retirement plan accounts can benefit Mrs. Client without being subject to federal estate tax in her estate.</a:t>
                      </a:r>
                      <a:br>
                        <a:rPr lang="en-US" sz="800" kern="1200" dirty="0">
                          <a:solidFill>
                            <a:schemeClr val="tx1"/>
                          </a:solidFill>
                          <a:latin typeface="Times New Roman" panose="02020603050405020304" pitchFamily="18" charset="0"/>
                          <a:ea typeface="+mn-ea"/>
                          <a:cs typeface="Times New Roman" panose="02020603050405020304" pitchFamily="18" charset="0"/>
                        </a:rPr>
                      </a:br>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2) Mrs. Client cannot access the retirement plan accounts above the annual required minimum distribution without the consent of the other Co-Trustees, which protects Mrs. Client from any undue influence.</a:t>
                      </a:r>
                      <a:br>
                        <a:rPr lang="en-US" sz="800" kern="1200" dirty="0">
                          <a:solidFill>
                            <a:schemeClr val="tx1"/>
                          </a:solidFill>
                          <a:latin typeface="Times New Roman" panose="02020603050405020304" pitchFamily="18" charset="0"/>
                          <a:ea typeface="+mn-ea"/>
                          <a:cs typeface="Times New Roman" panose="02020603050405020304" pitchFamily="18" charset="0"/>
                        </a:rPr>
                      </a:br>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3) The retirement plan benefits would be protected from the creditors of Mrs. Client’s children after her death, except to the extent of any distributions actually made from the Trust to the children. </a:t>
                      </a:r>
                      <a:br>
                        <a:rPr lang="en-US" sz="800" kern="1200" dirty="0">
                          <a:solidFill>
                            <a:schemeClr val="tx1"/>
                          </a:solidFill>
                          <a:latin typeface="Times New Roman" panose="02020603050405020304" pitchFamily="18" charset="0"/>
                          <a:ea typeface="+mn-ea"/>
                          <a:cs typeface="Times New Roman" panose="02020603050405020304" pitchFamily="18" charset="0"/>
                        </a:rPr>
                      </a:br>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u="sng" kern="1200" dirty="0">
                          <a:solidFill>
                            <a:schemeClr val="tx1"/>
                          </a:solidFill>
                          <a:latin typeface="Times New Roman" panose="02020603050405020304" pitchFamily="18" charset="0"/>
                          <a:ea typeface="+mn-ea"/>
                          <a:cs typeface="Times New Roman" panose="02020603050405020304" pitchFamily="18" charset="0"/>
                        </a:rPr>
                        <a:t>Disadvantages:</a:t>
                      </a:r>
                      <a:br>
                        <a:rPr lang="en-US" sz="800" u="sng" kern="1200" dirty="0">
                          <a:solidFill>
                            <a:schemeClr val="tx1"/>
                          </a:solidFill>
                          <a:latin typeface="Times New Roman" panose="02020603050405020304" pitchFamily="18" charset="0"/>
                          <a:ea typeface="+mn-ea"/>
                          <a:cs typeface="Times New Roman" panose="02020603050405020304" pitchFamily="18" charset="0"/>
                        </a:rPr>
                      </a:br>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1) Annual required minimum distributions would be based upon Mrs. Client’s life expectancy and a special distribution table that is not recalculated annually, which would be as described below for the next ten years.</a:t>
                      </a:r>
                    </a:p>
                    <a:p>
                      <a:r>
                        <a:rPr lang="en-US" sz="800" kern="1200" dirty="0">
                          <a:solidFill>
                            <a:schemeClr val="tx1"/>
                          </a:solidFill>
                          <a:latin typeface="Times New Roman" panose="02020603050405020304" pitchFamily="18" charset="0"/>
                          <a:ea typeface="+mn-ea"/>
                          <a:cs typeface="Times New Roman" panose="02020603050405020304" pitchFamily="18" charset="0"/>
                        </a:rPr>
                        <a:t/>
                      </a:r>
                      <a:br>
                        <a:rPr lang="en-US" sz="800" kern="1200" dirty="0">
                          <a:solidFill>
                            <a:schemeClr val="tx1"/>
                          </a:solidFill>
                          <a:latin typeface="Times New Roman" panose="02020603050405020304" pitchFamily="18" charset="0"/>
                          <a:ea typeface="+mn-ea"/>
                          <a:cs typeface="Times New Roman" panose="02020603050405020304" pitchFamily="18" charset="0"/>
                        </a:rPr>
                      </a:br>
                      <a:r>
                        <a:rPr lang="en-US" sz="800" kern="1200" dirty="0">
                          <a:solidFill>
                            <a:schemeClr val="tx1"/>
                          </a:solidFill>
                          <a:latin typeface="Times New Roman" panose="02020603050405020304" pitchFamily="18" charset="0"/>
                          <a:ea typeface="+mn-ea"/>
                          <a:cs typeface="Times New Roman" panose="02020603050405020304" pitchFamily="18" charset="0"/>
                        </a:rPr>
                        <a:t>The below referenced distribution percentages are greater than what would occur if either of the two other alternatives were chosen. Thus, by using Mrs. Client’s life expectancy to determine the annual required minimum distributions, the retirement plan benefit distributions cannot be “stretched” out over life expectancies of Mrs. Client’s children after her death.  </a:t>
                      </a:r>
                    </a:p>
                    <a:p>
                      <a:r>
                        <a:rPr lang="en-US" sz="800" kern="1200" dirty="0">
                          <a:solidFill>
                            <a:schemeClr val="tx1"/>
                          </a:solidFill>
                          <a:latin typeface="Times New Roman" panose="02020603050405020304" pitchFamily="18" charset="0"/>
                          <a:ea typeface="+mn-ea"/>
                          <a:cs typeface="Times New Roman" panose="02020603050405020304" pitchFamily="18" charset="0"/>
                        </a:rPr>
                        <a:t/>
                      </a:r>
                      <a:br>
                        <a:rPr lang="en-US" sz="800" kern="1200" dirty="0">
                          <a:solidFill>
                            <a:schemeClr val="tx1"/>
                          </a:solidFill>
                          <a:latin typeface="Times New Roman" panose="02020603050405020304" pitchFamily="18" charset="0"/>
                          <a:ea typeface="+mn-ea"/>
                          <a:cs typeface="Times New Roman" panose="02020603050405020304" pitchFamily="18" charset="0"/>
                        </a:rPr>
                      </a:br>
                      <a:r>
                        <a:rPr lang="en-US" sz="800" kern="1200" dirty="0">
                          <a:solidFill>
                            <a:schemeClr val="tx1"/>
                          </a:solidFill>
                          <a:latin typeface="Times New Roman" panose="02020603050405020304" pitchFamily="18" charset="0"/>
                          <a:ea typeface="+mn-ea"/>
                          <a:cs typeface="Times New Roman" panose="02020603050405020304" pitchFamily="18" charset="0"/>
                        </a:rPr>
                        <a:t>2) Mrs. Client will have to forfeit her ability to direct the disposition of the retirement plan funds after her death.  The retirement plan funds will instead pass in separate trusts for the benefit of Mrs. Client’s children upon her death. </a:t>
                      </a:r>
                    </a:p>
                  </a:txBody>
                  <a:tcPr marT="45713" marB="45713"/>
                </a:tc>
                <a:tc>
                  <a:txBody>
                    <a:bodyPr/>
                    <a:lstStyle/>
                    <a:p>
                      <a:r>
                        <a:rPr lang="en-US" sz="800" b="1" i="0" u="sng" strike="noStrike" baseline="0" dirty="0">
                          <a:solidFill>
                            <a:schemeClr val="tx1"/>
                          </a:solidFill>
                          <a:latin typeface="Times New Roman" panose="02020603050405020304" pitchFamily="18" charset="0"/>
                          <a:cs typeface="Times New Roman" panose="02020603050405020304" pitchFamily="18" charset="0"/>
                        </a:rPr>
                        <a:t>Irrevocable Trust for Children Only Advantages:</a:t>
                      </a:r>
                      <a:br>
                        <a:rPr lang="en-US" sz="800" b="1" i="0" u="sng" strike="noStrike" baseline="0" dirty="0">
                          <a:solidFill>
                            <a:schemeClr val="tx1"/>
                          </a:solidFill>
                          <a:latin typeface="Times New Roman" panose="02020603050405020304" pitchFamily="18" charset="0"/>
                          <a:cs typeface="Times New Roman" panose="02020603050405020304" pitchFamily="18" charset="0"/>
                        </a:rPr>
                      </a:br>
                      <a:endParaRPr lang="en-US" sz="800" b="1" i="0" u="sng" strike="noStrike" baseline="0" dirty="0">
                        <a:solidFill>
                          <a:schemeClr val="tx1"/>
                        </a:solidFill>
                        <a:latin typeface="Times New Roman" panose="02020603050405020304" pitchFamily="18" charset="0"/>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1) The value of the retirement plan accounts would not be includable in Mrs. Client’s estate for federal estate tax purposes upon her death.</a:t>
                      </a:r>
                    </a:p>
                    <a:p>
                      <a:r>
                        <a:rPr lang="en-US" sz="800" kern="1200" dirty="0">
                          <a:solidFill>
                            <a:schemeClr val="tx1"/>
                          </a:solidFill>
                          <a:latin typeface="Times New Roman" panose="02020603050405020304" pitchFamily="18" charset="0"/>
                          <a:ea typeface="+mn-ea"/>
                          <a:cs typeface="Times New Roman" panose="02020603050405020304" pitchFamily="18" charset="0"/>
                        </a:rPr>
                        <a:t> </a:t>
                      </a:r>
                    </a:p>
                    <a:p>
                      <a:r>
                        <a:rPr lang="en-US" sz="800" kern="1200" dirty="0">
                          <a:solidFill>
                            <a:schemeClr val="tx1"/>
                          </a:solidFill>
                          <a:latin typeface="Times New Roman" panose="02020603050405020304" pitchFamily="18" charset="0"/>
                          <a:ea typeface="+mn-ea"/>
                          <a:cs typeface="Times New Roman" panose="02020603050405020304" pitchFamily="18" charset="0"/>
                        </a:rPr>
                        <a:t>2) Annual required minimum distributions of retirement plan benefits would be based upon the life expectancy of the oldest of Mrs. Client’s children and a special distribution table that is not recalculated annually, which would be as described below for the next ten years.</a:t>
                      </a:r>
                    </a:p>
                    <a:p>
                      <a:r>
                        <a:rPr lang="en-CA" sz="800" kern="1200" dirty="0">
                          <a:solidFill>
                            <a:schemeClr val="tx1"/>
                          </a:solidFill>
                          <a:latin typeface="Times New Roman" panose="02020603050405020304" pitchFamily="18" charset="0"/>
                          <a:ea typeface="+mn-ea"/>
                          <a:cs typeface="Times New Roman" panose="02020603050405020304" pitchFamily="18" charset="0"/>
                        </a:rPr>
                        <a:t> </a:t>
                      </a:r>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The above referenced distribution percentages are optimal from an income tax planning standpoint, as they are more favorable than the other alternatives because they result is the lowest annual required minimum distributions.  </a:t>
                      </a:r>
                    </a:p>
                    <a:p>
                      <a:r>
                        <a:rPr lang="en-US" sz="800" kern="1200" dirty="0">
                          <a:solidFill>
                            <a:schemeClr val="tx1"/>
                          </a:solidFill>
                          <a:latin typeface="Times New Roman" panose="02020603050405020304" pitchFamily="18" charset="0"/>
                          <a:ea typeface="+mn-ea"/>
                          <a:cs typeface="Times New Roman" panose="02020603050405020304" pitchFamily="18" charset="0"/>
                        </a:rPr>
                        <a:t> </a:t>
                      </a:r>
                    </a:p>
                    <a:p>
                      <a:r>
                        <a:rPr lang="en-US" sz="800" kern="1200" dirty="0">
                          <a:solidFill>
                            <a:schemeClr val="tx1"/>
                          </a:solidFill>
                          <a:latin typeface="Times New Roman" panose="02020603050405020304" pitchFamily="18" charset="0"/>
                          <a:ea typeface="+mn-ea"/>
                          <a:cs typeface="Times New Roman" panose="02020603050405020304" pitchFamily="18" charset="0"/>
                        </a:rPr>
                        <a:t>3) The retirement plan benefits would be protected from the creditors of Mrs. Client’s children after her death, except to the extent of any distributions actually made from the Trust to the children. </a:t>
                      </a:r>
                    </a:p>
                    <a:p>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u="sng" kern="1200" dirty="0">
                          <a:solidFill>
                            <a:schemeClr val="tx1"/>
                          </a:solidFill>
                          <a:latin typeface="Times New Roman" panose="02020603050405020304" pitchFamily="18" charset="0"/>
                          <a:ea typeface="+mn-ea"/>
                          <a:cs typeface="Times New Roman" panose="02020603050405020304" pitchFamily="18" charset="0"/>
                        </a:rPr>
                        <a:t>Disadvantages:</a:t>
                      </a:r>
                      <a:br>
                        <a:rPr lang="en-US" sz="800" u="sng" kern="1200" dirty="0">
                          <a:solidFill>
                            <a:schemeClr val="tx1"/>
                          </a:solidFill>
                          <a:latin typeface="Times New Roman" panose="02020603050405020304" pitchFamily="18" charset="0"/>
                          <a:ea typeface="+mn-ea"/>
                          <a:cs typeface="Times New Roman" panose="02020603050405020304" pitchFamily="18" charset="0"/>
                        </a:rPr>
                      </a:br>
                      <a:endParaRPr lang="en-US" sz="800" kern="1200" dirty="0">
                        <a:solidFill>
                          <a:schemeClr val="tx1"/>
                        </a:solidFill>
                        <a:latin typeface="Times New Roman" panose="02020603050405020304" pitchFamily="18" charset="0"/>
                        <a:ea typeface="+mn-ea"/>
                        <a:cs typeface="Times New Roman" panose="02020603050405020304" pitchFamily="18" charset="0"/>
                      </a:endParaRPr>
                    </a:p>
                    <a:p>
                      <a:r>
                        <a:rPr lang="en-US" sz="800" kern="1200" dirty="0">
                          <a:solidFill>
                            <a:schemeClr val="tx1"/>
                          </a:solidFill>
                          <a:latin typeface="Times New Roman" panose="02020603050405020304" pitchFamily="18" charset="0"/>
                          <a:ea typeface="+mn-ea"/>
                          <a:cs typeface="Times New Roman" panose="02020603050405020304" pitchFamily="18" charset="0"/>
                        </a:rPr>
                        <a:t>1) Mrs. Client cannot benefit from the retirement plan accounts.</a:t>
                      </a:r>
                    </a:p>
                    <a:p>
                      <a:r>
                        <a:rPr lang="en-US" sz="800" kern="1200" dirty="0">
                          <a:solidFill>
                            <a:schemeClr val="tx1"/>
                          </a:solidFill>
                          <a:latin typeface="Times New Roman" panose="02020603050405020304" pitchFamily="18" charset="0"/>
                          <a:ea typeface="+mn-ea"/>
                          <a:cs typeface="Times New Roman" panose="02020603050405020304" pitchFamily="18" charset="0"/>
                        </a:rPr>
                        <a:t> </a:t>
                      </a:r>
                    </a:p>
                    <a:p>
                      <a:r>
                        <a:rPr lang="en-US" sz="800" kern="1200" dirty="0">
                          <a:solidFill>
                            <a:schemeClr val="tx1"/>
                          </a:solidFill>
                          <a:latin typeface="Times New Roman" panose="02020603050405020304" pitchFamily="18" charset="0"/>
                          <a:ea typeface="+mn-ea"/>
                          <a:cs typeface="Times New Roman" panose="02020603050405020304" pitchFamily="18" charset="0"/>
                        </a:rPr>
                        <a:t>2) Mrs. Client cannot control the disposition of the retirement plan funds upon her death.  The retirement plan funds will continue to be held pursuant to the terms of the Trust.</a:t>
                      </a:r>
                    </a:p>
                  </a:txBody>
                  <a:tcPr marT="45713" marB="45713"/>
                </a:tc>
                <a:extLst>
                  <a:ext uri="{0D108BD9-81ED-4DB2-BD59-A6C34878D82A}">
                    <a16:rowId xmlns:a16="http://schemas.microsoft.com/office/drawing/2014/main" val="10001"/>
                  </a:ext>
                </a:extLst>
              </a:tr>
              <a:tr h="1244045">
                <a:tc>
                  <a:txBody>
                    <a:bodyPr/>
                    <a:lstStyle/>
                    <a:p>
                      <a:r>
                        <a:rPr lang="en-US" sz="800" kern="1200" dirty="0">
                          <a:solidFill>
                            <a:schemeClr val="tx1"/>
                          </a:solidFill>
                          <a:latin typeface="Times New Roman" panose="02020603050405020304" pitchFamily="18" charset="0"/>
                          <a:ea typeface="+mn-ea"/>
                          <a:cs typeface="Times New Roman" panose="02020603050405020304" pitchFamily="18" charset="0"/>
                        </a:rPr>
                        <a:t>2014: 4.5455%</a:t>
                      </a:r>
                    </a:p>
                    <a:p>
                      <a:r>
                        <a:rPr lang="en-US" sz="800" kern="1200" dirty="0">
                          <a:solidFill>
                            <a:schemeClr val="tx1"/>
                          </a:solidFill>
                          <a:latin typeface="Times New Roman" panose="02020603050405020304" pitchFamily="18" charset="0"/>
                          <a:ea typeface="+mn-ea"/>
                          <a:cs typeface="Times New Roman" panose="02020603050405020304" pitchFamily="18" charset="0"/>
                        </a:rPr>
                        <a:t>2015: 4.7170%</a:t>
                      </a:r>
                    </a:p>
                    <a:p>
                      <a:r>
                        <a:rPr lang="en-US" sz="800" kern="1200" dirty="0">
                          <a:solidFill>
                            <a:schemeClr val="tx1"/>
                          </a:solidFill>
                          <a:latin typeface="Times New Roman" panose="02020603050405020304" pitchFamily="18" charset="0"/>
                          <a:ea typeface="+mn-ea"/>
                          <a:cs typeface="Times New Roman" panose="02020603050405020304" pitchFamily="18" charset="0"/>
                        </a:rPr>
                        <a:t>2016: 4.9261%</a:t>
                      </a:r>
                    </a:p>
                    <a:p>
                      <a:r>
                        <a:rPr lang="en-US" sz="800" kern="1200" dirty="0">
                          <a:solidFill>
                            <a:schemeClr val="tx1"/>
                          </a:solidFill>
                          <a:latin typeface="Times New Roman" panose="02020603050405020304" pitchFamily="18" charset="0"/>
                          <a:ea typeface="+mn-ea"/>
                          <a:cs typeface="Times New Roman" panose="02020603050405020304" pitchFamily="18" charset="0"/>
                        </a:rPr>
                        <a:t>2017: 5.1282%</a:t>
                      </a:r>
                    </a:p>
                    <a:p>
                      <a:r>
                        <a:rPr lang="en-US" sz="800" kern="1200" dirty="0">
                          <a:solidFill>
                            <a:schemeClr val="tx1"/>
                          </a:solidFill>
                          <a:latin typeface="Times New Roman" panose="02020603050405020304" pitchFamily="18" charset="0"/>
                          <a:ea typeface="+mn-ea"/>
                          <a:cs typeface="Times New Roman" panose="02020603050405020304" pitchFamily="18" charset="0"/>
                        </a:rPr>
                        <a:t>2018: 5.3476%</a:t>
                      </a:r>
                    </a:p>
                    <a:p>
                      <a:r>
                        <a:rPr lang="en-US" sz="800" kern="1200" dirty="0">
                          <a:solidFill>
                            <a:schemeClr val="tx1"/>
                          </a:solidFill>
                          <a:latin typeface="Times New Roman" panose="02020603050405020304" pitchFamily="18" charset="0"/>
                          <a:ea typeface="+mn-ea"/>
                          <a:cs typeface="Times New Roman" panose="02020603050405020304" pitchFamily="18" charset="0"/>
                        </a:rPr>
                        <a:t>2019: 5.5866%</a:t>
                      </a:r>
                    </a:p>
                    <a:p>
                      <a:r>
                        <a:rPr lang="en-US" sz="800" kern="1200" dirty="0">
                          <a:solidFill>
                            <a:schemeClr val="tx1"/>
                          </a:solidFill>
                          <a:latin typeface="Times New Roman" panose="02020603050405020304" pitchFamily="18" charset="0"/>
                          <a:ea typeface="+mn-ea"/>
                          <a:cs typeface="Times New Roman" panose="02020603050405020304" pitchFamily="18" charset="0"/>
                        </a:rPr>
                        <a:t>2020: 5.8480%</a:t>
                      </a:r>
                    </a:p>
                    <a:p>
                      <a:r>
                        <a:rPr lang="en-US" sz="800" kern="1200" dirty="0">
                          <a:solidFill>
                            <a:schemeClr val="tx1"/>
                          </a:solidFill>
                          <a:latin typeface="Times New Roman" panose="02020603050405020304" pitchFamily="18" charset="0"/>
                          <a:ea typeface="+mn-ea"/>
                          <a:cs typeface="Times New Roman" panose="02020603050405020304" pitchFamily="18" charset="0"/>
                        </a:rPr>
                        <a:t>2021: 6.1350%</a:t>
                      </a:r>
                    </a:p>
                    <a:p>
                      <a:r>
                        <a:rPr lang="en-US" sz="800" kern="1200" dirty="0">
                          <a:solidFill>
                            <a:schemeClr val="tx1"/>
                          </a:solidFill>
                          <a:latin typeface="Times New Roman" panose="02020603050405020304" pitchFamily="18" charset="0"/>
                          <a:ea typeface="+mn-ea"/>
                          <a:cs typeface="Times New Roman" panose="02020603050405020304" pitchFamily="18" charset="0"/>
                        </a:rPr>
                        <a:t>2022: 6.4516%</a:t>
                      </a:r>
                      <a:endParaRPr lang="en-US" sz="800" dirty="0">
                        <a:solidFill>
                          <a:schemeClr val="tx1"/>
                        </a:solidFill>
                        <a:latin typeface="Times New Roman" panose="02020603050405020304" pitchFamily="18" charset="0"/>
                        <a:cs typeface="Times New Roman" panose="02020603050405020304" pitchFamily="18" charset="0"/>
                      </a:endParaRPr>
                    </a:p>
                  </a:txBody>
                  <a:tcPr marT="45713" marB="45713"/>
                </a:tc>
                <a:tc>
                  <a:txBody>
                    <a:bodyPr/>
                    <a:lstStyle/>
                    <a:p>
                      <a:r>
                        <a:rPr lang="en-US" sz="800" kern="1200" dirty="0">
                          <a:solidFill>
                            <a:schemeClr val="tx1"/>
                          </a:solidFill>
                          <a:latin typeface="Times New Roman" panose="02020603050405020304" pitchFamily="18" charset="0"/>
                          <a:ea typeface="+mn-ea"/>
                          <a:cs typeface="Times New Roman" panose="02020603050405020304" pitchFamily="18" charset="0"/>
                        </a:rPr>
                        <a:t>2014:	8.0645%</a:t>
                      </a:r>
                    </a:p>
                    <a:p>
                      <a:r>
                        <a:rPr lang="en-US" sz="800" kern="1200" dirty="0">
                          <a:solidFill>
                            <a:schemeClr val="tx1"/>
                          </a:solidFill>
                          <a:latin typeface="Times New Roman" panose="02020603050405020304" pitchFamily="18" charset="0"/>
                          <a:ea typeface="+mn-ea"/>
                          <a:cs typeface="Times New Roman" panose="02020603050405020304" pitchFamily="18" charset="0"/>
                        </a:rPr>
                        <a:t>2015:	8.7719%</a:t>
                      </a:r>
                    </a:p>
                    <a:p>
                      <a:r>
                        <a:rPr lang="en-US" sz="800" kern="1200" dirty="0">
                          <a:solidFill>
                            <a:schemeClr val="tx1"/>
                          </a:solidFill>
                          <a:latin typeface="Times New Roman" panose="02020603050405020304" pitchFamily="18" charset="0"/>
                          <a:ea typeface="+mn-ea"/>
                          <a:cs typeface="Times New Roman" panose="02020603050405020304" pitchFamily="18" charset="0"/>
                        </a:rPr>
                        <a:t>2016:	9.6154%</a:t>
                      </a:r>
                    </a:p>
                    <a:p>
                      <a:r>
                        <a:rPr lang="en-US" sz="800" kern="1200" dirty="0">
                          <a:solidFill>
                            <a:schemeClr val="tx1"/>
                          </a:solidFill>
                          <a:latin typeface="Times New Roman" panose="02020603050405020304" pitchFamily="18" charset="0"/>
                          <a:ea typeface="+mn-ea"/>
                          <a:cs typeface="Times New Roman" panose="02020603050405020304" pitchFamily="18" charset="0"/>
                        </a:rPr>
                        <a:t>2017:	10.6383%</a:t>
                      </a:r>
                    </a:p>
                    <a:p>
                      <a:r>
                        <a:rPr lang="en-US" sz="800" kern="1200" dirty="0">
                          <a:solidFill>
                            <a:schemeClr val="tx1"/>
                          </a:solidFill>
                          <a:latin typeface="Times New Roman" panose="02020603050405020304" pitchFamily="18" charset="0"/>
                          <a:ea typeface="+mn-ea"/>
                          <a:cs typeface="Times New Roman" panose="02020603050405020304" pitchFamily="18" charset="0"/>
                        </a:rPr>
                        <a:t>2018:	11.9048%</a:t>
                      </a:r>
                    </a:p>
                    <a:p>
                      <a:r>
                        <a:rPr lang="en-US" sz="800" kern="1200" dirty="0">
                          <a:solidFill>
                            <a:schemeClr val="tx1"/>
                          </a:solidFill>
                          <a:latin typeface="Times New Roman" panose="02020603050405020304" pitchFamily="18" charset="0"/>
                          <a:ea typeface="+mn-ea"/>
                          <a:cs typeface="Times New Roman" panose="02020603050405020304" pitchFamily="18" charset="0"/>
                        </a:rPr>
                        <a:t>2019:	13.5135%</a:t>
                      </a:r>
                    </a:p>
                    <a:p>
                      <a:r>
                        <a:rPr lang="en-US" sz="800" kern="1200" dirty="0">
                          <a:solidFill>
                            <a:schemeClr val="tx1"/>
                          </a:solidFill>
                          <a:latin typeface="Times New Roman" panose="02020603050405020304" pitchFamily="18" charset="0"/>
                          <a:ea typeface="+mn-ea"/>
                          <a:cs typeface="Times New Roman" panose="02020603050405020304" pitchFamily="18" charset="0"/>
                        </a:rPr>
                        <a:t>2020:	15.6250%</a:t>
                      </a:r>
                    </a:p>
                    <a:p>
                      <a:r>
                        <a:rPr lang="en-US" sz="800" kern="1200" dirty="0">
                          <a:solidFill>
                            <a:schemeClr val="tx1"/>
                          </a:solidFill>
                          <a:latin typeface="Times New Roman" panose="02020603050405020304" pitchFamily="18" charset="0"/>
                          <a:ea typeface="+mn-ea"/>
                          <a:cs typeface="Times New Roman" panose="02020603050405020304" pitchFamily="18" charset="0"/>
                        </a:rPr>
                        <a:t>2021:	18.5185%</a:t>
                      </a:r>
                    </a:p>
                    <a:p>
                      <a:r>
                        <a:rPr lang="en-US" sz="800" kern="1200" dirty="0">
                          <a:solidFill>
                            <a:schemeClr val="tx1"/>
                          </a:solidFill>
                          <a:latin typeface="Times New Roman" panose="02020603050405020304" pitchFamily="18" charset="0"/>
                          <a:ea typeface="+mn-ea"/>
                          <a:cs typeface="Times New Roman" panose="02020603050405020304" pitchFamily="18" charset="0"/>
                        </a:rPr>
                        <a:t>2022:	22.7273%</a:t>
                      </a:r>
                      <a:endParaRPr lang="en-US" sz="800" b="1" i="0" u="none" strike="noStrike" baseline="0" dirty="0">
                        <a:solidFill>
                          <a:schemeClr val="tx1"/>
                        </a:solidFill>
                        <a:latin typeface="Times New Roman" panose="02020603050405020304" pitchFamily="18" charset="0"/>
                        <a:cs typeface="Times New Roman" panose="02020603050405020304" pitchFamily="18" charset="0"/>
                      </a:endParaRPr>
                    </a:p>
                  </a:txBody>
                  <a:tcPr marT="45713" marB="45713"/>
                </a:tc>
                <a:tc>
                  <a:txBody>
                    <a:bodyPr/>
                    <a:lstStyle/>
                    <a:p>
                      <a:r>
                        <a:rPr lang="en-US" sz="800" kern="1200" dirty="0">
                          <a:solidFill>
                            <a:schemeClr val="tx1"/>
                          </a:solidFill>
                          <a:latin typeface="Times New Roman" panose="02020603050405020304" pitchFamily="18" charset="0"/>
                          <a:ea typeface="+mn-ea"/>
                          <a:cs typeface="Times New Roman" panose="02020603050405020304" pitchFamily="18" charset="0"/>
                        </a:rPr>
                        <a:t>2014:	3.0120%</a:t>
                      </a:r>
                    </a:p>
                    <a:p>
                      <a:r>
                        <a:rPr lang="en-US" sz="800" kern="1200" dirty="0">
                          <a:solidFill>
                            <a:schemeClr val="tx1"/>
                          </a:solidFill>
                          <a:latin typeface="Times New Roman" panose="02020603050405020304" pitchFamily="18" charset="0"/>
                          <a:ea typeface="+mn-ea"/>
                          <a:cs typeface="Times New Roman" panose="02020603050405020304" pitchFamily="18" charset="0"/>
                        </a:rPr>
                        <a:t>2015:	3.1056%</a:t>
                      </a:r>
                    </a:p>
                    <a:p>
                      <a:r>
                        <a:rPr lang="en-US" sz="800" kern="1200" dirty="0">
                          <a:solidFill>
                            <a:schemeClr val="tx1"/>
                          </a:solidFill>
                          <a:latin typeface="Times New Roman" panose="02020603050405020304" pitchFamily="18" charset="0"/>
                          <a:ea typeface="+mn-ea"/>
                          <a:cs typeface="Times New Roman" panose="02020603050405020304" pitchFamily="18" charset="0"/>
                        </a:rPr>
                        <a:t>2016:	3.2051%</a:t>
                      </a:r>
                    </a:p>
                    <a:p>
                      <a:r>
                        <a:rPr lang="en-US" sz="800" kern="1200" dirty="0">
                          <a:solidFill>
                            <a:schemeClr val="tx1"/>
                          </a:solidFill>
                          <a:latin typeface="Times New Roman" panose="02020603050405020304" pitchFamily="18" charset="0"/>
                          <a:ea typeface="+mn-ea"/>
                          <a:cs typeface="Times New Roman" panose="02020603050405020304" pitchFamily="18" charset="0"/>
                        </a:rPr>
                        <a:t>2017:	3.3113%</a:t>
                      </a:r>
                    </a:p>
                    <a:p>
                      <a:r>
                        <a:rPr lang="en-US" sz="800" kern="1200" dirty="0">
                          <a:solidFill>
                            <a:schemeClr val="tx1"/>
                          </a:solidFill>
                          <a:latin typeface="Times New Roman" panose="02020603050405020304" pitchFamily="18" charset="0"/>
                          <a:ea typeface="+mn-ea"/>
                          <a:cs typeface="Times New Roman" panose="02020603050405020304" pitchFamily="18" charset="0"/>
                        </a:rPr>
                        <a:t>2018:	3.4247%</a:t>
                      </a:r>
                    </a:p>
                    <a:p>
                      <a:r>
                        <a:rPr lang="en-US" sz="800" kern="1200" dirty="0">
                          <a:solidFill>
                            <a:schemeClr val="tx1"/>
                          </a:solidFill>
                          <a:latin typeface="Times New Roman" panose="02020603050405020304" pitchFamily="18" charset="0"/>
                          <a:ea typeface="+mn-ea"/>
                          <a:cs typeface="Times New Roman" panose="02020603050405020304" pitchFamily="18" charset="0"/>
                        </a:rPr>
                        <a:t>2019:	3.5461%</a:t>
                      </a:r>
                    </a:p>
                    <a:p>
                      <a:r>
                        <a:rPr lang="en-US" sz="800" kern="1200" dirty="0">
                          <a:solidFill>
                            <a:schemeClr val="tx1"/>
                          </a:solidFill>
                          <a:latin typeface="Times New Roman" panose="02020603050405020304" pitchFamily="18" charset="0"/>
                          <a:ea typeface="+mn-ea"/>
                          <a:cs typeface="Times New Roman" panose="02020603050405020304" pitchFamily="18" charset="0"/>
                        </a:rPr>
                        <a:t>2020:	3.6765%</a:t>
                      </a:r>
                    </a:p>
                    <a:p>
                      <a:r>
                        <a:rPr lang="en-US" sz="800" kern="1200" dirty="0">
                          <a:solidFill>
                            <a:schemeClr val="tx1"/>
                          </a:solidFill>
                          <a:latin typeface="Times New Roman" panose="02020603050405020304" pitchFamily="18" charset="0"/>
                          <a:ea typeface="+mn-ea"/>
                          <a:cs typeface="Times New Roman" panose="02020603050405020304" pitchFamily="18" charset="0"/>
                        </a:rPr>
                        <a:t>2021:	3.8168%</a:t>
                      </a:r>
                    </a:p>
                    <a:p>
                      <a:r>
                        <a:rPr lang="en-US" sz="800" kern="1200" dirty="0">
                          <a:solidFill>
                            <a:schemeClr val="tx1"/>
                          </a:solidFill>
                          <a:latin typeface="Times New Roman" panose="02020603050405020304" pitchFamily="18" charset="0"/>
                          <a:ea typeface="+mn-ea"/>
                          <a:cs typeface="Times New Roman" panose="02020603050405020304" pitchFamily="18" charset="0"/>
                        </a:rPr>
                        <a:t>2022:	3.9683%</a:t>
                      </a:r>
                      <a:endParaRPr lang="en-US" sz="800" dirty="0">
                        <a:solidFill>
                          <a:schemeClr val="tx1"/>
                        </a:solidFill>
                        <a:latin typeface="Times New Roman" panose="02020603050405020304" pitchFamily="18" charset="0"/>
                        <a:cs typeface="Times New Roman" panose="02020603050405020304" pitchFamily="18" charset="0"/>
                      </a:endParaRPr>
                    </a:p>
                  </a:txBody>
                  <a:tcPr marT="45713" marB="4571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4205975"/>
      </p:ext>
    </p:extLst>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V="1">
            <a:off x="2436813" y="1571625"/>
            <a:ext cx="1582737" cy="15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2673350" y="2005012"/>
            <a:ext cx="1338263" cy="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2436813" y="2452687"/>
            <a:ext cx="1582737" cy="12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1871663" y="2633662"/>
            <a:ext cx="2193925" cy="284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 y="415492"/>
            <a:ext cx="9143999" cy="369653"/>
          </a:xfrm>
          <a:prstGeom prst="rect">
            <a:avLst/>
          </a:prstGeom>
          <a:noFill/>
        </p:spPr>
        <p:txBody>
          <a:bodyPr wrap="square" rtlCol="0">
            <a:spAutoFit/>
          </a:bodyPr>
          <a:lstStyle/>
          <a:p>
            <a:pPr algn="ctr"/>
            <a:r>
              <a:rPr lang="en-US" sz="1802" b="1" dirty="0">
                <a:latin typeface="Times New Roman" panose="02020603050405020304" pitchFamily="18" charset="0"/>
                <a:cs typeface="Times New Roman" panose="02020603050405020304" pitchFamily="18" charset="0"/>
              </a:rPr>
              <a:t>The Mathematics of Pension and IRA Minimum Distribution Rules</a:t>
            </a:r>
          </a:p>
        </p:txBody>
      </p:sp>
      <p:sp>
        <p:nvSpPr>
          <p:cNvPr id="8" name="Smiley Face 7"/>
          <p:cNvSpPr/>
          <p:nvPr/>
        </p:nvSpPr>
        <p:spPr>
          <a:xfrm>
            <a:off x="1069975" y="1392237"/>
            <a:ext cx="1655763" cy="1296988"/>
          </a:xfrm>
          <a:prstGeom prst="smileyFace">
            <a:avLst>
              <a:gd name="adj" fmla="val -4653"/>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000" dirty="0">
                <a:solidFill>
                  <a:schemeClr val="tx1"/>
                </a:solidFill>
                <a:latin typeface="Times New Roman" panose="02020603050405020304" pitchFamily="18" charset="0"/>
                <a:cs typeface="Times New Roman" panose="02020603050405020304" pitchFamily="18" charset="0"/>
              </a:rPr>
              <a:t>IRA</a:t>
            </a:r>
          </a:p>
        </p:txBody>
      </p:sp>
      <p:sp>
        <p:nvSpPr>
          <p:cNvPr id="12" name="Rectangle 11"/>
          <p:cNvSpPr/>
          <p:nvPr/>
        </p:nvSpPr>
        <p:spPr>
          <a:xfrm>
            <a:off x="4019550" y="1438275"/>
            <a:ext cx="715963" cy="266700"/>
          </a:xfrm>
          <a:prstGeom prst="rect">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000" b="1" dirty="0">
                <a:solidFill>
                  <a:schemeClr val="tx1"/>
                </a:solidFill>
                <a:latin typeface="Times New Roman" panose="02020603050405020304" pitchFamily="18" charset="0"/>
                <a:cs typeface="Times New Roman" panose="02020603050405020304" pitchFamily="18" charset="0"/>
              </a:rPr>
              <a:t>CHILD 1</a:t>
            </a:r>
          </a:p>
        </p:txBody>
      </p:sp>
      <p:sp>
        <p:nvSpPr>
          <p:cNvPr id="13" name="Rectangle 12"/>
          <p:cNvSpPr/>
          <p:nvPr/>
        </p:nvSpPr>
        <p:spPr>
          <a:xfrm>
            <a:off x="4011613" y="1871662"/>
            <a:ext cx="715962" cy="266700"/>
          </a:xfrm>
          <a:prstGeom prst="rect">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000" b="1" dirty="0">
                <a:solidFill>
                  <a:schemeClr val="tx1"/>
                </a:solidFill>
                <a:latin typeface="Times New Roman" panose="02020603050405020304" pitchFamily="18" charset="0"/>
                <a:cs typeface="Times New Roman" panose="02020603050405020304" pitchFamily="18" charset="0"/>
              </a:rPr>
              <a:t>CHILD 2</a:t>
            </a:r>
          </a:p>
        </p:txBody>
      </p:sp>
      <p:sp>
        <p:nvSpPr>
          <p:cNvPr id="14" name="Rectangle 13"/>
          <p:cNvSpPr/>
          <p:nvPr/>
        </p:nvSpPr>
        <p:spPr>
          <a:xfrm>
            <a:off x="4019550" y="2328862"/>
            <a:ext cx="715963" cy="266700"/>
          </a:xfrm>
          <a:prstGeom prst="rect">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000" b="1" dirty="0">
                <a:solidFill>
                  <a:schemeClr val="tx1"/>
                </a:solidFill>
                <a:latin typeface="Times New Roman" panose="02020603050405020304" pitchFamily="18" charset="0"/>
                <a:cs typeface="Times New Roman" panose="02020603050405020304" pitchFamily="18" charset="0"/>
              </a:rPr>
              <a:t>CHILD 3</a:t>
            </a:r>
          </a:p>
        </p:txBody>
      </p:sp>
      <p:cxnSp>
        <p:nvCxnSpPr>
          <p:cNvPr id="15" name="Straight Arrow Connector 14"/>
          <p:cNvCxnSpPr/>
          <p:nvPr/>
        </p:nvCxnSpPr>
        <p:spPr>
          <a:xfrm flipV="1">
            <a:off x="4735513" y="1560512"/>
            <a:ext cx="800100" cy="111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4727575" y="2000250"/>
            <a:ext cx="795338" cy="47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4735513" y="2460625"/>
            <a:ext cx="7953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5510213" y="1371600"/>
            <a:ext cx="2238375" cy="384175"/>
          </a:xfrm>
          <a:prstGeom prst="rect">
            <a:avLst/>
          </a:prstGeom>
          <a:solidFill>
            <a:srgbClr val="FF3300"/>
          </a:solidFill>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solidFill>
                  <a:schemeClr val="tx1"/>
                </a:solidFill>
                <a:latin typeface="Times New Roman" panose="02020603050405020304" pitchFamily="18" charset="0"/>
                <a:cs typeface="Times New Roman" panose="02020603050405020304" pitchFamily="18" charset="0"/>
              </a:rPr>
              <a:t>LOSE</a:t>
            </a:r>
            <a:r>
              <a:rPr lang="en-US" sz="1000" b="1" baseline="0" dirty="0">
                <a:solidFill>
                  <a:schemeClr val="tx1"/>
                </a:solidFill>
                <a:latin typeface="Times New Roman" panose="02020603050405020304" pitchFamily="18" charset="0"/>
                <a:cs typeface="Times New Roman" panose="02020603050405020304" pitchFamily="18" charset="0"/>
              </a:rPr>
              <a:t> IN A DIVORCE</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495925" y="1831975"/>
            <a:ext cx="2239963" cy="341312"/>
          </a:xfrm>
          <a:prstGeom prst="rect">
            <a:avLst/>
          </a:prstGeom>
          <a:solidFill>
            <a:srgbClr val="FF3300"/>
          </a:solidFill>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solidFill>
                  <a:schemeClr val="tx1"/>
                </a:solidFill>
                <a:latin typeface="Times New Roman" panose="02020603050405020304" pitchFamily="18" charset="0"/>
                <a:cs typeface="Times New Roman" panose="02020603050405020304" pitchFamily="18" charset="0"/>
              </a:rPr>
              <a:t>LOSE TO CREDITORS</a:t>
            </a:r>
          </a:p>
        </p:txBody>
      </p:sp>
      <p:sp>
        <p:nvSpPr>
          <p:cNvPr id="22" name="Rectangle 21"/>
          <p:cNvSpPr/>
          <p:nvPr/>
        </p:nvSpPr>
        <p:spPr>
          <a:xfrm>
            <a:off x="5503863" y="2246312"/>
            <a:ext cx="2244725" cy="439738"/>
          </a:xfrm>
          <a:prstGeom prst="rect">
            <a:avLst/>
          </a:prstGeom>
          <a:solidFill>
            <a:srgbClr val="FF3300"/>
          </a:solidFill>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solidFill>
                  <a:schemeClr val="tx1"/>
                </a:solidFill>
                <a:latin typeface="Times New Roman" panose="02020603050405020304" pitchFamily="18" charset="0"/>
                <a:cs typeface="Times New Roman" panose="02020603050405020304" pitchFamily="18" charset="0"/>
              </a:rPr>
              <a:t>GAMBLED</a:t>
            </a:r>
            <a:r>
              <a:rPr lang="en-US" sz="1000" b="1" baseline="0" dirty="0">
                <a:solidFill>
                  <a:schemeClr val="tx1"/>
                </a:solidFill>
                <a:latin typeface="Times New Roman" panose="02020603050405020304" pitchFamily="18" charset="0"/>
                <a:cs typeface="Times New Roman" panose="02020603050405020304" pitchFamily="18" charset="0"/>
              </a:rPr>
              <a:t> AWAY OR SPENT ON DRUGS</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3" name="Smiley Face 22"/>
          <p:cNvSpPr/>
          <p:nvPr/>
        </p:nvSpPr>
        <p:spPr>
          <a:xfrm>
            <a:off x="1066800" y="4148137"/>
            <a:ext cx="1593850" cy="1233488"/>
          </a:xfrm>
          <a:prstGeom prst="smileyFac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000" dirty="0">
                <a:solidFill>
                  <a:schemeClr val="tx1"/>
                </a:solidFill>
                <a:latin typeface="Times New Roman" panose="02020603050405020304" pitchFamily="18" charset="0"/>
                <a:cs typeface="Times New Roman" panose="02020603050405020304" pitchFamily="18" charset="0"/>
              </a:rPr>
              <a:t>IRA</a:t>
            </a:r>
          </a:p>
        </p:txBody>
      </p:sp>
      <p:cxnSp>
        <p:nvCxnSpPr>
          <p:cNvPr id="24" name="Straight Arrow Connector 23"/>
          <p:cNvCxnSpPr/>
          <p:nvPr/>
        </p:nvCxnSpPr>
        <p:spPr>
          <a:xfrm flipV="1">
            <a:off x="2424113" y="4314825"/>
            <a:ext cx="1595437" cy="14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2660650" y="4748212"/>
            <a:ext cx="1350963" cy="17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424113" y="5208587"/>
            <a:ext cx="15954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tangle 26"/>
          <p:cNvSpPr/>
          <p:nvPr/>
        </p:nvSpPr>
        <p:spPr>
          <a:xfrm>
            <a:off x="4019550" y="4181475"/>
            <a:ext cx="1066800" cy="266700"/>
          </a:xfrm>
          <a:prstGeom prst="rect">
            <a:avLst/>
          </a:prstGeom>
          <a:solidFill>
            <a:srgbClr val="00B0F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n-US" sz="900" dirty="0">
                <a:solidFill>
                  <a:schemeClr val="tx1"/>
                </a:solidFill>
                <a:latin typeface="Times New Roman" panose="02020603050405020304" pitchFamily="18" charset="0"/>
                <a:cs typeface="Times New Roman" panose="02020603050405020304" pitchFamily="18" charset="0"/>
              </a:rPr>
              <a:t>CHILD 1 TRUST</a:t>
            </a:r>
          </a:p>
        </p:txBody>
      </p:sp>
      <p:sp>
        <p:nvSpPr>
          <p:cNvPr id="28" name="Rectangle 27"/>
          <p:cNvSpPr/>
          <p:nvPr/>
        </p:nvSpPr>
        <p:spPr>
          <a:xfrm>
            <a:off x="4011613" y="4614862"/>
            <a:ext cx="1066800" cy="266700"/>
          </a:xfrm>
          <a:prstGeom prst="rect">
            <a:avLst/>
          </a:prstGeom>
          <a:solidFill>
            <a:srgbClr val="00B0F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n-US" sz="900" dirty="0">
                <a:solidFill>
                  <a:schemeClr val="tx1"/>
                </a:solidFill>
                <a:latin typeface="Times New Roman" panose="02020603050405020304" pitchFamily="18" charset="0"/>
                <a:cs typeface="Times New Roman" panose="02020603050405020304" pitchFamily="18" charset="0"/>
              </a:rPr>
              <a:t>CHILD 2 TRUST</a:t>
            </a:r>
          </a:p>
        </p:txBody>
      </p:sp>
      <p:sp>
        <p:nvSpPr>
          <p:cNvPr id="29" name="Rectangle 28"/>
          <p:cNvSpPr/>
          <p:nvPr/>
        </p:nvSpPr>
        <p:spPr>
          <a:xfrm>
            <a:off x="4019550" y="5072062"/>
            <a:ext cx="1066800" cy="266700"/>
          </a:xfrm>
          <a:prstGeom prst="rect">
            <a:avLst/>
          </a:prstGeom>
          <a:solidFill>
            <a:srgbClr val="00B0F0"/>
          </a:solidFill>
          <a:ln>
            <a:solidFill>
              <a:srgbClr val="00B0F0"/>
            </a:solidFill>
          </a:ln>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n-US" sz="900" dirty="0">
                <a:solidFill>
                  <a:schemeClr val="tx1"/>
                </a:solidFill>
                <a:latin typeface="Times New Roman" panose="02020603050405020304" pitchFamily="18" charset="0"/>
                <a:cs typeface="Times New Roman" panose="02020603050405020304" pitchFamily="18" charset="0"/>
              </a:rPr>
              <a:t>CHILD 3 TRUST</a:t>
            </a:r>
          </a:p>
        </p:txBody>
      </p:sp>
      <p:sp>
        <p:nvSpPr>
          <p:cNvPr id="30" name="Rectangle 29"/>
          <p:cNvSpPr/>
          <p:nvPr/>
        </p:nvSpPr>
        <p:spPr>
          <a:xfrm>
            <a:off x="5335588" y="4146550"/>
            <a:ext cx="1873250" cy="1174750"/>
          </a:xfrm>
          <a:prstGeom prst="rect">
            <a:avLst/>
          </a:prstGeom>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dirty="0">
                <a:solidFill>
                  <a:schemeClr val="tx1"/>
                </a:solidFill>
                <a:latin typeface="Times New Roman" panose="02020603050405020304" pitchFamily="18" charset="0"/>
                <a:cs typeface="Times New Roman" panose="02020603050405020304" pitchFamily="18" charset="0"/>
              </a:rPr>
              <a:t>If the trusts for the</a:t>
            </a:r>
            <a:r>
              <a:rPr lang="en-US" sz="1000" baseline="0" dirty="0">
                <a:solidFill>
                  <a:schemeClr val="tx1"/>
                </a:solidFill>
                <a:latin typeface="Times New Roman" panose="02020603050405020304" pitchFamily="18" charset="0"/>
                <a:cs typeface="Times New Roman" panose="02020603050405020304" pitchFamily="18" charset="0"/>
              </a:rPr>
              <a:t> children are Conduit or Accumulation Trusts, then payments will come out over the life expectancy of each child.</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86213" y="2782887"/>
            <a:ext cx="768350" cy="269875"/>
          </a:xfrm>
          <a:prstGeom prst="rect">
            <a:avLst/>
          </a:prstGeom>
          <a:solidFill>
            <a:srgbClr val="0070C0"/>
          </a:solidFill>
        </p:spPr>
        <p:style>
          <a:lnRef idx="1">
            <a:schemeClr val="accent5"/>
          </a:lnRef>
          <a:fillRef idx="3">
            <a:schemeClr val="accent5"/>
          </a:fillRef>
          <a:effectRef idx="2">
            <a:schemeClr val="accent5"/>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000" b="1" dirty="0">
                <a:solidFill>
                  <a:schemeClr val="tx1"/>
                </a:solidFill>
                <a:latin typeface="Times New Roman" panose="02020603050405020304" pitchFamily="18" charset="0"/>
                <a:cs typeface="Times New Roman" panose="02020603050405020304" pitchFamily="18" charset="0"/>
              </a:rPr>
              <a:t>CHILD 4</a:t>
            </a:r>
          </a:p>
        </p:txBody>
      </p:sp>
      <p:cxnSp>
        <p:nvCxnSpPr>
          <p:cNvPr id="33" name="Straight Arrow Connector 32"/>
          <p:cNvCxnSpPr/>
          <p:nvPr/>
        </p:nvCxnSpPr>
        <p:spPr>
          <a:xfrm>
            <a:off x="4727575" y="2914650"/>
            <a:ext cx="835025" cy="714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Rectangle 33"/>
          <p:cNvSpPr/>
          <p:nvPr/>
        </p:nvSpPr>
        <p:spPr>
          <a:xfrm>
            <a:off x="5510213" y="2770187"/>
            <a:ext cx="2244725" cy="438150"/>
          </a:xfrm>
          <a:prstGeom prst="rect">
            <a:avLst/>
          </a:prstGeom>
          <a:solidFill>
            <a:srgbClr val="FF3300"/>
          </a:solidFill>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solidFill>
                  <a:schemeClr val="tx1"/>
                </a:solidFill>
                <a:latin typeface="Times New Roman" panose="02020603050405020304" pitchFamily="18" charset="0"/>
                <a:cs typeface="Times New Roman" panose="02020603050405020304" pitchFamily="18" charset="0"/>
              </a:rPr>
              <a:t>GIVEN TO A CULT</a:t>
            </a:r>
          </a:p>
          <a:p>
            <a:pPr algn="ctr"/>
            <a:endParaRPr lang="en-US" sz="1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0032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1503363"/>
            <a:ext cx="8610600" cy="2693987"/>
          </a:xfrm>
        </p:spPr>
        <p:txBody>
          <a:bodyPr>
            <a:noAutofit/>
          </a:bodyPr>
          <a:lstStyle/>
          <a:p>
            <a:pPr algn="ctr" eaLnBrk="1" hangingPunct="1"/>
            <a:r>
              <a:rPr lang="en-US" altLang="en-US" sz="6000" b="1" dirty="0" smtClean="0">
                <a:latin typeface="Times New Roman" panose="02020603050405020304" pitchFamily="18" charset="0"/>
                <a:cs typeface="Times New Roman" panose="02020603050405020304" pitchFamily="18" charset="0"/>
              </a:rPr>
              <a:t>#10</a:t>
            </a:r>
            <a:r>
              <a:rPr lang="en-US" altLang="en-US" sz="6000" b="1" dirty="0">
                <a:latin typeface="Times New Roman" panose="02020603050405020304" pitchFamily="18" charset="0"/>
                <a:cs typeface="Times New Roman" panose="02020603050405020304" pitchFamily="18" charset="0"/>
              </a:rPr>
              <a:t/>
            </a:r>
            <a:br>
              <a:rPr lang="en-US" altLang="en-US" sz="6000" b="1" dirty="0">
                <a:latin typeface="Times New Roman" panose="02020603050405020304" pitchFamily="18" charset="0"/>
                <a:cs typeface="Times New Roman" panose="02020603050405020304" pitchFamily="18" charset="0"/>
              </a:rPr>
            </a:br>
            <a:r>
              <a:rPr lang="en-US" altLang="en-US" sz="6000" b="1" dirty="0">
                <a:latin typeface="Times New Roman" panose="02020603050405020304" pitchFamily="18" charset="0"/>
                <a:cs typeface="Times New Roman" panose="02020603050405020304" pitchFamily="18" charset="0"/>
              </a:rPr>
              <a:t>Homestead</a:t>
            </a:r>
          </a:p>
        </p:txBody>
      </p:sp>
    </p:spTree>
    <p:extLst>
      <p:ext uri="{BB962C8B-B14F-4D97-AF65-F5344CB8AC3E}">
        <p14:creationId xmlns:p14="http://schemas.microsoft.com/office/powerpoint/2010/main" val="7551246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bwMode="auto">
          <a:xfrm>
            <a:off x="990600" y="144463"/>
            <a:ext cx="7162800" cy="944562"/>
          </a:xfrm>
          <a:prstGeom prst="rect">
            <a:avLst/>
          </a:prstGeom>
          <a:noFill/>
          <a:ln>
            <a:miter lim="800000"/>
            <a:headEnd/>
            <a:tailEnd/>
          </a:ln>
        </p:spPr>
        <p:txBody>
          <a:bodyPr>
            <a:normAutofit fontScale="90000"/>
          </a:bodyPr>
          <a:lstStyle/>
          <a:p>
            <a:pPr algn="ctr" eaLnBrk="1" hangingPunct="1"/>
            <a:r>
              <a:rPr lang="en-US" altLang="en-US" sz="2800" b="1" dirty="0">
                <a:latin typeface="Times New Roman" panose="02020603050405020304" pitchFamily="18" charset="0"/>
                <a:cs typeface="Times New Roman" panose="02020603050405020304" pitchFamily="18" charset="0"/>
              </a:rPr>
              <a:t>What Else Can You Have On Your Creditor Protected Florida Homestead Besides Your Home?</a:t>
            </a:r>
          </a:p>
        </p:txBody>
      </p:sp>
      <p:sp>
        <p:nvSpPr>
          <p:cNvPr id="80899" name="Rectangle 3"/>
          <p:cNvSpPr>
            <a:spLocks noGrp="1" noChangeArrowheads="1"/>
          </p:cNvSpPr>
          <p:nvPr>
            <p:ph idx="4294967295"/>
          </p:nvPr>
        </p:nvSpPr>
        <p:spPr bwMode="auto">
          <a:xfrm>
            <a:off x="495300" y="1144588"/>
            <a:ext cx="8153400" cy="5372100"/>
          </a:xfrm>
          <a:prstGeom prst="rect">
            <a:avLst/>
          </a:prstGeom>
          <a:noFill/>
          <a:ln>
            <a:miter lim="800000"/>
            <a:headEnd/>
            <a:tailEnd/>
          </a:ln>
        </p:spPr>
        <p:txBody>
          <a:bodyPr>
            <a:noAutofit/>
          </a:bodyPr>
          <a:lstStyle/>
          <a:p>
            <a:pPr eaLnBrk="1" hangingPunct="1">
              <a:lnSpc>
                <a:spcPct val="90000"/>
              </a:lnSpc>
            </a:pPr>
            <a:r>
              <a:rPr lang="en-US" altLang="en-US" sz="1400" dirty="0">
                <a:latin typeface="Times New Roman" panose="02020603050405020304" pitchFamily="18" charset="0"/>
                <a:cs typeface="Times New Roman" panose="02020603050405020304" pitchFamily="18" charset="0"/>
              </a:rPr>
              <a:t>Outside City Limits:</a:t>
            </a:r>
          </a:p>
          <a:p>
            <a:pPr lvl="1" eaLnBrk="1" hangingPunct="1">
              <a:lnSpc>
                <a:spcPct val="90000"/>
              </a:lnSpc>
            </a:pPr>
            <a:r>
              <a:rPr lang="en-US" altLang="en-US" sz="1400" dirty="0">
                <a:latin typeface="Times New Roman" panose="02020603050405020304" pitchFamily="18" charset="0"/>
                <a:cs typeface="Times New Roman" panose="02020603050405020304" pitchFamily="18" charset="0"/>
              </a:rPr>
              <a:t>Property located outside of the city limits can qualify for homestead exemption even where the property (up to 160 acres) for residency of the debtor is used for substantial and independent business activities.  This was confirmed in the case of Davis v. Davis, 864 So.2d 458 (Fla. 1st Dist. App. 2003), where the homestead property included the home and an independently operated mobile home park. </a:t>
            </a:r>
          </a:p>
          <a:p>
            <a:pPr lvl="1" eaLnBrk="1" hangingPunct="1">
              <a:lnSpc>
                <a:spcPct val="90000"/>
              </a:lnSpc>
            </a:pPr>
            <a:r>
              <a:rPr lang="en-US" altLang="en-US" sz="1400" dirty="0">
                <a:latin typeface="Times New Roman" panose="02020603050405020304" pitchFamily="18" charset="0"/>
                <a:cs typeface="Times New Roman" panose="02020603050405020304" pitchFamily="18" charset="0"/>
              </a:rPr>
              <a:t>In In re Earnest, the Middle District of Florida held that 4.82 acres in unincorporated Marion County was exempt homestead property.  There was a warehouse that the debtors used in their business on the property, and a building rented to a third party. </a:t>
            </a:r>
          </a:p>
          <a:p>
            <a:pPr lvl="1" eaLnBrk="1" hangingPunct="1">
              <a:lnSpc>
                <a:spcPct val="90000"/>
              </a:lnSpc>
            </a:pPr>
            <a:r>
              <a:rPr lang="en-US" altLang="en-US" sz="1400" dirty="0">
                <a:latin typeface="Times New Roman" panose="02020603050405020304" pitchFamily="18" charset="0"/>
                <a:cs typeface="Times New Roman" panose="02020603050405020304" pitchFamily="18" charset="0"/>
              </a:rPr>
              <a:t>In In re Oullette, 2009, WL 1936896 (Bankr. M.D. Fla. 2009), the Middle District of Florida held that property located outside a municipality with two mobile home located on it was exempt homestead property even though the debtors rented to second mobile home to a third party.  But not all cases have had this result. </a:t>
            </a:r>
          </a:p>
          <a:p>
            <a:pPr lvl="1" eaLnBrk="1" hangingPunct="1">
              <a:lnSpc>
                <a:spcPct val="90000"/>
              </a:lnSpc>
              <a:buFont typeface="Arial" pitchFamily="34" charset="0"/>
              <a:buNone/>
            </a:pPr>
            <a:endParaRPr lang="en-US" altLang="en-US" sz="1400" dirty="0">
              <a:latin typeface="Times New Roman" panose="02020603050405020304" pitchFamily="18" charset="0"/>
              <a:cs typeface="Times New Roman" panose="02020603050405020304" pitchFamily="18" charset="0"/>
            </a:endParaRPr>
          </a:p>
          <a:p>
            <a:pPr eaLnBrk="1" hangingPunct="1">
              <a:lnSpc>
                <a:spcPct val="90000"/>
              </a:lnSpc>
            </a:pPr>
            <a:r>
              <a:rPr lang="en-US" altLang="en-US" sz="1400" dirty="0">
                <a:latin typeface="Times New Roman" panose="02020603050405020304" pitchFamily="18" charset="0"/>
                <a:cs typeface="Times New Roman" panose="02020603050405020304" pitchFamily="18" charset="0"/>
              </a:rPr>
              <a:t>Inside City Limits: </a:t>
            </a:r>
          </a:p>
          <a:p>
            <a:pPr lvl="1" eaLnBrk="1" hangingPunct="1">
              <a:lnSpc>
                <a:spcPct val="90000"/>
              </a:lnSpc>
            </a:pPr>
            <a:r>
              <a:rPr lang="en-US" altLang="en-US" sz="1400" dirty="0">
                <a:latin typeface="Times New Roman" panose="02020603050405020304" pitchFamily="18" charset="0"/>
                <a:cs typeface="Times New Roman" panose="02020603050405020304" pitchFamily="18" charset="0"/>
              </a:rPr>
              <a:t>The law is not as flexible for debtors with dual purpose homestead properties that are within city limits, and can be very fact specific.</a:t>
            </a:r>
          </a:p>
          <a:p>
            <a:pPr lvl="1" eaLnBrk="1" hangingPunct="1">
              <a:lnSpc>
                <a:spcPct val="90000"/>
              </a:lnSpc>
            </a:pPr>
            <a:r>
              <a:rPr lang="en-US" altLang="en-US" sz="1400" dirty="0">
                <a:latin typeface="Times New Roman" panose="02020603050405020304" pitchFamily="18" charset="0"/>
                <a:cs typeface="Times New Roman" panose="02020603050405020304" pitchFamily="18" charset="0"/>
              </a:rPr>
              <a:t>A 2007 Bankruptcy Court opinion issued by Judge Isicoff found that while the constitution protects homestead, it limits the protection to the “residence of the owner or his family” and this protection would only apply to structures in which a member of the family resides.</a:t>
            </a:r>
          </a:p>
        </p:txBody>
      </p:sp>
    </p:spTree>
    <p:extLst>
      <p:ext uri="{BB962C8B-B14F-4D97-AF65-F5344CB8AC3E}">
        <p14:creationId xmlns:p14="http://schemas.microsoft.com/office/powerpoint/2010/main" val="2908868098"/>
      </p:ext>
    </p:extLst>
  </p:cSld>
  <p:clrMapOvr>
    <a:masterClrMapping/>
  </p:clrMapOvr>
  <p:transition advClick="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bwMode="auto">
          <a:xfrm>
            <a:off x="569913" y="246063"/>
            <a:ext cx="8004175" cy="944562"/>
          </a:xfrm>
          <a:prstGeom prst="rect">
            <a:avLst/>
          </a:prstGeom>
          <a:noFill/>
          <a:ln>
            <a:miter lim="800000"/>
            <a:headEnd/>
            <a:tailEnd/>
          </a:ln>
        </p:spPr>
        <p:txBody>
          <a:bodyPr>
            <a:normAutofit/>
          </a:bodyPr>
          <a:lstStyle/>
          <a:p>
            <a:pPr algn="ctr" eaLnBrk="1" hangingPunct="1"/>
            <a:r>
              <a:rPr lang="en-US" altLang="en-US" sz="2800" b="1" dirty="0">
                <a:latin typeface="Times New Roman" panose="02020603050405020304" pitchFamily="18" charset="0"/>
                <a:cs typeface="Times New Roman" panose="02020603050405020304" pitchFamily="18" charset="0"/>
              </a:rPr>
              <a:t>Buying The Florida House Or Condo Next Door?</a:t>
            </a:r>
          </a:p>
        </p:txBody>
      </p:sp>
      <p:sp>
        <p:nvSpPr>
          <p:cNvPr id="82947" name="Rectangle 3"/>
          <p:cNvSpPr>
            <a:spLocks noGrp="1" noChangeArrowheads="1"/>
          </p:cNvSpPr>
          <p:nvPr>
            <p:ph idx="4294967295"/>
          </p:nvPr>
        </p:nvSpPr>
        <p:spPr bwMode="auto">
          <a:xfrm>
            <a:off x="533400" y="1492250"/>
            <a:ext cx="8077200" cy="3886200"/>
          </a:xfrm>
          <a:prstGeom prst="rect">
            <a:avLst/>
          </a:prstGeom>
          <a:noFill/>
          <a:ln>
            <a:miter lim="800000"/>
            <a:headEnd/>
            <a:tailEnd/>
          </a:ln>
        </p:spPr>
        <p:txBody>
          <a:bodyPr>
            <a:normAutofit/>
          </a:bodyPr>
          <a:lstStyle/>
          <a:p>
            <a:pPr eaLnBrk="1" hangingPunct="1"/>
            <a:r>
              <a:rPr lang="en-US" altLang="en-US" sz="1800" dirty="0">
                <a:latin typeface="Times New Roman" panose="02020603050405020304" pitchFamily="18" charset="0"/>
                <a:cs typeface="Times New Roman" panose="02020603050405020304" pitchFamily="18" charset="0"/>
              </a:rPr>
              <a:t>An adjoining vacant lot may not be considered homestead where it has not been used or considered by logistics and fencing, etc., to be part of the homestead estate.  This was the result in </a:t>
            </a:r>
            <a:r>
              <a:rPr lang="en-US" altLang="en-US" sz="1800" i="1" dirty="0">
                <a:latin typeface="Times New Roman" panose="02020603050405020304" pitchFamily="18" charset="0"/>
                <a:cs typeface="Times New Roman" panose="02020603050405020304" pitchFamily="18" charset="0"/>
              </a:rPr>
              <a:t>In re: Estate of Ritter</a:t>
            </a:r>
            <a:r>
              <a:rPr lang="en-US" altLang="en-US" sz="1800" dirty="0">
                <a:latin typeface="Times New Roman" panose="02020603050405020304" pitchFamily="18" charset="0"/>
                <a:cs typeface="Times New Roman" panose="02020603050405020304" pitchFamily="18" charset="0"/>
              </a:rPr>
              <a:t>, 407, So. 2d 386 (Fla. Dist. Ct. App. 3d Dist. 1981) where the property in question was never jointly fenced with the residents and was merely a separate, empty lot which served, at best, as an excess side yard to the residence. </a:t>
            </a:r>
          </a:p>
          <a:p>
            <a:pPr eaLnBrk="1" hangingPunct="1"/>
            <a:endParaRPr lang="en-US" altLang="en-US" sz="1800" dirty="0">
              <a:latin typeface="Times New Roman" panose="02020603050405020304" pitchFamily="18" charset="0"/>
              <a:cs typeface="Times New Roman" panose="02020603050405020304" pitchFamily="18" charset="0"/>
            </a:endParaRPr>
          </a:p>
          <a:p>
            <a:pPr eaLnBrk="1" hangingPunct="1"/>
            <a:r>
              <a:rPr lang="en-US" altLang="en-US" sz="1800" dirty="0">
                <a:latin typeface="Times New Roman" panose="02020603050405020304" pitchFamily="18" charset="0"/>
                <a:cs typeface="Times New Roman" panose="02020603050405020304" pitchFamily="18" charset="0"/>
              </a:rPr>
              <a:t>When clients buy adjoining homes, they will be well-advised to make sure that there are no fences between the homes and to build pathways, integrated use, and coordinated appearance from the road and otherwise to promote the concept that the two separate houses are a single homestead.  The second house may be referred to as a storage/exercise/guest house.</a:t>
            </a:r>
          </a:p>
        </p:txBody>
      </p:sp>
    </p:spTree>
    <p:extLst>
      <p:ext uri="{BB962C8B-B14F-4D97-AF65-F5344CB8AC3E}">
        <p14:creationId xmlns:p14="http://schemas.microsoft.com/office/powerpoint/2010/main" val="1890788898"/>
      </p:ext>
    </p:extLst>
  </p:cSld>
  <p:clrMapOvr>
    <a:masterClrMapping/>
  </p:clrMapOvr>
  <p:transition advClick="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clipart.com/dodl.php?linklokauth=LzAxMS9iYXRjaF8xMy9sYW5kc2NhcGUvbGFuZHNjYXBlNDMxNDExXzAxMjgxNy5qcGcsMTQ2MDQ4OTI3NSwxNzMuNjUuMTk2LjQzLDAsMCxMTF8wLCw1NjA0ODA4MzdiYTdjMGZjZDZlZjAyNWJlMGE5YzExOA%3D%3D/landscape431411_012817.jpg"/>
          <p:cNvPicPr>
            <a:picLocks noChangeAspect="1" noChangeArrowheads="1"/>
          </p:cNvPicPr>
          <p:nvPr/>
        </p:nvPicPr>
        <p:blipFill>
          <a:blip r:embed="rId2" cstate="print"/>
          <a:srcRect/>
          <a:stretch>
            <a:fillRect/>
          </a:stretch>
        </p:blipFill>
        <p:spPr bwMode="auto">
          <a:xfrm>
            <a:off x="2440822" y="1677724"/>
            <a:ext cx="3331824" cy="3732476"/>
          </a:xfrm>
          <a:prstGeom prst="rect">
            <a:avLst/>
          </a:prstGeom>
          <a:noFill/>
        </p:spPr>
      </p:pic>
      <p:cxnSp>
        <p:nvCxnSpPr>
          <p:cNvPr id="4" name="Straight Arrow Connector 3"/>
          <p:cNvCxnSpPr/>
          <p:nvPr/>
        </p:nvCxnSpPr>
        <p:spPr>
          <a:xfrm flipH="1">
            <a:off x="5943600" y="3657600"/>
            <a:ext cx="29718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16"/>
          <p:cNvSpPr txBox="1"/>
          <p:nvPr/>
        </p:nvSpPr>
        <p:spPr>
          <a:xfrm>
            <a:off x="6019800" y="3200400"/>
            <a:ext cx="2971799" cy="3737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b="1" dirty="0">
                <a:solidFill>
                  <a:schemeClr val="tx1"/>
                </a:solidFill>
                <a:latin typeface="Times New Roman" panose="02020603050405020304" pitchFamily="18" charset="0"/>
                <a:cs typeface="Times New Roman" panose="02020603050405020304" pitchFamily="18" charset="0"/>
              </a:rPr>
              <a:t>1/2 Acre Waterfront Home</a:t>
            </a:r>
          </a:p>
        </p:txBody>
      </p:sp>
      <p:cxnSp>
        <p:nvCxnSpPr>
          <p:cNvPr id="7" name="Straight Arrow Connector 6"/>
          <p:cNvCxnSpPr/>
          <p:nvPr/>
        </p:nvCxnSpPr>
        <p:spPr>
          <a:xfrm flipV="1">
            <a:off x="228600" y="3657600"/>
            <a:ext cx="2067340" cy="397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21"/>
          <p:cNvSpPr txBox="1"/>
          <p:nvPr/>
        </p:nvSpPr>
        <p:spPr>
          <a:xfrm>
            <a:off x="228600" y="3200400"/>
            <a:ext cx="2067340" cy="3339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b="1" dirty="0">
                <a:solidFill>
                  <a:schemeClr val="tx1"/>
                </a:solidFill>
                <a:latin typeface="Times New Roman" panose="02020603050405020304" pitchFamily="18" charset="0"/>
                <a:cs typeface="Times New Roman" panose="02020603050405020304" pitchFamily="18" charset="0"/>
              </a:rPr>
              <a:t>Driveway Easement</a:t>
            </a:r>
          </a:p>
        </p:txBody>
      </p:sp>
      <p:sp>
        <p:nvSpPr>
          <p:cNvPr id="9" name="TextBox 22"/>
          <p:cNvSpPr txBox="1"/>
          <p:nvPr/>
        </p:nvSpPr>
        <p:spPr>
          <a:xfrm>
            <a:off x="1524000" y="457200"/>
            <a:ext cx="6096000" cy="604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3600" b="1" dirty="0">
                <a:solidFill>
                  <a:schemeClr val="tx1"/>
                </a:solidFill>
                <a:latin typeface="Times New Roman" panose="02020603050405020304" pitchFamily="18" charset="0"/>
                <a:cs typeface="Times New Roman" panose="02020603050405020304" pitchFamily="18" charset="0"/>
              </a:rPr>
              <a:t>Florida Homestead Planning</a:t>
            </a:r>
          </a:p>
        </p:txBody>
      </p:sp>
      <p:cxnSp>
        <p:nvCxnSpPr>
          <p:cNvPr id="10" name="Straight Arrow Connector 9"/>
          <p:cNvCxnSpPr/>
          <p:nvPr/>
        </p:nvCxnSpPr>
        <p:spPr>
          <a:xfrm flipH="1">
            <a:off x="5943600" y="2795750"/>
            <a:ext cx="2895600" cy="2365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24"/>
          <p:cNvSpPr txBox="1"/>
          <p:nvPr/>
        </p:nvSpPr>
        <p:spPr>
          <a:xfrm>
            <a:off x="5943600" y="2362200"/>
            <a:ext cx="2971800" cy="3737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dirty="0">
                <a:solidFill>
                  <a:schemeClr val="tx1"/>
                </a:solidFill>
                <a:latin typeface="Times New Roman" panose="02020603050405020304" pitchFamily="18" charset="0"/>
                <a:cs typeface="Times New Roman" panose="02020603050405020304" pitchFamily="18" charset="0"/>
              </a:rPr>
              <a:t>Excess</a:t>
            </a:r>
            <a:r>
              <a:rPr lang="en-US" sz="2000" b="1" baseline="0" dirty="0">
                <a:solidFill>
                  <a:schemeClr val="tx1"/>
                </a:solidFill>
                <a:latin typeface="Times New Roman" panose="02020603050405020304" pitchFamily="18" charset="0"/>
                <a:cs typeface="Times New Roman" panose="02020603050405020304" pitchFamily="18" charset="0"/>
              </a:rPr>
              <a:t> Property</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descr="http://www.iclipart.com/dodl.php?linklokauth=LzIwMS9iYXRjaF8wMS93aGltc2ljYWxfY2FydG9vbl9nb2xkZmlzaF93aXRoX2hlYXJ0X2J1YmJsZS5qcGcsMTQ2MDUxMDk3MCwxNzMuNjUuMTk2LjQzLDAsMCxMTF8wLCw3YzhhZDJmNDkxMmQyYzg0YTc0YWMzOGRhZDE5OGRhZg%3D%3D/whimsical_cartoon_goldfish_with_heart_bubble.jpg"/>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2514600" y="4648200"/>
            <a:ext cx="1417320" cy="590204"/>
          </a:xfrm>
          <a:prstGeom prst="rect">
            <a:avLst/>
          </a:prstGeom>
          <a:noFill/>
          <a:ln>
            <a:noFill/>
          </a:ln>
        </p:spPr>
      </p:pic>
      <p:pic>
        <p:nvPicPr>
          <p:cNvPr id="14" name="Picture 13" descr="http://www.iclipart.com/dodl.php?linklokauth=LzIwMS9iYXRjaF8wMS93aGltc2ljYWxfY2FydG9vbl9nb2xkZmlzaF93aXRoX2hlYXJ0X2J1YmJsZS5qcGcsMTQ2MDUxMDk3MCwxNzMuNjUuMTk2LjQzLDAsMCxMTF8wLCw3YzhhZDJmNDkxMmQyYzg0YTc0YWMzOGRhZDE5OGRhZg%3D%3D/whimsical_cartoon_goldfish_with_heart_bubble.jpg"/>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4343400" y="4947647"/>
            <a:ext cx="838200" cy="432816"/>
          </a:xfrm>
          <a:prstGeom prst="rect">
            <a:avLst/>
          </a:prstGeom>
          <a:noFill/>
          <a:ln>
            <a:noFill/>
          </a:ln>
        </p:spPr>
      </p:pic>
      <p:sp>
        <p:nvSpPr>
          <p:cNvPr id="15" name="TextBox 15"/>
          <p:cNvSpPr txBox="1"/>
          <p:nvPr/>
        </p:nvSpPr>
        <p:spPr>
          <a:xfrm>
            <a:off x="5638800" y="1402079"/>
            <a:ext cx="2813437" cy="42141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n-US" sz="1800" b="1" dirty="0">
                <a:solidFill>
                  <a:schemeClr val="tx1"/>
                </a:solidFill>
                <a:latin typeface="Times New Roman" panose="02020603050405020304" pitchFamily="18" charset="0"/>
                <a:cs typeface="Times New Roman" panose="02020603050405020304" pitchFamily="18" charset="0"/>
              </a:rPr>
              <a:t>Creditors Lost In Mountains</a:t>
            </a:r>
          </a:p>
        </p:txBody>
      </p:sp>
      <p:cxnSp>
        <p:nvCxnSpPr>
          <p:cNvPr id="16" name="Straight Arrow Connector 15"/>
          <p:cNvCxnSpPr/>
          <p:nvPr/>
        </p:nvCxnSpPr>
        <p:spPr>
          <a:xfrm flipH="1">
            <a:off x="5772646" y="1673750"/>
            <a:ext cx="405517" cy="45985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2183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4969570" y="198783"/>
            <a:ext cx="15903" cy="5947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46"/>
          <p:cNvSpPr txBox="1"/>
          <p:nvPr/>
        </p:nvSpPr>
        <p:spPr>
          <a:xfrm>
            <a:off x="180372" y="244022"/>
            <a:ext cx="4603804" cy="9382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n-US" sz="3200" b="1" dirty="0">
                <a:solidFill>
                  <a:schemeClr val="tx1"/>
                </a:solidFill>
                <a:latin typeface="Times New Roman" panose="02020603050405020304" pitchFamily="18" charset="0"/>
                <a:ea typeface="Tahoma" pitchFamily="34" charset="0"/>
                <a:cs typeface="Times New Roman" panose="02020603050405020304" pitchFamily="18" charset="0"/>
              </a:rPr>
              <a:t>L</a:t>
            </a:r>
            <a:r>
              <a:rPr lang="en-US" sz="2800" b="1" dirty="0">
                <a:solidFill>
                  <a:schemeClr val="tx1"/>
                </a:solidFill>
                <a:latin typeface="Times New Roman" panose="02020603050405020304" pitchFamily="18" charset="0"/>
                <a:ea typeface="Tahoma" pitchFamily="34" charset="0"/>
                <a:cs typeface="Times New Roman" panose="02020603050405020304" pitchFamily="18" charset="0"/>
              </a:rPr>
              <a:t>AND</a:t>
            </a:r>
            <a:r>
              <a:rPr lang="en-US" sz="3200" b="1" dirty="0">
                <a:solidFill>
                  <a:schemeClr val="tx1"/>
                </a:solidFill>
                <a:latin typeface="Times New Roman" panose="02020603050405020304" pitchFamily="18" charset="0"/>
                <a:ea typeface="Tahoma" pitchFamily="34" charset="0"/>
                <a:cs typeface="Times New Roman" panose="02020603050405020304" pitchFamily="18" charset="0"/>
              </a:rPr>
              <a:t> T</a:t>
            </a:r>
            <a:r>
              <a:rPr lang="en-US" sz="2800" b="1" dirty="0">
                <a:solidFill>
                  <a:schemeClr val="tx1"/>
                </a:solidFill>
                <a:latin typeface="Times New Roman" panose="02020603050405020304" pitchFamily="18" charset="0"/>
                <a:ea typeface="Tahoma" pitchFamily="34" charset="0"/>
                <a:cs typeface="Times New Roman" panose="02020603050405020304" pitchFamily="18" charset="0"/>
              </a:rPr>
              <a:t>RUSTS</a:t>
            </a:r>
          </a:p>
        </p:txBody>
      </p:sp>
      <p:sp>
        <p:nvSpPr>
          <p:cNvPr id="30" name="TextBox 47"/>
          <p:cNvSpPr txBox="1"/>
          <p:nvPr/>
        </p:nvSpPr>
        <p:spPr>
          <a:xfrm>
            <a:off x="5470831" y="271464"/>
            <a:ext cx="3276600" cy="9382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n-US" sz="3200" b="1" dirty="0">
                <a:solidFill>
                  <a:schemeClr val="tx1"/>
                </a:solidFill>
                <a:latin typeface="Times New Roman" panose="02020603050405020304" pitchFamily="18" charset="0"/>
                <a:ea typeface="Tahoma" pitchFamily="34" charset="0"/>
                <a:cs typeface="Times New Roman" panose="02020603050405020304" pitchFamily="18" charset="0"/>
              </a:rPr>
              <a:t>H</a:t>
            </a:r>
            <a:r>
              <a:rPr lang="en-US" sz="2800" b="1" dirty="0">
                <a:solidFill>
                  <a:schemeClr val="tx1"/>
                </a:solidFill>
                <a:latin typeface="Times New Roman" panose="02020603050405020304" pitchFamily="18" charset="0"/>
                <a:ea typeface="Tahoma" pitchFamily="34" charset="0"/>
                <a:cs typeface="Times New Roman" panose="02020603050405020304" pitchFamily="18" charset="0"/>
              </a:rPr>
              <a:t>OMESTEAD</a:t>
            </a:r>
          </a:p>
        </p:txBody>
      </p:sp>
      <p:grpSp>
        <p:nvGrpSpPr>
          <p:cNvPr id="2" name="Group 37"/>
          <p:cNvGrpSpPr/>
          <p:nvPr/>
        </p:nvGrpSpPr>
        <p:grpSpPr>
          <a:xfrm>
            <a:off x="70515" y="1417501"/>
            <a:ext cx="4528267" cy="4297499"/>
            <a:chOff x="214686" y="1654977"/>
            <a:chExt cx="4528267" cy="4297499"/>
          </a:xfrm>
        </p:grpSpPr>
        <p:sp>
          <p:nvSpPr>
            <p:cNvPr id="3" name="TextBox 11"/>
            <p:cNvSpPr txBox="1"/>
            <p:nvPr/>
          </p:nvSpPr>
          <p:spPr>
            <a:xfrm>
              <a:off x="1600200" y="2971800"/>
              <a:ext cx="477078" cy="22263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solidFill>
                    <a:schemeClr val="tx1"/>
                  </a:solidFill>
                  <a:latin typeface="Times New Roman" panose="02020603050405020304" pitchFamily="18" charset="0"/>
                  <a:cs typeface="Times New Roman" panose="02020603050405020304" pitchFamily="18" charset="0"/>
                </a:rPr>
                <a:t>100%</a:t>
              </a:r>
            </a:p>
          </p:txBody>
        </p:sp>
        <p:sp>
          <p:nvSpPr>
            <p:cNvPr id="5" name="Rounded Rectangle 4"/>
            <p:cNvSpPr/>
            <p:nvPr/>
          </p:nvSpPr>
          <p:spPr>
            <a:xfrm>
              <a:off x="818985" y="2059389"/>
              <a:ext cx="1399430" cy="6043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CLIENT</a:t>
              </a:r>
            </a:p>
          </p:txBody>
        </p:sp>
        <p:sp>
          <p:nvSpPr>
            <p:cNvPr id="6" name="Oval 5"/>
            <p:cNvSpPr/>
            <p:nvPr/>
          </p:nvSpPr>
          <p:spPr>
            <a:xfrm>
              <a:off x="762000" y="3581400"/>
              <a:ext cx="1542553" cy="8984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LAND</a:t>
              </a:r>
              <a:r>
                <a:rPr lang="en-US" sz="1100" b="1" baseline="0" dirty="0">
                  <a:solidFill>
                    <a:schemeClr val="tx1"/>
                  </a:solidFill>
                  <a:latin typeface="Times New Roman" panose="02020603050405020304" pitchFamily="18" charset="0"/>
                  <a:cs typeface="Times New Roman" panose="02020603050405020304" pitchFamily="18" charset="0"/>
                </a:rPr>
                <a:t> TRUST</a:t>
              </a:r>
              <a:endParaRPr lang="en-US" sz="1100" b="1"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p:cNvCxnSpPr>
              <a:endCxn id="31" idx="3"/>
            </p:cNvCxnSpPr>
            <p:nvPr/>
          </p:nvCxnSpPr>
          <p:spPr>
            <a:xfrm flipH="1" flipV="1">
              <a:off x="1319918" y="3383280"/>
              <a:ext cx="204082" cy="198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18700" y="2663689"/>
              <a:ext cx="15902" cy="9223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34602" y="4484536"/>
              <a:ext cx="3974" cy="230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564959" y="1654977"/>
              <a:ext cx="13915" cy="42974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276600" y="1676400"/>
              <a:ext cx="1399430" cy="6043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CLIENT</a:t>
              </a:r>
            </a:p>
          </p:txBody>
        </p:sp>
        <p:sp>
          <p:nvSpPr>
            <p:cNvPr id="12" name="Oval 11"/>
            <p:cNvSpPr/>
            <p:nvPr/>
          </p:nvSpPr>
          <p:spPr>
            <a:xfrm>
              <a:off x="3200400" y="2667000"/>
              <a:ext cx="1542553" cy="8984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FLORIDA LLC</a:t>
              </a:r>
            </a:p>
          </p:txBody>
        </p:sp>
        <p:sp>
          <p:nvSpPr>
            <p:cNvPr id="13" name="Oval 12"/>
            <p:cNvSpPr/>
            <p:nvPr/>
          </p:nvSpPr>
          <p:spPr>
            <a:xfrm>
              <a:off x="3200400" y="4343400"/>
              <a:ext cx="1542553" cy="8984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LAND</a:t>
              </a:r>
              <a:r>
                <a:rPr lang="en-US" sz="1100" b="1" baseline="0" dirty="0">
                  <a:solidFill>
                    <a:schemeClr val="tx1"/>
                  </a:solidFill>
                  <a:latin typeface="Times New Roman" panose="02020603050405020304" pitchFamily="18" charset="0"/>
                  <a:cs typeface="Times New Roman" panose="02020603050405020304" pitchFamily="18" charset="0"/>
                </a:rPr>
                <a:t> TRUST</a:t>
              </a:r>
              <a:endParaRPr lang="en-US" sz="11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Connector 13"/>
            <p:cNvCxnSpPr>
              <a:stCxn id="13" idx="0"/>
            </p:cNvCxnSpPr>
            <p:nvPr/>
          </p:nvCxnSpPr>
          <p:spPr>
            <a:xfrm flipH="1" flipV="1">
              <a:off x="3657601" y="4114801"/>
              <a:ext cx="314076" cy="22859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2"/>
              <a:endCxn id="12" idx="0"/>
            </p:cNvCxnSpPr>
            <p:nvPr/>
          </p:nvCxnSpPr>
          <p:spPr>
            <a:xfrm flipH="1">
              <a:off x="3971677" y="2280700"/>
              <a:ext cx="4638" cy="386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62400" y="3581400"/>
              <a:ext cx="7952" cy="7520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4"/>
              <a:endCxn id="35" idx="0"/>
            </p:cNvCxnSpPr>
            <p:nvPr/>
          </p:nvCxnSpPr>
          <p:spPr>
            <a:xfrm>
              <a:off x="3971677" y="5241898"/>
              <a:ext cx="16565" cy="320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29"/>
            <p:cNvSpPr txBox="1"/>
            <p:nvPr/>
          </p:nvSpPr>
          <p:spPr>
            <a:xfrm>
              <a:off x="214686" y="3260035"/>
              <a:ext cx="1105232" cy="24649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sz="1000" b="1" dirty="0">
                  <a:solidFill>
                    <a:schemeClr val="tx1"/>
                  </a:solidFill>
                  <a:latin typeface="Times New Roman" panose="02020603050405020304" pitchFamily="18" charset="0"/>
                  <a:cs typeface="Times New Roman" panose="02020603050405020304" pitchFamily="18" charset="0"/>
                </a:rPr>
                <a:t>Client, Trustee</a:t>
              </a:r>
            </a:p>
          </p:txBody>
        </p:sp>
        <p:sp>
          <p:nvSpPr>
            <p:cNvPr id="32" name="TextBox 34"/>
            <p:cNvSpPr txBox="1"/>
            <p:nvPr/>
          </p:nvSpPr>
          <p:spPr>
            <a:xfrm>
              <a:off x="2590800" y="3886200"/>
              <a:ext cx="1359673" cy="23853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sz="1000" b="1" dirty="0">
                  <a:solidFill>
                    <a:schemeClr val="tx1"/>
                  </a:solidFill>
                  <a:latin typeface="Times New Roman" panose="02020603050405020304" pitchFamily="18" charset="0"/>
                  <a:cs typeface="Times New Roman" panose="02020603050405020304" pitchFamily="18" charset="0"/>
                </a:rPr>
                <a:t>Colorado</a:t>
              </a:r>
              <a:r>
                <a:rPr lang="en-US" sz="1000" b="1" baseline="0" dirty="0">
                  <a:solidFill>
                    <a:schemeClr val="tx1"/>
                  </a:solidFill>
                  <a:latin typeface="Times New Roman" panose="02020603050405020304" pitchFamily="18" charset="0"/>
                  <a:cs typeface="Times New Roman" panose="02020603050405020304" pitchFamily="18" charset="0"/>
                </a:rPr>
                <a:t> LLC, Trustee</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34" name="TextBox 39"/>
            <p:cNvSpPr txBox="1"/>
            <p:nvPr/>
          </p:nvSpPr>
          <p:spPr>
            <a:xfrm>
              <a:off x="826934" y="4715123"/>
              <a:ext cx="1423283" cy="27829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Property</a:t>
              </a:r>
            </a:p>
          </p:txBody>
        </p:sp>
        <p:sp>
          <p:nvSpPr>
            <p:cNvPr id="35" name="TextBox 42"/>
            <p:cNvSpPr txBox="1"/>
            <p:nvPr/>
          </p:nvSpPr>
          <p:spPr>
            <a:xfrm>
              <a:off x="3276600" y="5562600"/>
              <a:ext cx="1423283" cy="27829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Property</a:t>
              </a:r>
            </a:p>
          </p:txBody>
        </p:sp>
      </p:grpSp>
      <p:grpSp>
        <p:nvGrpSpPr>
          <p:cNvPr id="4" name="Group 36"/>
          <p:cNvGrpSpPr/>
          <p:nvPr/>
        </p:nvGrpSpPr>
        <p:grpSpPr>
          <a:xfrm>
            <a:off x="5447307" y="1417501"/>
            <a:ext cx="3117573" cy="3990892"/>
            <a:chOff x="5080884" y="1447800"/>
            <a:chExt cx="3117573" cy="3990892"/>
          </a:xfrm>
        </p:grpSpPr>
        <p:sp>
          <p:nvSpPr>
            <p:cNvPr id="18" name="Rounded Rectangle 17"/>
            <p:cNvSpPr/>
            <p:nvPr/>
          </p:nvSpPr>
          <p:spPr>
            <a:xfrm>
              <a:off x="5257800" y="1447800"/>
              <a:ext cx="1264257" cy="5406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 1</a:t>
              </a:r>
            </a:p>
          </p:txBody>
        </p:sp>
        <p:sp>
          <p:nvSpPr>
            <p:cNvPr id="19" name="Rounded Rectangle 18"/>
            <p:cNvSpPr/>
            <p:nvPr/>
          </p:nvSpPr>
          <p:spPr>
            <a:xfrm>
              <a:off x="6934200" y="1447800"/>
              <a:ext cx="1264257" cy="54068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a:t>
              </a:r>
              <a:r>
                <a:rPr lang="en-US" sz="1100" b="1" baseline="0" dirty="0">
                  <a:solidFill>
                    <a:schemeClr val="tx1"/>
                  </a:solidFill>
                  <a:latin typeface="Times New Roman" panose="02020603050405020304" pitchFamily="18" charset="0"/>
                  <a:cs typeface="Times New Roman" panose="02020603050405020304" pitchFamily="18" charset="0"/>
                </a:rPr>
                <a:t> 2</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20" name="TextBox 28"/>
            <p:cNvSpPr txBox="1"/>
            <p:nvPr/>
          </p:nvSpPr>
          <p:spPr>
            <a:xfrm>
              <a:off x="6324600" y="2667000"/>
              <a:ext cx="771276" cy="34985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TBE</a:t>
              </a:r>
            </a:p>
          </p:txBody>
        </p:sp>
        <p:cxnSp>
          <p:nvCxnSpPr>
            <p:cNvPr id="21" name="Straight Connector 20"/>
            <p:cNvCxnSpPr>
              <a:stCxn id="18" idx="2"/>
              <a:endCxn id="20" idx="0"/>
            </p:cNvCxnSpPr>
            <p:nvPr/>
          </p:nvCxnSpPr>
          <p:spPr>
            <a:xfrm>
              <a:off x="5889929" y="1988488"/>
              <a:ext cx="820309" cy="6785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2"/>
              <a:endCxn id="20" idx="0"/>
            </p:cNvCxnSpPr>
            <p:nvPr/>
          </p:nvCxnSpPr>
          <p:spPr>
            <a:xfrm flipH="1">
              <a:off x="6710238" y="1988488"/>
              <a:ext cx="856091" cy="6785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943600" y="4038600"/>
              <a:ext cx="1542553" cy="8984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LAND</a:t>
              </a:r>
              <a:r>
                <a:rPr lang="en-US" sz="1100" b="1" baseline="0" dirty="0">
                  <a:solidFill>
                    <a:schemeClr val="tx1"/>
                  </a:solidFill>
                  <a:latin typeface="Times New Roman" panose="02020603050405020304" pitchFamily="18" charset="0"/>
                  <a:cs typeface="Times New Roman" panose="02020603050405020304" pitchFamily="18" charset="0"/>
                </a:rPr>
                <a:t> TRUST</a:t>
              </a:r>
              <a:endParaRPr lang="en-US" sz="1100" b="1" dirty="0">
                <a:solidFill>
                  <a:schemeClr val="tx1"/>
                </a:solidFill>
                <a:latin typeface="Times New Roman" panose="02020603050405020304" pitchFamily="18" charset="0"/>
                <a:cs typeface="Times New Roman" panose="02020603050405020304" pitchFamily="18" charset="0"/>
              </a:endParaRPr>
            </a:p>
          </p:txBody>
        </p:sp>
        <p:cxnSp>
          <p:nvCxnSpPr>
            <p:cNvPr id="24" name="Straight Connector 23"/>
            <p:cNvCxnSpPr>
              <a:stCxn id="20" idx="2"/>
              <a:endCxn id="23" idx="0"/>
            </p:cNvCxnSpPr>
            <p:nvPr/>
          </p:nvCxnSpPr>
          <p:spPr>
            <a:xfrm>
              <a:off x="6710238" y="3016857"/>
              <a:ext cx="4639" cy="1021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440557" y="3721211"/>
              <a:ext cx="302151" cy="33395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3" idx="4"/>
              <a:endCxn id="36" idx="0"/>
            </p:cNvCxnSpPr>
            <p:nvPr/>
          </p:nvCxnSpPr>
          <p:spPr>
            <a:xfrm flipH="1">
              <a:off x="6706042" y="4937098"/>
              <a:ext cx="8835" cy="247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6"/>
            <p:cNvSpPr txBox="1"/>
            <p:nvPr/>
          </p:nvSpPr>
          <p:spPr>
            <a:xfrm>
              <a:off x="5080884" y="3601941"/>
              <a:ext cx="1359673" cy="23853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sz="1000" b="1" dirty="0">
                  <a:solidFill>
                    <a:schemeClr val="tx1"/>
                  </a:solidFill>
                  <a:latin typeface="Times New Roman" panose="02020603050405020304" pitchFamily="18" charset="0"/>
                  <a:cs typeface="Times New Roman" panose="02020603050405020304" pitchFamily="18" charset="0"/>
                </a:rPr>
                <a:t>Colorado</a:t>
              </a:r>
              <a:r>
                <a:rPr lang="en-US" sz="1000" b="1" baseline="0" dirty="0">
                  <a:solidFill>
                    <a:schemeClr val="tx1"/>
                  </a:solidFill>
                  <a:latin typeface="Times New Roman" panose="02020603050405020304" pitchFamily="18" charset="0"/>
                  <a:cs typeface="Times New Roman" panose="02020603050405020304" pitchFamily="18" charset="0"/>
                </a:rPr>
                <a:t> LLC, Trustee</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36" name="TextBox 50"/>
            <p:cNvSpPr txBox="1"/>
            <p:nvPr/>
          </p:nvSpPr>
          <p:spPr>
            <a:xfrm>
              <a:off x="5994400" y="5184250"/>
              <a:ext cx="1423283" cy="25444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Homestead</a:t>
              </a:r>
            </a:p>
          </p:txBody>
        </p:sp>
      </p:grpSp>
    </p:spTree>
    <p:extLst>
      <p:ext uri="{BB962C8B-B14F-4D97-AF65-F5344CB8AC3E}">
        <p14:creationId xmlns:p14="http://schemas.microsoft.com/office/powerpoint/2010/main" val="23070040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298450"/>
            <a:ext cx="7886700" cy="606425"/>
          </a:xfrm>
        </p:spPr>
        <p:txBody>
          <a:bodyPr>
            <a:normAutofit/>
          </a:bodyPr>
          <a:lstStyle/>
          <a:p>
            <a:pPr algn="ctr"/>
            <a:r>
              <a:rPr lang="en-US" sz="3600" b="1" dirty="0">
                <a:latin typeface="Times New Roman" panose="02020603050405020304" pitchFamily="18" charset="0"/>
                <a:cs typeface="Times New Roman" panose="02020603050405020304" pitchFamily="18" charset="0"/>
              </a:rPr>
              <a:t>Qualified Personal Residence Trust</a:t>
            </a:r>
          </a:p>
        </p:txBody>
      </p:sp>
      <p:sp>
        <p:nvSpPr>
          <p:cNvPr id="3" name="Content Placeholder 2"/>
          <p:cNvSpPr>
            <a:spLocks noGrp="1"/>
          </p:cNvSpPr>
          <p:nvPr>
            <p:ph idx="4294967295"/>
          </p:nvPr>
        </p:nvSpPr>
        <p:spPr>
          <a:xfrm>
            <a:off x="1152525" y="1912938"/>
            <a:ext cx="6838950" cy="3124200"/>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The home is transferred to a trust that allows the grantor to make use of the home for a term of years, following which the trust is held for the spouse and descendants, and the grantor must pay rent at fair market value for use.</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Not very appetizing for a creditor, and creditor protection provisions may be included in the QPRT document.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7722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0" y="428625"/>
            <a:ext cx="5562600" cy="609600"/>
          </a:xfrm>
        </p:spPr>
        <p:txBody>
          <a:bodyPr>
            <a:noAutofit/>
          </a:bodyPr>
          <a:lstStyle/>
          <a:p>
            <a:pPr eaLnBrk="1" hangingPunct="1"/>
            <a:r>
              <a:rPr lang="en-US" sz="2400" b="1" dirty="0">
                <a:latin typeface="Times New Roman" panose="02020603050405020304" pitchFamily="18" charset="0"/>
                <a:cs typeface="Times New Roman" panose="02020603050405020304" pitchFamily="18" charset="0"/>
              </a:rPr>
              <a:t>QPRT Trust Planning Demonstration</a:t>
            </a:r>
          </a:p>
        </p:txBody>
      </p:sp>
      <p:graphicFrame>
        <p:nvGraphicFramePr>
          <p:cNvPr id="5" name="Table 4"/>
          <p:cNvGraphicFramePr>
            <a:graphicFrameLocks noGrp="1"/>
          </p:cNvGraphicFramePr>
          <p:nvPr/>
        </p:nvGraphicFramePr>
        <p:xfrm>
          <a:off x="157656" y="1143000"/>
          <a:ext cx="8839200" cy="4433191"/>
        </p:xfrm>
        <a:graphic>
          <a:graphicData uri="http://schemas.openxmlformats.org/drawingml/2006/table">
            <a:tbl>
              <a:tblPr firstRow="1" bandRow="1">
                <a:tableStyleId>{5940675A-B579-460E-94D1-54222C63F5DA}</a:tableStyleId>
              </a:tblPr>
              <a:tblGrid>
                <a:gridCol w="736600">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gridCol w="1031240">
                  <a:extLst>
                    <a:ext uri="{9D8B030D-6E8A-4147-A177-3AD203B41FA5}">
                      <a16:colId xmlns:a16="http://schemas.microsoft.com/office/drawing/2014/main" val="20002"/>
                    </a:ext>
                  </a:extLst>
                </a:gridCol>
                <a:gridCol w="108204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935064">
                  <a:extLst>
                    <a:ext uri="{9D8B030D-6E8A-4147-A177-3AD203B41FA5}">
                      <a16:colId xmlns:a16="http://schemas.microsoft.com/office/drawing/2014/main" val="20007"/>
                    </a:ext>
                  </a:extLst>
                </a:gridCol>
                <a:gridCol w="1198536">
                  <a:extLst>
                    <a:ext uri="{9D8B030D-6E8A-4147-A177-3AD203B41FA5}">
                      <a16:colId xmlns:a16="http://schemas.microsoft.com/office/drawing/2014/main" val="20008"/>
                    </a:ext>
                  </a:extLst>
                </a:gridCol>
              </a:tblGrid>
              <a:tr h="1196619">
                <a:tc>
                  <a:txBody>
                    <a:bodyPr/>
                    <a:lstStyle/>
                    <a:p>
                      <a:endParaRPr lang="en-US" sz="1100" dirty="0">
                        <a:solidFill>
                          <a:schemeClr val="tx1"/>
                        </a:solidFill>
                        <a:latin typeface="Times New Roman" panose="02020603050405020304" pitchFamily="18" charset="0"/>
                        <a:cs typeface="Times New Roman" panose="02020603050405020304" pitchFamily="18" charset="0"/>
                      </a:endParaRPr>
                    </a:p>
                  </a:txBody>
                  <a:tcPr marT="45703" marB="45703"/>
                </a:tc>
                <a:tc gridSpan="2">
                  <a:txBody>
                    <a:bodyPr/>
                    <a:lstStyle/>
                    <a:p>
                      <a:r>
                        <a:rPr lang="en-US" sz="1100" b="1" dirty="0">
                          <a:solidFill>
                            <a:schemeClr val="tx1"/>
                          </a:solidFill>
                          <a:latin typeface="Times New Roman" panose="02020603050405020304" pitchFamily="18" charset="0"/>
                          <a:cs typeface="Times New Roman" panose="02020603050405020304" pitchFamily="18" charset="0"/>
                        </a:rPr>
                        <a:t>Gift Component (with respect to each QPRT)</a:t>
                      </a:r>
                    </a:p>
                  </a:txBody>
                  <a:tcPr marT="45703" marB="45703" anchor="b"/>
                </a:tc>
                <a:tc hMerge="1">
                  <a:txBody>
                    <a:bodyPr/>
                    <a:lstStyle/>
                    <a:p>
                      <a:endParaRPr lang="en-US" sz="1200" dirty="0"/>
                    </a:p>
                  </a:txBody>
                  <a:tcPr/>
                </a:tc>
                <a:tc>
                  <a:txBody>
                    <a:bodyPr/>
                    <a:lstStyle/>
                    <a:p>
                      <a:pPr algn="ctr"/>
                      <a:r>
                        <a:rPr lang="en-US" sz="1100" b="1" dirty="0">
                          <a:solidFill>
                            <a:schemeClr val="tx1"/>
                          </a:solidFill>
                          <a:latin typeface="Times New Roman" panose="02020603050405020304" pitchFamily="18" charset="0"/>
                          <a:cs typeface="Times New Roman" panose="02020603050405020304" pitchFamily="18" charset="0"/>
                        </a:rPr>
                        <a:t>Value of ½ of Home at End of QPRT Term Assuming 7% Growth</a:t>
                      </a:r>
                    </a:p>
                  </a:txBody>
                  <a:tcPr marT="45703" marB="45703" anchor="b"/>
                </a:tc>
                <a:tc>
                  <a:txBody>
                    <a:bodyPr/>
                    <a:lstStyle/>
                    <a:p>
                      <a:pPr algn="ctr"/>
                      <a:r>
                        <a:rPr lang="en-US" sz="1100" b="1" dirty="0">
                          <a:solidFill>
                            <a:schemeClr val="tx1"/>
                          </a:solidFill>
                          <a:latin typeface="Times New Roman" panose="02020603050405020304" pitchFamily="18" charset="0"/>
                          <a:cs typeface="Times New Roman" panose="02020603050405020304" pitchFamily="18" charset="0"/>
                        </a:rPr>
                        <a:t>Estate Tax on Value at End of Term Assuming 35%</a:t>
                      </a:r>
                      <a:r>
                        <a:rPr lang="en-US" sz="1100" b="1" baseline="0" dirty="0">
                          <a:solidFill>
                            <a:schemeClr val="tx1"/>
                          </a:solidFill>
                          <a:latin typeface="Times New Roman" panose="02020603050405020304" pitchFamily="18" charset="0"/>
                          <a:cs typeface="Times New Roman" panose="02020603050405020304" pitchFamily="18" charset="0"/>
                        </a:rPr>
                        <a:t> Estate Tax Rate</a:t>
                      </a:r>
                      <a:endParaRPr lang="en-US" sz="1100" b="1" dirty="0">
                        <a:solidFill>
                          <a:schemeClr val="tx1"/>
                        </a:solidFill>
                        <a:latin typeface="Times New Roman" panose="02020603050405020304" pitchFamily="18" charset="0"/>
                        <a:cs typeface="Times New Roman" panose="02020603050405020304" pitchFamily="18" charset="0"/>
                      </a:endParaRPr>
                    </a:p>
                  </a:txBody>
                  <a:tcPr marT="45703" marB="45703" anchor="b"/>
                </a:tc>
                <a:tc>
                  <a:txBody>
                    <a:bodyPr/>
                    <a:lstStyle/>
                    <a:p>
                      <a:pPr algn="ctr"/>
                      <a:r>
                        <a:rPr lang="en-US" sz="1100" b="1" dirty="0">
                          <a:solidFill>
                            <a:schemeClr val="tx1"/>
                          </a:solidFill>
                          <a:latin typeface="Times New Roman" panose="02020603050405020304" pitchFamily="18" charset="0"/>
                          <a:cs typeface="Times New Roman" panose="02020603050405020304" pitchFamily="18" charset="0"/>
                        </a:rPr>
                        <a:t>Estate Tax Savings on ½ of Home at End of QPRT</a:t>
                      </a:r>
                    </a:p>
                  </a:txBody>
                  <a:tcPr marT="45703" marB="45703" anchor="b"/>
                </a:tc>
                <a:tc>
                  <a:txBody>
                    <a:bodyPr/>
                    <a:lstStyle/>
                    <a:p>
                      <a:pPr algn="ctr"/>
                      <a:r>
                        <a:rPr lang="en-US" sz="1100" b="1" dirty="0">
                          <a:solidFill>
                            <a:schemeClr val="tx1"/>
                          </a:solidFill>
                          <a:latin typeface="Times New Roman" panose="02020603050405020304" pitchFamily="18" charset="0"/>
                          <a:cs typeface="Times New Roman" panose="02020603050405020304" pitchFamily="18" charset="0"/>
                        </a:rPr>
                        <a:t>Estate Tax Savings on Entire Value of Home at End of QPRT</a:t>
                      </a:r>
                    </a:p>
                  </a:txBody>
                  <a:tcPr marT="45703" marB="45703" anchor="b"/>
                </a:tc>
                <a:tc>
                  <a:txBody>
                    <a:bodyPr/>
                    <a:lstStyle/>
                    <a:p>
                      <a:pPr algn="ctr"/>
                      <a:r>
                        <a:rPr lang="en-US" sz="1100" b="1" dirty="0">
                          <a:solidFill>
                            <a:schemeClr val="tx1"/>
                          </a:solidFill>
                          <a:latin typeface="Times New Roman" panose="02020603050405020304" pitchFamily="18" charset="0"/>
                          <a:cs typeface="Times New Roman" panose="02020603050405020304" pitchFamily="18" charset="0"/>
                        </a:rPr>
                        <a:t>Estate Tax</a:t>
                      </a:r>
                      <a:r>
                        <a:rPr lang="en-US" sz="1100" b="1" baseline="0" dirty="0">
                          <a:solidFill>
                            <a:schemeClr val="tx1"/>
                          </a:solidFill>
                          <a:latin typeface="Times New Roman" panose="02020603050405020304" pitchFamily="18" charset="0"/>
                          <a:cs typeface="Times New Roman" panose="02020603050405020304" pitchFamily="18" charset="0"/>
                        </a:rPr>
                        <a:t> Savings After 16 Years Assuming 7% Growth on ½ of House</a:t>
                      </a:r>
                      <a:endParaRPr lang="en-US" sz="1100" b="1" dirty="0">
                        <a:solidFill>
                          <a:schemeClr val="tx1"/>
                        </a:solidFill>
                        <a:latin typeface="Times New Roman" panose="02020603050405020304" pitchFamily="18" charset="0"/>
                        <a:cs typeface="Times New Roman" panose="02020603050405020304" pitchFamily="18" charset="0"/>
                      </a:endParaRPr>
                    </a:p>
                  </a:txBody>
                  <a:tcPr marT="45703" marB="45703" anchor="b"/>
                </a:tc>
                <a:tc>
                  <a:txBody>
                    <a:bodyPr/>
                    <a:lstStyle/>
                    <a:p>
                      <a:pPr algn="ctr"/>
                      <a:r>
                        <a:rPr lang="en-US" sz="1100" b="1" dirty="0">
                          <a:solidFill>
                            <a:schemeClr val="tx1"/>
                          </a:solidFill>
                          <a:latin typeface="Times New Roman" panose="02020603050405020304" pitchFamily="18" charset="0"/>
                          <a:cs typeface="Times New Roman" panose="02020603050405020304" pitchFamily="18" charset="0"/>
                        </a:rPr>
                        <a:t>Estate Tax Savings After</a:t>
                      </a:r>
                      <a:r>
                        <a:rPr lang="en-US" sz="1100" b="1" baseline="0" dirty="0">
                          <a:solidFill>
                            <a:schemeClr val="tx1"/>
                          </a:solidFill>
                          <a:latin typeface="Times New Roman" panose="02020603050405020304" pitchFamily="18" charset="0"/>
                          <a:cs typeface="Times New Roman" panose="02020603050405020304" pitchFamily="18" charset="0"/>
                        </a:rPr>
                        <a:t> 16 Years Assuming 7% Growth on Entire House</a:t>
                      </a:r>
                      <a:endParaRPr lang="en-US" sz="1100" b="1" dirty="0">
                        <a:solidFill>
                          <a:schemeClr val="tx1"/>
                        </a:solidFill>
                        <a:latin typeface="Times New Roman" panose="02020603050405020304" pitchFamily="18" charset="0"/>
                        <a:cs typeface="Times New Roman" panose="02020603050405020304" pitchFamily="18" charset="0"/>
                      </a:endParaRPr>
                    </a:p>
                  </a:txBody>
                  <a:tcPr marT="45703" marB="45703" anchor="b"/>
                </a:tc>
                <a:extLst>
                  <a:ext uri="{0D108BD9-81ED-4DB2-BD59-A6C34878D82A}">
                    <a16:rowId xmlns:a16="http://schemas.microsoft.com/office/drawing/2014/main" val="10000"/>
                  </a:ext>
                </a:extLst>
              </a:tr>
              <a:tr h="199420">
                <a:tc rowSpan="2">
                  <a:txBody>
                    <a:bodyPr/>
                    <a:lstStyle/>
                    <a:p>
                      <a:r>
                        <a:rPr lang="en-US" sz="1100" b="1" dirty="0">
                          <a:solidFill>
                            <a:schemeClr val="tx1"/>
                          </a:solidFill>
                          <a:latin typeface="Times New Roman" panose="02020603050405020304" pitchFamily="18" charset="0"/>
                          <a:cs typeface="Times New Roman" panose="02020603050405020304" pitchFamily="18" charset="0"/>
                        </a:rPr>
                        <a:t>6 Year QPRT</a:t>
                      </a:r>
                    </a:p>
                  </a:txBody>
                  <a:tcPr marT="45703" marB="45703"/>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Gift %</a:t>
                      </a:r>
                    </a:p>
                  </a:txBody>
                  <a:tcPr marT="45703" marB="45703" anchor="b"/>
                </a:tc>
                <a:tc>
                  <a:txBody>
                    <a:bodyPr/>
                    <a:lstStyle/>
                    <a:p>
                      <a:pPr algn="r"/>
                      <a:r>
                        <a:rPr lang="en-US" sz="1000" b="1" dirty="0">
                          <a:solidFill>
                            <a:schemeClr val="tx1"/>
                          </a:solidFill>
                          <a:latin typeface="Times New Roman" panose="02020603050405020304" pitchFamily="18" charset="0"/>
                          <a:cs typeface="Times New Roman" panose="02020603050405020304" pitchFamily="18" charset="0"/>
                        </a:rPr>
                        <a:t>73.220%</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$645,314.05</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$225,859.92</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$132,193.23</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$264,386.96</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$350,633.96</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$701,267.92</a:t>
                      </a:r>
                    </a:p>
                  </a:txBody>
                  <a:tcPr marT="45703" marB="45703" anchor="b"/>
                </a:tc>
                <a:extLst>
                  <a:ext uri="{0D108BD9-81ED-4DB2-BD59-A6C34878D82A}">
                    <a16:rowId xmlns:a16="http://schemas.microsoft.com/office/drawing/2014/main" val="10001"/>
                  </a:ext>
                </a:extLst>
              </a:tr>
              <a:tr h="293294">
                <a:tc vMerge="1">
                  <a:txBody>
                    <a:bodyPr/>
                    <a:lstStyle/>
                    <a:p>
                      <a:endParaRPr lang="en-US"/>
                    </a:p>
                  </a:txBody>
                  <a:tcPr/>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Value of Gift</a:t>
                      </a:r>
                    </a:p>
                  </a:txBody>
                  <a:tcPr marT="45703" marB="45703" anchor="b"/>
                </a:tc>
                <a:tc>
                  <a:txBody>
                    <a:bodyPr/>
                    <a:lstStyle/>
                    <a:p>
                      <a:pPr algn="r"/>
                      <a:r>
                        <a:rPr lang="en-US" sz="1000" b="0" dirty="0">
                          <a:solidFill>
                            <a:schemeClr val="tx1"/>
                          </a:solidFill>
                          <a:latin typeface="Times New Roman" panose="02020603050405020304" pitchFamily="18" charset="0"/>
                          <a:cs typeface="Times New Roman" panose="02020603050405020304" pitchFamily="18" charset="0"/>
                        </a:rPr>
                        <a:t>$267,619.00</a:t>
                      </a:r>
                    </a:p>
                  </a:txBody>
                  <a:tcPr marT="45703" marB="45703"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46292">
                <a:tc rowSpan="2">
                  <a:txBody>
                    <a:bodyPr/>
                    <a:lstStyle/>
                    <a:p>
                      <a:r>
                        <a:rPr lang="en-US" sz="1100" b="1" dirty="0">
                          <a:solidFill>
                            <a:schemeClr val="tx1"/>
                          </a:solidFill>
                          <a:latin typeface="Times New Roman" panose="02020603050405020304" pitchFamily="18" charset="0"/>
                          <a:cs typeface="Times New Roman" panose="02020603050405020304" pitchFamily="18" charset="0"/>
                        </a:rPr>
                        <a:t>8 Year QPRT</a:t>
                      </a:r>
                    </a:p>
                  </a:txBody>
                  <a:tcPr marT="45703" marB="45703"/>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Gift %</a:t>
                      </a:r>
                    </a:p>
                  </a:txBody>
                  <a:tcPr marT="45703" marB="45703" anchor="b"/>
                </a:tc>
                <a:tc>
                  <a:txBody>
                    <a:bodyPr/>
                    <a:lstStyle/>
                    <a:p>
                      <a:pPr algn="r"/>
                      <a:r>
                        <a:rPr lang="en-US" sz="1000" b="1" dirty="0">
                          <a:solidFill>
                            <a:schemeClr val="tx1"/>
                          </a:solidFill>
                          <a:latin typeface="Times New Roman" panose="02020603050405020304" pitchFamily="18" charset="0"/>
                          <a:cs typeface="Times New Roman" panose="02020603050405020304" pitchFamily="18" charset="0"/>
                        </a:rPr>
                        <a:t>64.328%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$738,820.06</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$258,587.02</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$176,295.43</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$352,590.85</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$362,009.05</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$724,018.10</a:t>
                      </a:r>
                    </a:p>
                  </a:txBody>
                  <a:tcPr marT="45703" marB="45703" anchor="b"/>
                </a:tc>
                <a:extLst>
                  <a:ext uri="{0D108BD9-81ED-4DB2-BD59-A6C34878D82A}">
                    <a16:rowId xmlns:a16="http://schemas.microsoft.com/office/drawing/2014/main" val="10003"/>
                  </a:ext>
                </a:extLst>
              </a:tr>
              <a:tr h="246421">
                <a:tc vMerge="1">
                  <a:txBody>
                    <a:bodyPr/>
                    <a:lstStyle/>
                    <a:p>
                      <a:endParaRPr lang="en-US"/>
                    </a:p>
                  </a:txBody>
                  <a:tcPr/>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Value of Gift</a:t>
                      </a:r>
                    </a:p>
                  </a:txBody>
                  <a:tcPr marT="45703" marB="45703" anchor="b"/>
                </a:tc>
                <a:tc>
                  <a:txBody>
                    <a:bodyPr/>
                    <a:lstStyle/>
                    <a:p>
                      <a:pPr algn="r"/>
                      <a:r>
                        <a:rPr lang="en-US" sz="1000" b="0" dirty="0">
                          <a:solidFill>
                            <a:schemeClr val="tx1"/>
                          </a:solidFill>
                          <a:latin typeface="Times New Roman" panose="02020603050405020304" pitchFamily="18" charset="0"/>
                          <a:cs typeface="Times New Roman" panose="02020603050405020304" pitchFamily="18" charset="0"/>
                        </a:rPr>
                        <a:t>$235,118.84</a:t>
                      </a:r>
                    </a:p>
                  </a:txBody>
                  <a:tcPr marT="45703" marB="45703"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46292">
                <a:tc rowSpan="2">
                  <a:txBody>
                    <a:bodyPr/>
                    <a:lstStyle/>
                    <a:p>
                      <a:r>
                        <a:rPr lang="en-US" sz="1100" b="1" dirty="0">
                          <a:solidFill>
                            <a:schemeClr val="tx1"/>
                          </a:solidFill>
                          <a:latin typeface="Times New Roman" panose="02020603050405020304" pitchFamily="18" charset="0"/>
                          <a:cs typeface="Times New Roman" panose="02020603050405020304" pitchFamily="18" charset="0"/>
                        </a:rPr>
                        <a:t>10 Year</a:t>
                      </a:r>
                      <a:r>
                        <a:rPr lang="en-US" sz="1100" b="1" baseline="0" dirty="0">
                          <a:solidFill>
                            <a:schemeClr val="tx1"/>
                          </a:solidFill>
                          <a:latin typeface="Times New Roman" panose="02020603050405020304" pitchFamily="18" charset="0"/>
                          <a:cs typeface="Times New Roman" panose="02020603050405020304" pitchFamily="18" charset="0"/>
                        </a:rPr>
                        <a:t> QPRT</a:t>
                      </a:r>
                      <a:endParaRPr lang="en-US" sz="1100" b="1" dirty="0">
                        <a:solidFill>
                          <a:schemeClr val="tx1"/>
                        </a:solidFill>
                        <a:latin typeface="Times New Roman" panose="02020603050405020304" pitchFamily="18" charset="0"/>
                        <a:cs typeface="Times New Roman" panose="02020603050405020304" pitchFamily="18" charset="0"/>
                      </a:endParaRPr>
                    </a:p>
                  </a:txBody>
                  <a:tcPr marT="45703" marB="45703"/>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Gift %</a:t>
                      </a:r>
                    </a:p>
                  </a:txBody>
                  <a:tcPr marT="45703" marB="45703" anchor="b"/>
                </a:tc>
                <a:tc>
                  <a:txBody>
                    <a:bodyPr/>
                    <a:lstStyle/>
                    <a:p>
                      <a:pPr algn="r"/>
                      <a:r>
                        <a:rPr lang="en-US" sz="1000" b="1" dirty="0">
                          <a:solidFill>
                            <a:schemeClr val="tx1"/>
                          </a:solidFill>
                          <a:latin typeface="Times New Roman" panose="02020603050405020304" pitchFamily="18" charset="0"/>
                          <a:cs typeface="Times New Roman" panose="02020603050405020304" pitchFamily="18" charset="0"/>
                        </a:rPr>
                        <a:t>55.528%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$845,875.08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$296,056.28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$225,022.09</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$450,044.17</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$373,266.45</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$746,532.90</a:t>
                      </a:r>
                    </a:p>
                  </a:txBody>
                  <a:tcPr marT="45703" marB="45703" anchor="b"/>
                </a:tc>
                <a:extLst>
                  <a:ext uri="{0D108BD9-81ED-4DB2-BD59-A6C34878D82A}">
                    <a16:rowId xmlns:a16="http://schemas.microsoft.com/office/drawing/2014/main" val="10005"/>
                  </a:ext>
                </a:extLst>
              </a:tr>
              <a:tr h="246421">
                <a:tc vMerge="1">
                  <a:txBody>
                    <a:bodyPr/>
                    <a:lstStyle/>
                    <a:p>
                      <a:endParaRPr lang="en-US"/>
                    </a:p>
                  </a:txBody>
                  <a:tcPr/>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Value of Gift</a:t>
                      </a:r>
                    </a:p>
                  </a:txBody>
                  <a:tcPr marT="45703" marB="45703" anchor="b"/>
                </a:tc>
                <a:tc>
                  <a:txBody>
                    <a:bodyPr/>
                    <a:lstStyle/>
                    <a:p>
                      <a:pPr algn="r"/>
                      <a:r>
                        <a:rPr lang="en-US" sz="1000" b="0" dirty="0">
                          <a:solidFill>
                            <a:schemeClr val="tx1"/>
                          </a:solidFill>
                          <a:latin typeface="Times New Roman" panose="02020603050405020304" pitchFamily="18" charset="0"/>
                          <a:cs typeface="Times New Roman" panose="02020603050405020304" pitchFamily="18" charset="0"/>
                        </a:rPr>
                        <a:t>$202,954.84</a:t>
                      </a:r>
                    </a:p>
                  </a:txBody>
                  <a:tcPr marT="45703" marB="45703"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46292">
                <a:tc rowSpan="2">
                  <a:txBody>
                    <a:bodyPr/>
                    <a:lstStyle/>
                    <a:p>
                      <a:r>
                        <a:rPr lang="en-US" sz="1100" b="1" dirty="0">
                          <a:solidFill>
                            <a:schemeClr val="tx1"/>
                          </a:solidFill>
                          <a:latin typeface="Times New Roman" panose="02020603050405020304" pitchFamily="18" charset="0"/>
                          <a:cs typeface="Times New Roman" panose="02020603050405020304" pitchFamily="18" charset="0"/>
                        </a:rPr>
                        <a:t>12 Year QPRT</a:t>
                      </a:r>
                    </a:p>
                  </a:txBody>
                  <a:tcPr marT="45703" marB="45703"/>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Gift %</a:t>
                      </a:r>
                    </a:p>
                  </a:txBody>
                  <a:tcPr marT="45703" marB="45703" anchor="b"/>
                </a:tc>
                <a:tc>
                  <a:txBody>
                    <a:bodyPr/>
                    <a:lstStyle/>
                    <a:p>
                      <a:pPr algn="r"/>
                      <a:r>
                        <a:rPr lang="en-US" sz="1000" b="1" dirty="0">
                          <a:solidFill>
                            <a:schemeClr val="tx1"/>
                          </a:solidFill>
                          <a:latin typeface="Times New Roman" panose="02020603050405020304" pitchFamily="18" charset="0"/>
                          <a:cs typeface="Times New Roman" panose="02020603050405020304" pitchFamily="18" charset="0"/>
                        </a:rPr>
                        <a:t>46.916%</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$968,442.38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$338,954.83</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$278,937.54</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$557,875.08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$384,283.35</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$768,566.70</a:t>
                      </a:r>
                    </a:p>
                  </a:txBody>
                  <a:tcPr marT="45703" marB="45703" anchor="b"/>
                </a:tc>
                <a:extLst>
                  <a:ext uri="{0D108BD9-81ED-4DB2-BD59-A6C34878D82A}">
                    <a16:rowId xmlns:a16="http://schemas.microsoft.com/office/drawing/2014/main" val="10007"/>
                  </a:ext>
                </a:extLst>
              </a:tr>
              <a:tr h="246421">
                <a:tc vMerge="1">
                  <a:txBody>
                    <a:bodyPr/>
                    <a:lstStyle/>
                    <a:p>
                      <a:endParaRPr lang="en-US"/>
                    </a:p>
                  </a:txBody>
                  <a:tcPr/>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Value of Gift</a:t>
                      </a:r>
                    </a:p>
                  </a:txBody>
                  <a:tcPr marT="45703" marB="45703" anchor="b"/>
                </a:tc>
                <a:tc>
                  <a:txBody>
                    <a:bodyPr/>
                    <a:lstStyle/>
                    <a:p>
                      <a:pPr algn="r"/>
                      <a:r>
                        <a:rPr lang="en-US" sz="1000" b="0" dirty="0">
                          <a:solidFill>
                            <a:schemeClr val="tx1"/>
                          </a:solidFill>
                          <a:latin typeface="Times New Roman" panose="02020603050405020304" pitchFamily="18" charset="0"/>
                          <a:cs typeface="Times New Roman" panose="02020603050405020304" pitchFamily="18" charset="0"/>
                        </a:rPr>
                        <a:t>$171,477.98</a:t>
                      </a:r>
                    </a:p>
                  </a:txBody>
                  <a:tcPr marT="45703" marB="45703"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246292">
                <a:tc rowSpan="2">
                  <a:txBody>
                    <a:bodyPr/>
                    <a:lstStyle/>
                    <a:p>
                      <a:r>
                        <a:rPr lang="en-US" sz="1100" b="1" dirty="0">
                          <a:solidFill>
                            <a:schemeClr val="tx1"/>
                          </a:solidFill>
                          <a:latin typeface="Times New Roman" panose="02020603050405020304" pitchFamily="18" charset="0"/>
                          <a:cs typeface="Times New Roman" panose="02020603050405020304" pitchFamily="18" charset="0"/>
                        </a:rPr>
                        <a:t>14 Year QPRT</a:t>
                      </a:r>
                    </a:p>
                  </a:txBody>
                  <a:tcPr marT="45703" marB="45703"/>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Gift %</a:t>
                      </a:r>
                    </a:p>
                  </a:txBody>
                  <a:tcPr marT="45703" marB="45703" anchor="b"/>
                </a:tc>
                <a:tc>
                  <a:txBody>
                    <a:bodyPr/>
                    <a:lstStyle/>
                    <a:p>
                      <a:pPr algn="r"/>
                      <a:r>
                        <a:rPr lang="en-US" sz="1000" b="1" dirty="0">
                          <a:solidFill>
                            <a:schemeClr val="tx1"/>
                          </a:solidFill>
                          <a:latin typeface="Times New Roman" panose="02020603050405020304" pitchFamily="18" charset="0"/>
                          <a:cs typeface="Times New Roman" panose="02020603050405020304" pitchFamily="18" charset="0"/>
                        </a:rPr>
                        <a:t>38.633%</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$1,108,769.68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$388,069.39</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$338,648.12</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$677,296.25</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$394,879.38</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$789,758.76</a:t>
                      </a:r>
                    </a:p>
                  </a:txBody>
                  <a:tcPr marT="45703" marB="45703" anchor="b"/>
                </a:tc>
                <a:extLst>
                  <a:ext uri="{0D108BD9-81ED-4DB2-BD59-A6C34878D82A}">
                    <a16:rowId xmlns:a16="http://schemas.microsoft.com/office/drawing/2014/main" val="10009"/>
                  </a:ext>
                </a:extLst>
              </a:tr>
              <a:tr h="246421">
                <a:tc vMerge="1">
                  <a:txBody>
                    <a:bodyPr/>
                    <a:lstStyle/>
                    <a:p>
                      <a:endParaRPr lang="en-US"/>
                    </a:p>
                  </a:txBody>
                  <a:tcPr/>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Value of Gift</a:t>
                      </a:r>
                    </a:p>
                  </a:txBody>
                  <a:tcPr marT="45703" marB="45703" anchor="b"/>
                </a:tc>
                <a:tc>
                  <a:txBody>
                    <a:bodyPr/>
                    <a:lstStyle/>
                    <a:p>
                      <a:pPr algn="r"/>
                      <a:r>
                        <a:rPr lang="en-US" sz="1000" b="0" dirty="0">
                          <a:solidFill>
                            <a:schemeClr val="tx1"/>
                          </a:solidFill>
                          <a:latin typeface="Times New Roman" panose="02020603050405020304" pitchFamily="18" charset="0"/>
                          <a:cs typeface="Times New Roman" panose="02020603050405020304" pitchFamily="18" charset="0"/>
                        </a:rPr>
                        <a:t>$141,203.62</a:t>
                      </a:r>
                    </a:p>
                  </a:txBody>
                  <a:tcPr marT="45703" marB="45703"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246292">
                <a:tc rowSpan="2">
                  <a:txBody>
                    <a:bodyPr/>
                    <a:lstStyle/>
                    <a:p>
                      <a:r>
                        <a:rPr lang="en-US" sz="1100" b="1" dirty="0">
                          <a:solidFill>
                            <a:schemeClr val="tx1"/>
                          </a:solidFill>
                          <a:latin typeface="Times New Roman" panose="02020603050405020304" pitchFamily="18" charset="0"/>
                          <a:cs typeface="Times New Roman" panose="02020603050405020304" pitchFamily="18" charset="0"/>
                        </a:rPr>
                        <a:t>16 Year QPRT</a:t>
                      </a:r>
                    </a:p>
                  </a:txBody>
                  <a:tcPr marT="45703" marB="45703"/>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Gift %</a:t>
                      </a:r>
                    </a:p>
                  </a:txBody>
                  <a:tcPr marT="45703" marB="45703" anchor="b"/>
                </a:tc>
                <a:tc>
                  <a:txBody>
                    <a:bodyPr/>
                    <a:lstStyle/>
                    <a:p>
                      <a:pPr algn="r"/>
                      <a:r>
                        <a:rPr lang="en-US" sz="1000" b="1" dirty="0">
                          <a:solidFill>
                            <a:schemeClr val="tx1"/>
                          </a:solidFill>
                          <a:latin typeface="Times New Roman" panose="02020603050405020304" pitchFamily="18" charset="0"/>
                          <a:cs typeface="Times New Roman" panose="02020603050405020304" pitchFamily="18" charset="0"/>
                        </a:rPr>
                        <a:t>30.840%</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$1,269,430.41</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$444,300.64</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$404,848.70</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$809,697.15</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$404,848.57</a:t>
                      </a:r>
                    </a:p>
                  </a:txBody>
                  <a:tcPr marT="45703" marB="45703" anchor="b"/>
                </a:tc>
                <a:tc rowSpan="2">
                  <a:txBody>
                    <a:bodyPr/>
                    <a:lstStyle/>
                    <a:p>
                      <a:r>
                        <a:rPr lang="en-US" sz="900" dirty="0">
                          <a:solidFill>
                            <a:schemeClr val="tx1"/>
                          </a:solidFill>
                          <a:latin typeface="Times New Roman" panose="02020603050405020304" pitchFamily="18" charset="0"/>
                          <a:cs typeface="Times New Roman" panose="02020603050405020304" pitchFamily="18" charset="0"/>
                        </a:rPr>
                        <a:t>$809,697.15</a:t>
                      </a:r>
                    </a:p>
                  </a:txBody>
                  <a:tcPr marT="45703" marB="45703" anchor="b"/>
                </a:tc>
                <a:extLst>
                  <a:ext uri="{0D108BD9-81ED-4DB2-BD59-A6C34878D82A}">
                    <a16:rowId xmlns:a16="http://schemas.microsoft.com/office/drawing/2014/main" val="10011"/>
                  </a:ext>
                </a:extLst>
              </a:tr>
              <a:tr h="246421">
                <a:tc vMerge="1">
                  <a:txBody>
                    <a:bodyPr/>
                    <a:lstStyle/>
                    <a:p>
                      <a:endParaRPr lang="en-US"/>
                    </a:p>
                  </a:txBody>
                  <a:tcPr/>
                </a:tc>
                <a:tc>
                  <a:txBody>
                    <a:bodyPr/>
                    <a:lstStyle/>
                    <a:p>
                      <a:pPr algn="r"/>
                      <a:r>
                        <a:rPr lang="en-US" sz="800" dirty="0">
                          <a:solidFill>
                            <a:schemeClr val="tx1"/>
                          </a:solidFill>
                          <a:latin typeface="Times New Roman" panose="02020603050405020304" pitchFamily="18" charset="0"/>
                          <a:cs typeface="Times New Roman" panose="02020603050405020304" pitchFamily="18" charset="0"/>
                        </a:rPr>
                        <a:t>Value of Gift</a:t>
                      </a:r>
                    </a:p>
                  </a:txBody>
                  <a:tcPr marT="45703" marB="45703" anchor="b"/>
                </a:tc>
                <a:tc>
                  <a:txBody>
                    <a:bodyPr/>
                    <a:lstStyle/>
                    <a:p>
                      <a:pPr algn="r"/>
                      <a:r>
                        <a:rPr lang="en-US" sz="1000" b="0" dirty="0">
                          <a:solidFill>
                            <a:schemeClr val="tx1"/>
                          </a:solidFill>
                          <a:latin typeface="Times New Roman" panose="02020603050405020304" pitchFamily="18" charset="0"/>
                          <a:cs typeface="Times New Roman" panose="02020603050405020304" pitchFamily="18" charset="0"/>
                        </a:rPr>
                        <a:t>$112,720.20</a:t>
                      </a:r>
                    </a:p>
                  </a:txBody>
                  <a:tcPr marT="45703" marB="45703"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bl>
          </a:graphicData>
        </a:graphic>
      </p:graphicFrame>
      <p:sp>
        <p:nvSpPr>
          <p:cNvPr id="6" name="TextBox 5"/>
          <p:cNvSpPr txBox="1">
            <a:spLocks noChangeArrowheads="1"/>
          </p:cNvSpPr>
          <p:nvPr/>
        </p:nvSpPr>
        <p:spPr bwMode="auto">
          <a:xfrm>
            <a:off x="5562600" y="286435"/>
            <a:ext cx="3505200" cy="646331"/>
          </a:xfrm>
          <a:prstGeom prst="rect">
            <a:avLst/>
          </a:prstGeom>
          <a:noFill/>
          <a:ln w="9525">
            <a:noFill/>
            <a:miter lim="800000"/>
            <a:headEnd/>
            <a:tailEnd/>
          </a:ln>
        </p:spPr>
        <p:txBody>
          <a:bodyPr>
            <a:spAutoFit/>
          </a:bodyPr>
          <a:lstStyle/>
          <a:p>
            <a:r>
              <a:rPr lang="en-US" sz="900" dirty="0">
                <a:latin typeface="Times New Roman" panose="02020603050405020304" pitchFamily="18" charset="0"/>
                <a:cs typeface="Times New Roman" panose="02020603050405020304" pitchFamily="18" charset="0"/>
              </a:rPr>
              <a:t>Age of Client 		68</a:t>
            </a:r>
          </a:p>
          <a:p>
            <a:r>
              <a:rPr lang="en-US" sz="900" dirty="0">
                <a:latin typeface="Times New Roman" panose="02020603050405020304" pitchFamily="18" charset="0"/>
                <a:cs typeface="Times New Roman" panose="02020603050405020304" pitchFamily="18" charset="0"/>
              </a:rPr>
              <a:t>Initial Value of Home 		$860,000</a:t>
            </a:r>
          </a:p>
          <a:p>
            <a:r>
              <a:rPr lang="en-US" sz="900" dirty="0">
                <a:latin typeface="Times New Roman" panose="02020603050405020304" pitchFamily="18" charset="0"/>
                <a:cs typeface="Times New Roman" panose="02020603050405020304" pitchFamily="18" charset="0"/>
              </a:rPr>
              <a:t>Fractional Discount Assumed 	15.00%</a:t>
            </a:r>
          </a:p>
          <a:p>
            <a:r>
              <a:rPr lang="en-US" sz="900" dirty="0">
                <a:latin typeface="Times New Roman" panose="02020603050405020304" pitchFamily="18" charset="0"/>
                <a:cs typeface="Times New Roman" panose="02020603050405020304" pitchFamily="18" charset="0"/>
              </a:rPr>
              <a:t>Discounted Value of ½ of Home 	$365,500</a:t>
            </a:r>
          </a:p>
        </p:txBody>
      </p:sp>
      <p:sp>
        <p:nvSpPr>
          <p:cNvPr id="7" name="TextBox 6"/>
          <p:cNvSpPr txBox="1">
            <a:spLocks noChangeArrowheads="1"/>
          </p:cNvSpPr>
          <p:nvPr/>
        </p:nvSpPr>
        <p:spPr bwMode="auto">
          <a:xfrm>
            <a:off x="811306" y="5576191"/>
            <a:ext cx="7848600" cy="707886"/>
          </a:xfrm>
          <a:prstGeom prst="rect">
            <a:avLst/>
          </a:prstGeom>
          <a:noFill/>
          <a:ln w="9525">
            <a:noFill/>
            <a:miter lim="800000"/>
            <a:headEnd/>
            <a:tailEnd/>
          </a:ln>
        </p:spPr>
        <p:txBody>
          <a:bodyPr>
            <a:spAutoFit/>
          </a:bodyPr>
          <a:lstStyle/>
          <a:p>
            <a:r>
              <a:rPr lang="en-US" sz="1000" dirty="0">
                <a:latin typeface="Times New Roman" panose="02020603050405020304" pitchFamily="18" charset="0"/>
                <a:cs typeface="Times New Roman" panose="02020603050405020304" pitchFamily="18" charset="0"/>
              </a:rPr>
              <a:t>Probability of Death Before Certain Age -- Current Age 68</a:t>
            </a:r>
            <a:br>
              <a:rPr lang="en-US" sz="1000" dirty="0">
                <a:latin typeface="Times New Roman" panose="02020603050405020304" pitchFamily="18" charset="0"/>
                <a:cs typeface="Times New Roman" panose="02020603050405020304" pitchFamily="18" charset="0"/>
              </a:rPr>
            </a:b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2 years (70) 	4.18%	6 years (74)	14.31%	10 years (78)	27.33%	20 years (88)	68.53%</a:t>
            </a:r>
          </a:p>
          <a:p>
            <a:r>
              <a:rPr lang="en-US" sz="1000" dirty="0">
                <a:latin typeface="Times New Roman" panose="02020603050405020304" pitchFamily="18" charset="0"/>
                <a:cs typeface="Times New Roman" panose="02020603050405020304" pitchFamily="18" charset="0"/>
              </a:rPr>
              <a:t>4 years (72)	8.92%	8 years (76)	20.45%	15 years (83)	47.24%</a:t>
            </a:r>
          </a:p>
        </p:txBody>
      </p:sp>
    </p:spTree>
    <p:extLst>
      <p:ext uri="{BB962C8B-B14F-4D97-AF65-F5344CB8AC3E}">
        <p14:creationId xmlns:p14="http://schemas.microsoft.com/office/powerpoint/2010/main" val="304412491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7238"/>
            <a:ext cx="9144000" cy="533944"/>
          </a:xfrm>
          <a:prstGeom prst="rect">
            <a:avLst/>
          </a:prstGeom>
        </p:spPr>
        <p:txBody>
          <a:bodyPr/>
          <a:lstStyle/>
          <a:p>
            <a:pPr algn="ctr">
              <a:spcBef>
                <a:spcPct val="0"/>
              </a:spcBef>
              <a:tabLst>
                <a:tab pos="1768475" algn="l"/>
              </a:tabLst>
              <a:defRPr/>
            </a:pPr>
            <a:r>
              <a:rPr lang="en-US" altLang="zh-CN" sz="3200" b="1" dirty="0">
                <a:latin typeface="Times New Roman" panose="02020603050405020304" pitchFamily="18" charset="0"/>
                <a:ea typeface="+mj-ea"/>
                <a:cs typeface="Times New Roman" panose="02020603050405020304" pitchFamily="18" charset="0"/>
              </a:rPr>
              <a:t>Child’s Homestead Irrevocable Trust</a:t>
            </a:r>
          </a:p>
        </p:txBody>
      </p:sp>
      <p:sp>
        <p:nvSpPr>
          <p:cNvPr id="5" name="Oval 3"/>
          <p:cNvSpPr>
            <a:spLocks noChangeArrowheads="1"/>
          </p:cNvSpPr>
          <p:nvPr/>
        </p:nvSpPr>
        <p:spPr bwMode="auto">
          <a:xfrm>
            <a:off x="3124200" y="2743200"/>
            <a:ext cx="1600200" cy="1447800"/>
          </a:xfrm>
          <a:prstGeom prst="ellipse">
            <a:avLst/>
          </a:prstGeom>
          <a:noFill/>
          <a:ln w="9525">
            <a:solidFill>
              <a:schemeClr val="tx1"/>
            </a:solidFill>
            <a:round/>
            <a:headEnd/>
            <a:tailEnd/>
          </a:ln>
        </p:spPr>
        <p:txBody>
          <a:bodyPr lIns="36576" tIns="27432" rIns="36576" bIns="27432" anchor="ctr"/>
          <a:lstStyle/>
          <a:p>
            <a:pPr algn="ctr"/>
            <a:r>
              <a:rPr lang="en-US" sz="1000" b="1" dirty="0">
                <a:latin typeface="Times New Roman" panose="02020603050405020304" pitchFamily="18" charset="0"/>
                <a:cs typeface="Times New Roman" panose="02020603050405020304" pitchFamily="18" charset="0"/>
              </a:rPr>
              <a:t>CHILD’S HOMESTEAD IRREVOCABLE TRUST</a:t>
            </a:r>
          </a:p>
        </p:txBody>
      </p:sp>
      <p:sp>
        <p:nvSpPr>
          <p:cNvPr id="6" name="TextBox 5"/>
          <p:cNvSpPr txBox="1"/>
          <p:nvPr/>
        </p:nvSpPr>
        <p:spPr>
          <a:xfrm>
            <a:off x="838200" y="901987"/>
            <a:ext cx="7467600" cy="938719"/>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A trust that can own a home used by a child to benefit the spouse and descendants;</a:t>
            </a:r>
          </a:p>
          <a:p>
            <a:r>
              <a:rPr lang="en-US" sz="1100" dirty="0">
                <a:latin typeface="Times New Roman" panose="02020603050405020304" pitchFamily="18" charset="0"/>
                <a:cs typeface="Times New Roman" panose="02020603050405020304" pitchFamily="18" charset="0"/>
              </a:rPr>
              <a:t> - can qualify for the State Homestead Exemption and 3% cap</a:t>
            </a:r>
          </a:p>
          <a:p>
            <a:r>
              <a:rPr lang="en-US" sz="1100" dirty="0">
                <a:latin typeface="Times New Roman" panose="02020603050405020304" pitchFamily="18" charset="0"/>
                <a:cs typeface="Times New Roman" panose="02020603050405020304" pitchFamily="18" charset="0"/>
              </a:rPr>
              <a:t> - can be considered as owned by the Child for income tax purposes to qualify for the $250,000 income tax exemption on sale</a:t>
            </a:r>
          </a:p>
          <a:p>
            <a:r>
              <a:rPr lang="en-US" sz="1100" dirty="0">
                <a:latin typeface="Times New Roman" panose="02020603050405020304" pitchFamily="18" charset="0"/>
                <a:cs typeface="Times New Roman" panose="02020603050405020304" pitchFamily="18" charset="0"/>
              </a:rPr>
              <a:t> - can be controlled by the Trustee and used for the benefit of various family members</a:t>
            </a:r>
          </a:p>
          <a:p>
            <a:r>
              <a:rPr lang="en-US" sz="1100" dirty="0">
                <a:latin typeface="Times New Roman" panose="02020603050405020304" pitchFamily="18" charset="0"/>
                <a:cs typeface="Times New Roman" panose="02020603050405020304" pitchFamily="18" charset="0"/>
              </a:rPr>
              <a:t> - will insulate family members from liabilities associated with ownership of the home</a:t>
            </a:r>
          </a:p>
        </p:txBody>
      </p:sp>
      <p:sp>
        <p:nvSpPr>
          <p:cNvPr id="7" name="TextBox 6"/>
          <p:cNvSpPr txBox="1"/>
          <p:nvPr/>
        </p:nvSpPr>
        <p:spPr>
          <a:xfrm>
            <a:off x="3200400" y="2133600"/>
            <a:ext cx="1447800" cy="2308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Other Spouse = Trustee</a:t>
            </a:r>
          </a:p>
        </p:txBody>
      </p:sp>
      <p:cxnSp>
        <p:nvCxnSpPr>
          <p:cNvPr id="8" name="Straight Connector 7"/>
          <p:cNvCxnSpPr>
            <a:stCxn id="5" idx="0"/>
            <a:endCxn id="7" idx="2"/>
          </p:cNvCxnSpPr>
          <p:nvPr/>
        </p:nvCxnSpPr>
        <p:spPr bwMode="auto">
          <a:xfrm flipV="1">
            <a:off x="3924300" y="2364432"/>
            <a:ext cx="0" cy="3787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1028700" y="3266673"/>
            <a:ext cx="914400"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GRANTOR </a:t>
            </a:r>
          </a:p>
          <a:p>
            <a:r>
              <a:rPr lang="en-US" sz="900" dirty="0">
                <a:latin typeface="Times New Roman" panose="02020603050405020304" pitchFamily="18" charset="0"/>
                <a:cs typeface="Times New Roman" panose="02020603050405020304" pitchFamily="18" charset="0"/>
              </a:rPr>
              <a:t>SPOUSE</a:t>
            </a:r>
          </a:p>
        </p:txBody>
      </p:sp>
      <p:cxnSp>
        <p:nvCxnSpPr>
          <p:cNvPr id="10" name="Straight Arrow Connector 9"/>
          <p:cNvCxnSpPr>
            <a:endCxn id="5" idx="2"/>
          </p:cNvCxnSpPr>
          <p:nvPr/>
        </p:nvCxnSpPr>
        <p:spPr bwMode="auto">
          <a:xfrm>
            <a:off x="1676400" y="3461266"/>
            <a:ext cx="1447800" cy="58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1219200" y="3505200"/>
            <a:ext cx="1905000" cy="261610"/>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Gift</a:t>
            </a:r>
            <a:endParaRPr lang="en-US" sz="11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124200" y="4648200"/>
            <a:ext cx="1600200" cy="230832"/>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Home and Other Assets</a:t>
            </a:r>
          </a:p>
        </p:txBody>
      </p:sp>
      <p:cxnSp>
        <p:nvCxnSpPr>
          <p:cNvPr id="13" name="Straight Connector 12"/>
          <p:cNvCxnSpPr>
            <a:stCxn id="5" idx="4"/>
            <a:endCxn id="12" idx="0"/>
          </p:cNvCxnSpPr>
          <p:nvPr/>
        </p:nvCxnSpPr>
        <p:spPr bwMode="auto">
          <a:xfrm>
            <a:off x="3924300" y="41910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p:cNvSpPr txBox="1"/>
          <p:nvPr/>
        </p:nvSpPr>
        <p:spPr>
          <a:xfrm>
            <a:off x="5181600" y="2066804"/>
            <a:ext cx="3657600" cy="3308598"/>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Trust assets can be applied for the health, education, maintenance and support of the Trustee-Spouse and children.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One or more children may reside in the house to qualify for the Florida Tax Homestead Exemption.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For income tax purposes, the Trust can be considered as owned by the child who lives in the house so that the house can be sold income tax free to the extent of up to $250,000 in appreciation.</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The Trust will not be subject to creditor claims of any family member unless (1) the transfer to the Trust by the Grantor Spouse is a “fraudulent transfer,” or (2) the child has a right to withdraw more than the gift tax exclusion amount in any calendar year.</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NOTE – The Trust must be appropriately drafted, funded, and administered to achieve the above results.</a:t>
            </a:r>
          </a:p>
        </p:txBody>
      </p:sp>
    </p:spTree>
    <p:extLst>
      <p:ext uri="{BB962C8B-B14F-4D97-AF65-F5344CB8AC3E}">
        <p14:creationId xmlns:p14="http://schemas.microsoft.com/office/powerpoint/2010/main" val="1678939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8056" y="220753"/>
            <a:ext cx="6428232" cy="5934281"/>
          </a:xfrm>
          <a:prstGeom prst="rect">
            <a:avLst/>
          </a:prstGeom>
        </p:spPr>
      </p:pic>
      <p:pic>
        <p:nvPicPr>
          <p:cNvPr id="3" name="Picture 2"/>
          <p:cNvPicPr>
            <a:picLocks noChangeAspect="1"/>
          </p:cNvPicPr>
          <p:nvPr/>
        </p:nvPicPr>
        <p:blipFill>
          <a:blip r:embed="rId4"/>
          <a:stretch>
            <a:fillRect/>
          </a:stretch>
        </p:blipFill>
        <p:spPr>
          <a:xfrm>
            <a:off x="4136289" y="4268995"/>
            <a:ext cx="4701921" cy="1513632"/>
          </a:xfrm>
          <a:prstGeom prst="rect">
            <a:avLst/>
          </a:prstGeom>
        </p:spPr>
      </p:pic>
    </p:spTree>
    <p:extLst>
      <p:ext uri="{BB962C8B-B14F-4D97-AF65-F5344CB8AC3E}">
        <p14:creationId xmlns:p14="http://schemas.microsoft.com/office/powerpoint/2010/main" val="21985517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12" name="Group 60"/>
          <p:cNvGraphicFramePr>
            <a:graphicFrameLocks noGrp="1"/>
          </p:cNvGraphicFramePr>
          <p:nvPr>
            <p:extLst>
              <p:ext uri="{D42A27DB-BD31-4B8C-83A1-F6EECF244321}">
                <p14:modId xmlns:p14="http://schemas.microsoft.com/office/powerpoint/2010/main" val="4052772370"/>
              </p:ext>
            </p:extLst>
          </p:nvPr>
        </p:nvGraphicFramePr>
        <p:xfrm>
          <a:off x="419100" y="95963"/>
          <a:ext cx="8305800" cy="6157159"/>
        </p:xfrm>
        <a:graphic>
          <a:graphicData uri="http://schemas.openxmlformats.org/drawingml/2006/table">
            <a:tbl>
              <a:tblPr/>
              <a:tblGrid>
                <a:gridCol w="1384300">
                  <a:extLst>
                    <a:ext uri="{9D8B030D-6E8A-4147-A177-3AD203B41FA5}">
                      <a16:colId xmlns:a16="http://schemas.microsoft.com/office/drawing/2014/main" val="20000"/>
                    </a:ext>
                  </a:extLst>
                </a:gridCol>
                <a:gridCol w="1384300">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1384300">
                  <a:extLst>
                    <a:ext uri="{9D8B030D-6E8A-4147-A177-3AD203B41FA5}">
                      <a16:colId xmlns:a16="http://schemas.microsoft.com/office/drawing/2014/main" val="20003"/>
                    </a:ext>
                  </a:extLst>
                </a:gridCol>
                <a:gridCol w="1384300">
                  <a:extLst>
                    <a:ext uri="{9D8B030D-6E8A-4147-A177-3AD203B41FA5}">
                      <a16:colId xmlns:a16="http://schemas.microsoft.com/office/drawing/2014/main" val="20004"/>
                    </a:ext>
                  </a:extLst>
                </a:gridCol>
                <a:gridCol w="1384300">
                  <a:extLst>
                    <a:ext uri="{9D8B030D-6E8A-4147-A177-3AD203B41FA5}">
                      <a16:colId xmlns:a16="http://schemas.microsoft.com/office/drawing/2014/main" val="20005"/>
                    </a:ext>
                  </a:extLst>
                </a:gridCol>
              </a:tblGrid>
              <a:tr h="521135">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Comparison of Methods to Purchase Homes for the Children</a:t>
                      </a:r>
                    </a:p>
                  </a:txBody>
                  <a:tcPr marT="45714" marB="457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27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$250,000 Exemption on Sale of Home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$50,000 Homestead Exemption and 3% Per Year Cap on Valuation</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Divorce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Control</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Notes</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Father and Mother loan money to the child.  Child purchases and owns home.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Child gets income tax exemption.</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Child gets homestead exemption and cap.</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Loan will be repaid to parents.  Equity may be subject to claim by spouse if this is not waived by Prenuptial Agreement.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Child controls the house.  However, we may be able to call the Note to force a sale.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Note: Child gets equity above Note.</a:t>
                      </a:r>
                      <a:endParaRPr kumimoji="0" 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42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Father and Mother own the home and the child lives in the house.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Generally no.  However, it may be possible to obtain these with a 99-year lease.</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Better protected.</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Father and Mother control.</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65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Via Child Funded Homestead Bypass Trust.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Child gets income tax exemption.</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Child gets homestead exemption and cap.</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Better protected.</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Friend, relative, advisor or trust company would be Trustee of the Trust and would retain control.</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Note: Creditors may be able to get into the Trust.  It may be possible for Trustee to transfer the house to the child’s individual name in the event of a Creditor issue.</a:t>
                      </a:r>
                      <a:endParaRPr kumimoji="0" 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9561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Direct Client Funded Homestead Bypass Trust.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Child gets homestead exemption and cap.</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Better protected.</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Mother would be Trustee of the Trust and would retain control.</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Note: The $250,000 exemption is lost, but no creditor of the child should be able to get the assets.</a:t>
                      </a:r>
                      <a:endParaRPr kumimoji="0" 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94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One-half purchased by child and one-half owned by Father and Mother.</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One-half.</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One-half.</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One-half, better protected.</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Each controls one-half.</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0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98359" name="Slide Number Placeholder 1"/>
          <p:cNvSpPr txBox="1">
            <a:spLocks noGrp="1"/>
          </p:cNvSpPr>
          <p:nvPr/>
        </p:nvSpPr>
        <p:spPr bwMode="auto">
          <a:xfrm>
            <a:off x="6705600" y="6400800"/>
            <a:ext cx="2133600" cy="152400"/>
          </a:xfrm>
          <a:prstGeom prst="rect">
            <a:avLst/>
          </a:prstGeom>
          <a:noFill/>
          <a:ln w="9525">
            <a:noFill/>
            <a:miter lim="800000"/>
            <a:headEnd/>
            <a:tailEnd/>
          </a:ln>
        </p:spPr>
        <p:txBody>
          <a:bodyPr/>
          <a:lstStyle/>
          <a:p>
            <a:pPr algn="r" eaLnBrk="1" hangingPunct="1"/>
            <a:endParaRPr lang="en-US" altLang="en-US" sz="1800" dirty="0">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860983122"/>
      </p:ext>
    </p:extLst>
  </p:cSld>
  <p:clrMapOvr>
    <a:masterClrMapping/>
  </p:clrMapOvr>
  <p:transition spd="slow" advClick="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CCFA-8F5F-BF40-809B-CB044C3D9B55}"/>
              </a:ext>
            </a:extLst>
          </p:cNvPr>
          <p:cNvSpPr>
            <a:spLocks noGrp="1"/>
          </p:cNvSpPr>
          <p:nvPr>
            <p:ph type="title" idx="4294967295"/>
          </p:nvPr>
        </p:nvSpPr>
        <p:spPr>
          <a:xfrm>
            <a:off x="876300" y="133350"/>
            <a:ext cx="7391400" cy="1066800"/>
          </a:xfrm>
        </p:spPr>
        <p:txBody>
          <a:bodyPr>
            <a:noAutofit/>
          </a:bodyPr>
          <a:lstStyle/>
          <a:p>
            <a:pPr algn="ctr" eaLnBrk="1" fontAlgn="auto" hangingPunct="1">
              <a:spcAft>
                <a:spcPts val="0"/>
              </a:spcAft>
              <a:defRPr/>
            </a:pPr>
            <a:r>
              <a:rPr lang="en-US" sz="2800" b="1" dirty="0">
                <a:solidFill>
                  <a:srgbClr val="0070C0"/>
                </a:solidFill>
                <a:latin typeface="+mn-lt"/>
              </a:rPr>
              <a:t>Not Every Home Will Grow At An “Average Rate” By Frank Catlett And Alan S. Gassman</a:t>
            </a:r>
          </a:p>
        </p:txBody>
      </p:sp>
      <p:sp>
        <p:nvSpPr>
          <p:cNvPr id="92163" name="Content Placeholder 2"/>
          <p:cNvSpPr>
            <a:spLocks noGrp="1" noChangeArrowheads="1"/>
          </p:cNvSpPr>
          <p:nvPr>
            <p:ph idx="4294967295"/>
          </p:nvPr>
        </p:nvSpPr>
        <p:spPr>
          <a:xfrm>
            <a:off x="228600" y="1200150"/>
            <a:ext cx="8686800" cy="5476875"/>
          </a:xfrm>
        </p:spPr>
        <p:txBody>
          <a:bodyPr>
            <a:normAutofit/>
          </a:bodyPr>
          <a:lstStyle/>
          <a:p>
            <a:pPr marL="0" indent="0" eaLnBrk="1" hangingPunct="1">
              <a:spcBef>
                <a:spcPct val="0"/>
              </a:spcBef>
              <a:buFont typeface="Arial" panose="020B0604020202020204" pitchFamily="34" charset="0"/>
              <a:buNone/>
            </a:pPr>
            <a:r>
              <a:rPr lang="en-US" altLang="en-US" sz="1400" i="1" dirty="0">
                <a:latin typeface="Times New Roman" panose="02020603050405020304" pitchFamily="18" charset="0"/>
                <a:cs typeface="Times New Roman" panose="02020603050405020304" pitchFamily="18" charset="0"/>
              </a:rPr>
              <a:t>Frank A. Catlett is a State-Certified General Real Estate Appraiser (FL), General Real Estate Appraiser (NC), and Certified General Real Property Appraiser (GA) with over 37 years of experience. Mr. Catlett is President of Trigg, Catlett &amp; Associates, located in Tampa, Florida, which provides appraisal and brokerage services to not only the Tampa Bay, but most parts of Florida as well as North Carolina.</a:t>
            </a:r>
          </a:p>
          <a:p>
            <a:pPr marL="0" indent="0" eaLnBrk="1" hangingPunct="1">
              <a:spcBef>
                <a:spcPct val="0"/>
              </a:spcBef>
              <a:buFont typeface="Arial" panose="020B0604020202020204" pitchFamily="34" charset="0"/>
              <a:buNone/>
            </a:pPr>
            <a:endParaRPr lang="en-US" altLang="en-US" sz="1400" dirty="0">
              <a:latin typeface="Times New Roman" panose="02020603050405020304" pitchFamily="18" charset="0"/>
              <a:cs typeface="Times New Roman" panose="02020603050405020304" pitchFamily="18" charset="0"/>
            </a:endParaRPr>
          </a:p>
          <a:p>
            <a:pPr marL="0" indent="0" eaLnBrk="1" hangingPunct="1">
              <a:spcBef>
                <a:spcPct val="0"/>
              </a:spcBef>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A great many senior Americans borrow money on “Reverse Mortgages” based in part on being told that their homes will go up in value with “national or regional averages,” which is often not the case.</a:t>
            </a:r>
          </a:p>
          <a:p>
            <a:pPr marL="0" indent="0" eaLnBrk="1" hangingPunct="1">
              <a:spcBef>
                <a:spcPct val="0"/>
              </a:spcBef>
              <a:buFont typeface="Arial" panose="020B0604020202020204" pitchFamily="34" charset="0"/>
              <a:buNone/>
            </a:pPr>
            <a:endParaRPr lang="en-US" altLang="en-US" sz="1400" dirty="0">
              <a:latin typeface="Times New Roman" panose="02020603050405020304" pitchFamily="18" charset="0"/>
              <a:cs typeface="Times New Roman" panose="02020603050405020304" pitchFamily="18" charset="0"/>
            </a:endParaRPr>
          </a:p>
          <a:p>
            <a:pPr marL="0" indent="0" eaLnBrk="1" hangingPunct="1">
              <a:spcBef>
                <a:spcPct val="0"/>
              </a:spcBef>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For many of these homeowners, the better decision would be to downsize and not try to hold onto more house than they can afford. The decision to stay in a house that is too large causes the loss of investment resources in return and increased expenses. One national study has indicated that the cost of maintaining a home is based upon 3.53% of its value. Having a $200,000 home, when only a $100,000 home is needed, may therefore cost the senior citizen not only the investment return on $100,000, but also an additional 3.53% or more per year in expenses for utilities, taxes, insurance, and maintenance.</a:t>
            </a:r>
          </a:p>
          <a:p>
            <a:pPr marL="0" indent="0" eaLnBrk="1" hangingPunct="1">
              <a:spcBef>
                <a:spcPct val="0"/>
              </a:spcBef>
              <a:buFont typeface="Arial" panose="020B0604020202020204" pitchFamily="34" charset="0"/>
              <a:buNone/>
            </a:pPr>
            <a:endParaRPr lang="en-US" altLang="en-US" sz="1400" dirty="0">
              <a:latin typeface="Times New Roman" panose="02020603050405020304" pitchFamily="18" charset="0"/>
              <a:cs typeface="Times New Roman" panose="02020603050405020304" pitchFamily="18" charset="0"/>
            </a:endParaRPr>
          </a:p>
          <a:p>
            <a:pPr marL="0" indent="0" eaLnBrk="1" hangingPunct="1">
              <a:spcBef>
                <a:spcPct val="0"/>
              </a:spcBef>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The reverse mortgage industry has encouraged many seniors to stay in their “too large” homes, based in part upon showing them projections that will indicate a likelihood of a 4% per year increase in value.</a:t>
            </a:r>
          </a:p>
          <a:p>
            <a:pPr marL="0" indent="0" eaLnBrk="1" hangingPunct="1">
              <a:spcBef>
                <a:spcPct val="0"/>
              </a:spcBef>
              <a:buFont typeface="Arial" panose="020B0604020202020204" pitchFamily="34" charset="0"/>
              <a:buNone/>
            </a:pPr>
            <a:endParaRPr lang="en-US" altLang="en-US" sz="1400" dirty="0">
              <a:latin typeface="Times New Roman" panose="02020603050405020304" pitchFamily="18" charset="0"/>
              <a:cs typeface="Times New Roman" panose="02020603050405020304" pitchFamily="18" charset="0"/>
            </a:endParaRPr>
          </a:p>
          <a:p>
            <a:pPr marL="0" indent="0" eaLnBrk="1" hangingPunct="1">
              <a:spcBef>
                <a:spcPct val="0"/>
              </a:spcBef>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In fact, a 2013 actuarial report prepared for the US Federal Housing Administration (FHA) has indicated that a “worst case scenario” bottom 25</a:t>
            </a:r>
            <a:r>
              <a:rPr lang="en-US" altLang="en-US" sz="1400" baseline="30000" dirty="0">
                <a:latin typeface="Times New Roman" panose="02020603050405020304" pitchFamily="18" charset="0"/>
                <a:cs typeface="Times New Roman" panose="02020603050405020304" pitchFamily="18" charset="0"/>
              </a:rPr>
              <a:t>th</a:t>
            </a:r>
            <a:r>
              <a:rPr lang="en-US" altLang="en-US" sz="1400" dirty="0">
                <a:latin typeface="Times New Roman" panose="02020603050405020304" pitchFamily="18" charset="0"/>
                <a:cs typeface="Times New Roman" panose="02020603050405020304" pitchFamily="18" charset="0"/>
              </a:rPr>
              <a:t> percentile Monte Carlo simulation has predicted that home prices could go down by more than 20% between 2014 and 2018 and might not recover to 2018 levels until 2024.</a:t>
            </a:r>
          </a:p>
          <a:p>
            <a:pPr marL="0" indent="0" eaLnBrk="1" hangingPunct="1">
              <a:spcBef>
                <a:spcPct val="0"/>
              </a:spcBef>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While the “average home” in a given area can be expected to increase in value on average over a term of years, the retiree’s home will typically be expected to go up in value at a slower rate, if it does go up in value, for the following reasons:</a:t>
            </a:r>
          </a:p>
          <a:p>
            <a:pPr marL="0" indent="0" eaLnBrk="1" hangingPunct="1">
              <a:buFont typeface="Arial" panose="020B0604020202020204" pitchFamily="34" charset="0"/>
              <a:buNone/>
            </a:pPr>
            <a:endParaRPr lang="en-US"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5259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974C-C172-544F-A509-930ADFD721AA}"/>
              </a:ext>
            </a:extLst>
          </p:cNvPr>
          <p:cNvSpPr>
            <a:spLocks noGrp="1"/>
          </p:cNvSpPr>
          <p:nvPr>
            <p:ph type="title" idx="4294967295"/>
          </p:nvPr>
        </p:nvSpPr>
        <p:spPr>
          <a:xfrm>
            <a:off x="876300" y="9525"/>
            <a:ext cx="7391400" cy="533400"/>
          </a:xfrm>
        </p:spPr>
        <p:txBody>
          <a:bodyPr>
            <a:normAutofit/>
          </a:bodyPr>
          <a:lstStyle/>
          <a:p>
            <a:pPr algn="ctr" eaLnBrk="1" fontAlgn="auto" hangingPunct="1">
              <a:spcAft>
                <a:spcPts val="0"/>
              </a:spcAft>
              <a:defRPr/>
            </a:pPr>
            <a:r>
              <a:rPr lang="en-US" sz="1600" b="1" dirty="0">
                <a:latin typeface="+mn-lt"/>
              </a:rPr>
              <a:t>Not Every Home Will Grow At An “Average Rate”, Continued</a:t>
            </a:r>
          </a:p>
        </p:txBody>
      </p:sp>
      <p:sp>
        <p:nvSpPr>
          <p:cNvPr id="93187" name="Content Placeholder 2"/>
          <p:cNvSpPr>
            <a:spLocks noGrp="1" noChangeArrowheads="1"/>
          </p:cNvSpPr>
          <p:nvPr>
            <p:ph idx="4294967295"/>
          </p:nvPr>
        </p:nvSpPr>
        <p:spPr>
          <a:xfrm>
            <a:off x="190500" y="542925"/>
            <a:ext cx="8763000" cy="5899150"/>
          </a:xfrm>
        </p:spPr>
        <p:txBody>
          <a:bodyPr>
            <a:normAutofit fontScale="92500" lnSpcReduction="10000"/>
          </a:bodyPr>
          <a:lstStyle/>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1.) The home gets older every year. The age of a home is a factor in valuation and appreciation. If the average home in a given area is 28 years old now, and the average house will be 26 years old in 20 years, then a 48-year-old home 20 years from now will be worth less than a 26-year-old home will be and will not be expected to have kept up with the “average growth rate.”</a:t>
            </a:r>
          </a:p>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2.) The above is corroborated by the fact that homes have a typical estimated life expectancy of 60 years, and thus, depreciate in value to some extent. An appropriate rate of depreciation might be 1.667% of the value of the home itself each year, separate and apart from the land, because typically, a 60 year life expectancy will apply (1/60 = 1.667%). On the other hand, should this be 3.333% per year (2 x 1.667%) if the home is 30 years old to begin with?</a:t>
            </a:r>
          </a:p>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If a typical house is worth 77.5% of the combined value of the house and land together, and the 77.5% house portion is going up by 3.5% statistically, not counting age, but then depreciating at 1.667% a year, then 22.5% of the total value (the land portion) is going up by 3.5% annually, and 22.5% of the value (the home portion) is going up by the excess of 3.5% over 1.66%, which is 1.89% per year.</a:t>
            </a:r>
          </a:p>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Therefore, the average growth rate for a house might only be 2.2433% ((22.5% x 3.5%) + (77.5% x 1.89%)), on average.</a:t>
            </a:r>
          </a:p>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3.) Senior citizens typically do not restore or renovate their homes, especially if they are of the average household that has the need to borrow on a reverse mortgage. A high percentage of the “average” homes in any given area have new kitchens, bathrooms, and other primary aspects installed or refurbished every 20 to 25 years. A senior citizen’s home will have a much lower restoration rate on average, which would bring the average growth rate in the above example well below the 2.2433% described above.</a:t>
            </a:r>
          </a:p>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4.) Oftentimes, neighborhoods or surrounding areas start to turn for the worse, and mobile homeowners will move to more secure economic areas and neighborhoods where values normally increase at or above the average. Reverse mortgage borrowers are not able to do this, and are thus unable to move when value issues are likely to arise, and thus, have a less than average chance of being situated in a proper neighborhood for appreciation to be expected.</a:t>
            </a:r>
          </a:p>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Based upon the above, we believe that it is a significant fallacy, and actually, a deceptive trade practice, for the reverse mortgage industry to tell homeowners that their homes can be expected to go up in value based upon statistical averages now being used.</a:t>
            </a:r>
          </a:p>
          <a:p>
            <a:pPr marL="0" indent="0" eaLnBrk="1" hangingPunct="1">
              <a:lnSpc>
                <a:spcPct val="110000"/>
              </a:lnSpc>
              <a:buFont typeface="Arial" panose="020B0604020202020204" pitchFamily="34" charset="0"/>
              <a:buNone/>
            </a:pPr>
            <a:r>
              <a:rPr lang="en-US" altLang="en-US" sz="1400" dirty="0">
                <a:latin typeface="Times New Roman" panose="02020603050405020304" pitchFamily="18" charset="0"/>
                <a:cs typeface="Times New Roman" panose="02020603050405020304" pitchFamily="18" charset="0"/>
              </a:rPr>
              <a:t>Further, 4% as a normal projection rate seems ludicrous when the average home rate value increase in the last 20 years in the United States has been only 3.4%, before taking into account the issues described above.</a:t>
            </a:r>
          </a:p>
          <a:p>
            <a:pPr marL="0" indent="0" eaLnBrk="1" hangingPunct="1">
              <a:lnSpc>
                <a:spcPct val="110000"/>
              </a:lnSpc>
              <a:buFont typeface="Arial" panose="020B0604020202020204" pitchFamily="34" charset="0"/>
              <a:buNone/>
            </a:pPr>
            <a:endParaRPr lang="en-US"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2323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47">
            <a:extLst>
              <a:ext uri="{FF2B5EF4-FFF2-40B4-BE49-F238E27FC236}">
                <a16:creationId xmlns:a16="http://schemas.microsoft.com/office/drawing/2014/main" id="{FBA4D28E-9B43-4575-BBCB-60003C715125}"/>
              </a:ext>
            </a:extLst>
          </p:cNvPr>
          <p:cNvSpPr txBox="1"/>
          <p:nvPr/>
        </p:nvSpPr>
        <p:spPr>
          <a:xfrm>
            <a:off x="1295400" y="219868"/>
            <a:ext cx="6553200" cy="7381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0070C0"/>
                </a:solidFill>
                <a:ea typeface="+mj-ea"/>
                <a:cs typeface="+mj-cs"/>
              </a:rPr>
              <a:t>Homestead Confidentiality </a:t>
            </a:r>
          </a:p>
        </p:txBody>
      </p:sp>
      <p:grpSp>
        <p:nvGrpSpPr>
          <p:cNvPr id="63491" name="Group 36"/>
          <p:cNvGrpSpPr>
            <a:grpSpLocks/>
          </p:cNvGrpSpPr>
          <p:nvPr/>
        </p:nvGrpSpPr>
        <p:grpSpPr bwMode="auto">
          <a:xfrm>
            <a:off x="1881052" y="1524000"/>
            <a:ext cx="4748348" cy="4119563"/>
            <a:chOff x="3948722" y="1447800"/>
            <a:chExt cx="4748348" cy="4119400"/>
          </a:xfrm>
        </p:grpSpPr>
        <p:sp>
          <p:nvSpPr>
            <p:cNvPr id="18" name="Rounded Rectangle 17">
              <a:extLst>
                <a:ext uri="{FF2B5EF4-FFF2-40B4-BE49-F238E27FC236}">
                  <a16:creationId xmlns:a16="http://schemas.microsoft.com/office/drawing/2014/main" id="{FCBD0665-ED2C-48E9-8DFB-B0B7F0B5046C}"/>
                </a:ext>
              </a:extLst>
            </p:cNvPr>
            <p:cNvSpPr/>
            <p:nvPr/>
          </p:nvSpPr>
          <p:spPr>
            <a:xfrm>
              <a:off x="4810870" y="1447800"/>
              <a:ext cx="1711325" cy="5413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a:t>
              </a:r>
            </a:p>
          </p:txBody>
        </p:sp>
        <p:sp>
          <p:nvSpPr>
            <p:cNvPr id="19" name="Rounded Rectangle 18">
              <a:extLst>
                <a:ext uri="{FF2B5EF4-FFF2-40B4-BE49-F238E27FC236}">
                  <a16:creationId xmlns:a16="http://schemas.microsoft.com/office/drawing/2014/main" id="{0ABC0276-1693-4364-AAF7-377C12D1D644}"/>
                </a:ext>
              </a:extLst>
            </p:cNvPr>
            <p:cNvSpPr/>
            <p:nvPr/>
          </p:nvSpPr>
          <p:spPr>
            <a:xfrm>
              <a:off x="6934945" y="1447800"/>
              <a:ext cx="1762125" cy="5413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a:t>
              </a:r>
            </a:p>
          </p:txBody>
        </p:sp>
        <p:sp>
          <p:nvSpPr>
            <p:cNvPr id="20" name="TextBox 28">
              <a:extLst>
                <a:ext uri="{FF2B5EF4-FFF2-40B4-BE49-F238E27FC236}">
                  <a16:creationId xmlns:a16="http://schemas.microsoft.com/office/drawing/2014/main" id="{0EB9A70A-8C3C-4A18-B2F3-A1DADD097AAC}"/>
                </a:ext>
              </a:extLst>
            </p:cNvPr>
            <p:cNvSpPr txBox="1"/>
            <p:nvPr/>
          </p:nvSpPr>
          <p:spPr>
            <a:xfrm>
              <a:off x="6182470" y="2666952"/>
              <a:ext cx="1143000" cy="349236"/>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TBE</a:t>
              </a:r>
            </a:p>
          </p:txBody>
        </p:sp>
        <p:cxnSp>
          <p:nvCxnSpPr>
            <p:cNvPr id="21" name="Straight Connector 20">
              <a:extLst>
                <a:ext uri="{FF2B5EF4-FFF2-40B4-BE49-F238E27FC236}">
                  <a16:creationId xmlns:a16="http://schemas.microsoft.com/office/drawing/2014/main" id="{46BC4D6F-8020-410E-B279-DF83A6444C83}"/>
                </a:ext>
              </a:extLst>
            </p:cNvPr>
            <p:cNvCxnSpPr>
              <a:stCxn id="18" idx="2"/>
              <a:endCxn id="20" idx="0"/>
            </p:cNvCxnSpPr>
            <p:nvPr/>
          </p:nvCxnSpPr>
          <p:spPr>
            <a:xfrm>
              <a:off x="5666533" y="1989117"/>
              <a:ext cx="1087437" cy="677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48F50D-3A12-424D-BDC5-D951F87CB358}"/>
                </a:ext>
              </a:extLst>
            </p:cNvPr>
            <p:cNvCxnSpPr>
              <a:stCxn id="19" idx="2"/>
              <a:endCxn id="20" idx="0"/>
            </p:cNvCxnSpPr>
            <p:nvPr/>
          </p:nvCxnSpPr>
          <p:spPr>
            <a:xfrm flipH="1">
              <a:off x="6753970" y="1989117"/>
              <a:ext cx="1062038" cy="677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6C6764D-CDA4-4346-B2D2-59586EDC65C3}"/>
                </a:ext>
              </a:extLst>
            </p:cNvPr>
            <p:cNvSpPr/>
            <p:nvPr/>
          </p:nvSpPr>
          <p:spPr>
            <a:xfrm>
              <a:off x="5587951" y="4038497"/>
              <a:ext cx="2411027" cy="8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REVOCABLE LAND TRUST</a:t>
              </a:r>
            </a:p>
          </p:txBody>
        </p:sp>
        <p:cxnSp>
          <p:nvCxnSpPr>
            <p:cNvPr id="24" name="Straight Connector 23">
              <a:extLst>
                <a:ext uri="{FF2B5EF4-FFF2-40B4-BE49-F238E27FC236}">
                  <a16:creationId xmlns:a16="http://schemas.microsoft.com/office/drawing/2014/main" id="{163ED774-684E-4A28-9F05-17F9B6C08AB1}"/>
                </a:ext>
              </a:extLst>
            </p:cNvPr>
            <p:cNvCxnSpPr>
              <a:stCxn id="20" idx="2"/>
              <a:endCxn id="23" idx="0"/>
            </p:cNvCxnSpPr>
            <p:nvPr/>
          </p:nvCxnSpPr>
          <p:spPr>
            <a:xfrm flipH="1">
              <a:off x="6731745" y="3016188"/>
              <a:ext cx="22225" cy="1022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26F6EE-D46F-4EBD-B06C-C0EA172709CB}"/>
                </a:ext>
              </a:extLst>
            </p:cNvPr>
            <p:cNvCxnSpPr/>
            <p:nvPr/>
          </p:nvCxnSpPr>
          <p:spPr>
            <a:xfrm flipH="1" flipV="1">
              <a:off x="6441233" y="3721010"/>
              <a:ext cx="301625" cy="3333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8C6E4F-B1A9-4421-8C42-EFCF68761A88}"/>
                </a:ext>
              </a:extLst>
            </p:cNvPr>
            <p:cNvCxnSpPr>
              <a:stCxn id="23" idx="4"/>
              <a:endCxn id="36" idx="0"/>
            </p:cNvCxnSpPr>
            <p:nvPr/>
          </p:nvCxnSpPr>
          <p:spPr>
            <a:xfrm>
              <a:off x="6731745" y="4936987"/>
              <a:ext cx="0" cy="387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6">
              <a:extLst>
                <a:ext uri="{FF2B5EF4-FFF2-40B4-BE49-F238E27FC236}">
                  <a16:creationId xmlns:a16="http://schemas.microsoft.com/office/drawing/2014/main" id="{433A7751-A27B-4833-9D12-8CA0470F9E52}"/>
                </a:ext>
              </a:extLst>
            </p:cNvPr>
            <p:cNvSpPr txBox="1"/>
            <p:nvPr/>
          </p:nvSpPr>
          <p:spPr>
            <a:xfrm>
              <a:off x="3948722" y="3601953"/>
              <a:ext cx="2492512" cy="28415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Delaware or Wyoming LLC, Trustee</a:t>
              </a:r>
            </a:p>
          </p:txBody>
        </p:sp>
        <p:sp>
          <p:nvSpPr>
            <p:cNvPr id="36" name="TextBox 50">
              <a:extLst>
                <a:ext uri="{FF2B5EF4-FFF2-40B4-BE49-F238E27FC236}">
                  <a16:creationId xmlns:a16="http://schemas.microsoft.com/office/drawing/2014/main" id="{D5E7CB8F-CCD8-446E-9147-B2EE2A6119AD}"/>
                </a:ext>
              </a:extLst>
            </p:cNvPr>
            <p:cNvSpPr txBox="1"/>
            <p:nvPr/>
          </p:nvSpPr>
          <p:spPr>
            <a:xfrm>
              <a:off x="5969745" y="5324322"/>
              <a:ext cx="1524000" cy="24287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Homestead</a:t>
              </a:r>
            </a:p>
          </p:txBody>
        </p:sp>
      </p:grpSp>
      <p:sp>
        <p:nvSpPr>
          <p:cNvPr id="63492" name="TextBox 1"/>
          <p:cNvSpPr txBox="1">
            <a:spLocks noChangeArrowheads="1"/>
          </p:cNvSpPr>
          <p:nvPr/>
        </p:nvSpPr>
        <p:spPr bwMode="auto">
          <a:xfrm>
            <a:off x="50307" y="5378449"/>
            <a:ext cx="4064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“Statement of Authority” to avoid theft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SunBiz.org</a:t>
            </a:r>
          </a:p>
        </p:txBody>
      </p:sp>
    </p:spTree>
    <p:extLst>
      <p:ext uri="{BB962C8B-B14F-4D97-AF65-F5344CB8AC3E}">
        <p14:creationId xmlns:p14="http://schemas.microsoft.com/office/powerpoint/2010/main" val="5570705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47"/>
          <p:cNvSpPr txBox="1"/>
          <p:nvPr/>
        </p:nvSpPr>
        <p:spPr>
          <a:xfrm>
            <a:off x="1104900" y="42863"/>
            <a:ext cx="6934200" cy="9382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0070C0"/>
                </a:solidFill>
                <a:ea typeface="+mj-ea"/>
                <a:cs typeface="+mj-cs"/>
              </a:rPr>
              <a:t>Land Trust</a:t>
            </a:r>
          </a:p>
        </p:txBody>
      </p:sp>
      <p:grpSp>
        <p:nvGrpSpPr>
          <p:cNvPr id="375811" name="Group 36"/>
          <p:cNvGrpSpPr>
            <a:grpSpLocks/>
          </p:cNvGrpSpPr>
          <p:nvPr/>
        </p:nvGrpSpPr>
        <p:grpSpPr bwMode="auto">
          <a:xfrm>
            <a:off x="1200967" y="1243013"/>
            <a:ext cx="5291908" cy="2628900"/>
            <a:chOff x="4790757" y="1765288"/>
            <a:chExt cx="3037767" cy="3221892"/>
          </a:xfrm>
        </p:grpSpPr>
        <p:sp>
          <p:nvSpPr>
            <p:cNvPr id="18" name="Rounded Rectangle 17"/>
            <p:cNvSpPr/>
            <p:nvPr/>
          </p:nvSpPr>
          <p:spPr>
            <a:xfrm>
              <a:off x="5875633" y="1765288"/>
              <a:ext cx="1711400" cy="54087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CLIENT</a:t>
              </a:r>
            </a:p>
          </p:txBody>
        </p:sp>
        <p:sp>
          <p:nvSpPr>
            <p:cNvPr id="23" name="Oval 22"/>
            <p:cNvSpPr/>
            <p:nvPr/>
          </p:nvSpPr>
          <p:spPr>
            <a:xfrm>
              <a:off x="5695198" y="3162219"/>
              <a:ext cx="2133326" cy="8988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LAND TRUST</a:t>
              </a:r>
            </a:p>
          </p:txBody>
        </p:sp>
        <p:cxnSp>
          <p:nvCxnSpPr>
            <p:cNvPr id="24" name="Straight Connector 23"/>
            <p:cNvCxnSpPr/>
            <p:nvPr/>
          </p:nvCxnSpPr>
          <p:spPr>
            <a:xfrm flipH="1">
              <a:off x="6753204" y="2306161"/>
              <a:ext cx="0" cy="8307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875633" y="3162219"/>
              <a:ext cx="111177" cy="13619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31333" y="4037734"/>
              <a:ext cx="0" cy="7062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6"/>
            <p:cNvSpPr txBox="1"/>
            <p:nvPr/>
          </p:nvSpPr>
          <p:spPr>
            <a:xfrm>
              <a:off x="4790757" y="2573932"/>
              <a:ext cx="1417627" cy="58756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Trustee – Any individual or entity designated by the client.</a:t>
              </a:r>
            </a:p>
          </p:txBody>
        </p:sp>
        <p:sp>
          <p:nvSpPr>
            <p:cNvPr id="36" name="TextBox 50"/>
            <p:cNvSpPr txBox="1"/>
            <p:nvPr/>
          </p:nvSpPr>
          <p:spPr>
            <a:xfrm>
              <a:off x="5986810" y="4743981"/>
              <a:ext cx="1523674" cy="24319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Homestead</a:t>
              </a:r>
            </a:p>
          </p:txBody>
        </p:sp>
      </p:grpSp>
      <p:sp>
        <p:nvSpPr>
          <p:cNvPr id="375812" name="TextBox 1"/>
          <p:cNvSpPr txBox="1">
            <a:spLocks noChangeArrowheads="1"/>
          </p:cNvSpPr>
          <p:nvPr/>
        </p:nvSpPr>
        <p:spPr bwMode="auto">
          <a:xfrm>
            <a:off x="557213" y="4323398"/>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Beneficial interest can be held by the client or by an entity owned by the client.  Additionally, the beneficiary can have the ability to revoke the trust.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Florida law allows real estate to be held under a land trust (also referred to as an “Illinois Land Trust”), in which the beneficial interests are considered to be personal property.</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land trust can provide for flexibility, and it can also provide for confidentiality if an entity (such as a Colorado LLC) is named as Trustee of the Trust.</a:t>
            </a:r>
          </a:p>
        </p:txBody>
      </p:sp>
    </p:spTree>
    <p:extLst>
      <p:ext uri="{BB962C8B-B14F-4D97-AF65-F5344CB8AC3E}">
        <p14:creationId xmlns:p14="http://schemas.microsoft.com/office/powerpoint/2010/main" val="324890358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stCxn id="15" idx="4"/>
            <a:endCxn id="9" idx="7"/>
          </p:cNvCxnSpPr>
          <p:nvPr/>
        </p:nvCxnSpPr>
        <p:spPr>
          <a:xfrm flipH="1">
            <a:off x="5235416" y="3736181"/>
            <a:ext cx="3219228" cy="882131"/>
          </a:xfrm>
          <a:prstGeom prst="line">
            <a:avLst/>
          </a:prstGeom>
          <a:ln>
            <a:solidFill>
              <a:srgbClr val="CB4141"/>
            </a:solidFill>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2514848" y="1921326"/>
            <a:ext cx="1400175" cy="666750"/>
          </a:xfrm>
          <a:prstGeom prst="roundRect">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HUSBAND</a:t>
            </a:r>
          </a:p>
        </p:txBody>
      </p:sp>
      <p:sp>
        <p:nvSpPr>
          <p:cNvPr id="4" name="Rounded Rectangle 3"/>
          <p:cNvSpPr/>
          <p:nvPr/>
        </p:nvSpPr>
        <p:spPr>
          <a:xfrm>
            <a:off x="5100637" y="1925108"/>
            <a:ext cx="1400175" cy="666750"/>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WIFE</a:t>
            </a:r>
          </a:p>
        </p:txBody>
      </p:sp>
      <p:sp>
        <p:nvSpPr>
          <p:cNvPr id="5" name="Rounded Rectangle 4"/>
          <p:cNvSpPr/>
          <p:nvPr/>
        </p:nvSpPr>
        <p:spPr>
          <a:xfrm>
            <a:off x="3590925" y="3095625"/>
            <a:ext cx="1962150" cy="485775"/>
          </a:xfrm>
          <a:prstGeom prst="round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TENANTS BY THE ENTIRETIES</a:t>
            </a:r>
          </a:p>
        </p:txBody>
      </p:sp>
      <p:sp>
        <p:nvSpPr>
          <p:cNvPr id="6" name="Rounded Rectangle 5"/>
          <p:cNvSpPr/>
          <p:nvPr/>
        </p:nvSpPr>
        <p:spPr>
          <a:xfrm>
            <a:off x="1695450" y="5657850"/>
            <a:ext cx="1895475" cy="666750"/>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ysClr val="windowText" lastClr="000000"/>
                </a:solidFill>
              </a:rPr>
              <a:t>PARCEL A </a:t>
            </a:r>
          </a:p>
          <a:p>
            <a:pPr algn="ctr"/>
            <a:r>
              <a:rPr lang="en-US" sz="1100" dirty="0">
                <a:solidFill>
                  <a:sysClr val="windowText" lastClr="000000"/>
                </a:solidFill>
              </a:rPr>
              <a:t>(Most Valuable Half Acre)</a:t>
            </a:r>
          </a:p>
        </p:txBody>
      </p:sp>
      <p:sp>
        <p:nvSpPr>
          <p:cNvPr id="8" name="Rounded Rectangle 7"/>
          <p:cNvSpPr/>
          <p:nvPr/>
        </p:nvSpPr>
        <p:spPr>
          <a:xfrm>
            <a:off x="5553075" y="5676900"/>
            <a:ext cx="1895475" cy="666750"/>
          </a:xfrm>
          <a:prstGeom prst="roundRect">
            <a:avLst/>
          </a:prstGeom>
          <a:solidFill>
            <a:srgbClr val="92D4D4">
              <a:alpha val="52157"/>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ysClr val="windowText" lastClr="000000"/>
                </a:solidFill>
              </a:rPr>
              <a:t>PARCEL B</a:t>
            </a:r>
          </a:p>
          <a:p>
            <a:pPr algn="ctr"/>
            <a:r>
              <a:rPr lang="en-US" sz="1100" dirty="0">
                <a:solidFill>
                  <a:sysClr val="windowText" lastClr="000000"/>
                </a:solidFill>
              </a:rPr>
              <a:t>(Remaining Acreage)</a:t>
            </a:r>
          </a:p>
        </p:txBody>
      </p:sp>
      <p:sp>
        <p:nvSpPr>
          <p:cNvPr id="9" name="Oval 8"/>
          <p:cNvSpPr/>
          <p:nvPr/>
        </p:nvSpPr>
        <p:spPr>
          <a:xfrm>
            <a:off x="3633787" y="4505325"/>
            <a:ext cx="1876425" cy="771525"/>
          </a:xfrm>
          <a:prstGeom prst="ellipse">
            <a:avLst/>
          </a:prstGeom>
          <a:solidFill>
            <a:srgbClr val="D060CB">
              <a:alpha val="3490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XYZ LAND TRUST</a:t>
            </a:r>
          </a:p>
          <a:p>
            <a:pPr algn="ctr"/>
            <a:r>
              <a:rPr lang="en-US" sz="1100" b="1" dirty="0">
                <a:solidFill>
                  <a:sysClr val="windowText" lastClr="000000"/>
                </a:solidFill>
              </a:rPr>
              <a:t>Florida Land Trust </a:t>
            </a:r>
          </a:p>
        </p:txBody>
      </p:sp>
      <p:cxnSp>
        <p:nvCxnSpPr>
          <p:cNvPr id="11" name="Straight Connector 10"/>
          <p:cNvCxnSpPr>
            <a:stCxn id="9" idx="4"/>
            <a:endCxn id="6" idx="0"/>
          </p:cNvCxnSpPr>
          <p:nvPr/>
        </p:nvCxnSpPr>
        <p:spPr>
          <a:xfrm flipH="1">
            <a:off x="2643188" y="5276850"/>
            <a:ext cx="1928812" cy="3810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4"/>
            <a:endCxn id="8" idx="0"/>
          </p:cNvCxnSpPr>
          <p:nvPr/>
        </p:nvCxnSpPr>
        <p:spPr>
          <a:xfrm>
            <a:off x="4572000" y="5276850"/>
            <a:ext cx="1928813" cy="40005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24286" y="3914775"/>
            <a:ext cx="1495425" cy="40957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ysClr val="windowText" lastClr="000000"/>
                </a:solidFill>
              </a:rPr>
              <a:t>100% Beneficial Ownership of Parcel A Share</a:t>
            </a:r>
          </a:p>
        </p:txBody>
      </p:sp>
      <p:sp>
        <p:nvSpPr>
          <p:cNvPr id="15" name="Oval 14"/>
          <p:cNvSpPr/>
          <p:nvPr/>
        </p:nvSpPr>
        <p:spPr>
          <a:xfrm>
            <a:off x="7765288" y="2940843"/>
            <a:ext cx="1378712" cy="795338"/>
          </a:xfrm>
          <a:prstGeom prst="ellipse">
            <a:avLst/>
          </a:prstGeom>
          <a:solidFill>
            <a:srgbClr val="CB4141">
              <a:alpha val="4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ysClr val="windowText" lastClr="000000"/>
                </a:solidFill>
              </a:rPr>
              <a:t>ABC, LLC (WY)</a:t>
            </a:r>
          </a:p>
        </p:txBody>
      </p:sp>
      <p:sp>
        <p:nvSpPr>
          <p:cNvPr id="16" name="Rectangle 15"/>
          <p:cNvSpPr/>
          <p:nvPr/>
        </p:nvSpPr>
        <p:spPr>
          <a:xfrm>
            <a:off x="6216489" y="3990976"/>
            <a:ext cx="1495425" cy="409575"/>
          </a:xfrm>
          <a:prstGeom prst="rect">
            <a:avLst/>
          </a:prstGeom>
          <a:solidFill>
            <a:srgbClr val="D35D5D">
              <a:alpha val="50980"/>
            </a:srgbClr>
          </a:solidFill>
          <a:ln>
            <a:solidFill>
              <a:srgbClr val="CB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ysClr val="windowText" lastClr="000000"/>
                </a:solidFill>
              </a:rPr>
              <a:t>100% Beneficial Ownership of Parcel B Share</a:t>
            </a:r>
          </a:p>
        </p:txBody>
      </p:sp>
      <p:cxnSp>
        <p:nvCxnSpPr>
          <p:cNvPr id="20" name="Straight Connector 19"/>
          <p:cNvCxnSpPr>
            <a:stCxn id="5" idx="2"/>
            <a:endCxn id="9" idx="0"/>
          </p:cNvCxnSpPr>
          <p:nvPr/>
        </p:nvCxnSpPr>
        <p:spPr>
          <a:xfrm>
            <a:off x="4572000" y="3581400"/>
            <a:ext cx="0" cy="923925"/>
          </a:xfrm>
          <a:prstGeom prst="line">
            <a:avLst/>
          </a:prstGeom>
        </p:spPr>
        <p:style>
          <a:lnRef idx="1">
            <a:schemeClr val="accent6"/>
          </a:lnRef>
          <a:fillRef idx="0">
            <a:schemeClr val="accent6"/>
          </a:fillRef>
          <a:effectRef idx="0">
            <a:schemeClr val="accent6"/>
          </a:effectRef>
          <a:fontRef idx="minor">
            <a:schemeClr val="tx1"/>
          </a:fontRef>
        </p:style>
      </p:cxnSp>
      <p:cxnSp>
        <p:nvCxnSpPr>
          <p:cNvPr id="22" name="Straight Connector 21"/>
          <p:cNvCxnSpPr>
            <a:stCxn id="2" idx="2"/>
            <a:endCxn id="5" idx="0"/>
          </p:cNvCxnSpPr>
          <p:nvPr/>
        </p:nvCxnSpPr>
        <p:spPr>
          <a:xfrm>
            <a:off x="3214936" y="2588076"/>
            <a:ext cx="1357064" cy="507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4" idx="2"/>
            <a:endCxn id="5" idx="0"/>
          </p:cNvCxnSpPr>
          <p:nvPr/>
        </p:nvCxnSpPr>
        <p:spPr>
          <a:xfrm flipH="1">
            <a:off x="4572000" y="2591858"/>
            <a:ext cx="1228725" cy="503767"/>
          </a:xfrm>
          <a:prstGeom prst="line">
            <a:avLst/>
          </a:prstGeom>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772150" y="4302323"/>
            <a:ext cx="1487780" cy="307777"/>
          </a:xfrm>
          <a:prstGeom prst="rect">
            <a:avLst/>
          </a:prstGeom>
          <a:noFill/>
        </p:spPr>
        <p:txBody>
          <a:bodyPr wrap="none" rtlCol="0">
            <a:spAutoFit/>
          </a:bodyPr>
          <a:lstStyle/>
          <a:p>
            <a:r>
              <a:rPr lang="en-US" sz="1400" dirty="0"/>
              <a:t>ABC, LLC - Trustee</a:t>
            </a:r>
          </a:p>
        </p:txBody>
      </p:sp>
      <p:cxnSp>
        <p:nvCxnSpPr>
          <p:cNvPr id="27" name="Straight Connector 26"/>
          <p:cNvCxnSpPr>
            <a:stCxn id="25" idx="3"/>
            <a:endCxn id="9" idx="2"/>
          </p:cNvCxnSpPr>
          <p:nvPr/>
        </p:nvCxnSpPr>
        <p:spPr>
          <a:xfrm>
            <a:off x="3259930" y="4456212"/>
            <a:ext cx="373857" cy="434876"/>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5" idx="2"/>
            <a:endCxn id="5" idx="3"/>
          </p:cNvCxnSpPr>
          <p:nvPr/>
        </p:nvCxnSpPr>
        <p:spPr>
          <a:xfrm flipH="1">
            <a:off x="5553075" y="3338512"/>
            <a:ext cx="2212213"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53075" y="3119587"/>
            <a:ext cx="2271776" cy="230832"/>
          </a:xfrm>
          <a:prstGeom prst="rect">
            <a:avLst/>
          </a:prstGeom>
          <a:noFill/>
        </p:spPr>
        <p:txBody>
          <a:bodyPr wrap="none" rtlCol="0">
            <a:spAutoFit/>
          </a:bodyPr>
          <a:lstStyle/>
          <a:p>
            <a:r>
              <a:rPr lang="en-US" sz="900" dirty="0">
                <a:solidFill>
                  <a:srgbClr val="FF0000"/>
                </a:solidFill>
              </a:rPr>
              <a:t>Enters 99 Year Lease with Husband and Wife</a:t>
            </a:r>
          </a:p>
        </p:txBody>
      </p:sp>
      <p:sp>
        <p:nvSpPr>
          <p:cNvPr id="35" name="TextBox 34"/>
          <p:cNvSpPr txBox="1"/>
          <p:nvPr/>
        </p:nvSpPr>
        <p:spPr>
          <a:xfrm>
            <a:off x="5380451" y="3343173"/>
            <a:ext cx="2724150" cy="415498"/>
          </a:xfrm>
          <a:prstGeom prst="rect">
            <a:avLst/>
          </a:prstGeom>
          <a:noFill/>
        </p:spPr>
        <p:txBody>
          <a:bodyPr wrap="square" rtlCol="0">
            <a:spAutoFit/>
          </a:bodyPr>
          <a:lstStyle/>
          <a:p>
            <a:pPr algn="ctr"/>
            <a:r>
              <a:rPr lang="en-US" sz="1050" dirty="0"/>
              <a:t>On behalf of Land Trust to retain FL Homestead Exemption</a:t>
            </a:r>
          </a:p>
        </p:txBody>
      </p:sp>
      <p:sp>
        <p:nvSpPr>
          <p:cNvPr id="36" name="TextBox 35"/>
          <p:cNvSpPr txBox="1"/>
          <p:nvPr/>
        </p:nvSpPr>
        <p:spPr>
          <a:xfrm>
            <a:off x="666750" y="754991"/>
            <a:ext cx="7810500" cy="1061829"/>
          </a:xfrm>
          <a:prstGeom prst="rect">
            <a:avLst/>
          </a:prstGeom>
          <a:noFill/>
          <a:ln>
            <a:solidFill>
              <a:schemeClr val="tx1"/>
            </a:solidFill>
          </a:ln>
        </p:spPr>
        <p:txBody>
          <a:bodyPr wrap="square" rtlCol="0">
            <a:spAutoFit/>
          </a:bodyPr>
          <a:lstStyle/>
          <a:p>
            <a:r>
              <a:rPr lang="en-US" sz="1050" dirty="0"/>
              <a:t>Husband and Wife own the beneficial interest in the Land Trust corresponding to the most valuable half acre, which will be determined pursuant to a survey providing legal descriptions of “Parcel A and “Parcel B”</a:t>
            </a:r>
          </a:p>
          <a:p>
            <a:endParaRPr lang="en-US" sz="1050" dirty="0"/>
          </a:p>
          <a:p>
            <a:r>
              <a:rPr lang="en-US" sz="1050" dirty="0"/>
              <a:t>ABC, LLC will own the beneficial interest in the Land Trust associated with parcel B</a:t>
            </a:r>
          </a:p>
          <a:p>
            <a:endParaRPr lang="en-US" sz="1050" dirty="0"/>
          </a:p>
          <a:p>
            <a:r>
              <a:rPr lang="en-US" sz="1050" dirty="0"/>
              <a:t>ABC, LLC will lease all use and rights for Parcel B to Husband and Wife pursuant to a 99 Year Lease</a:t>
            </a:r>
          </a:p>
        </p:txBody>
      </p:sp>
      <p:sp>
        <p:nvSpPr>
          <p:cNvPr id="37" name="TextBox 36"/>
          <p:cNvSpPr txBox="1"/>
          <p:nvPr/>
        </p:nvSpPr>
        <p:spPr>
          <a:xfrm>
            <a:off x="2219325" y="120463"/>
            <a:ext cx="4705351" cy="584775"/>
          </a:xfrm>
          <a:prstGeom prst="rect">
            <a:avLst/>
          </a:prstGeom>
          <a:noFill/>
        </p:spPr>
        <p:txBody>
          <a:bodyPr wrap="square" rtlCol="0">
            <a:spAutoFit/>
          </a:bodyPr>
          <a:lstStyle/>
          <a:p>
            <a:pPr defTabSz="457200">
              <a:defRPr/>
            </a:pPr>
            <a:r>
              <a:rPr lang="en-US" sz="3200" b="1" dirty="0">
                <a:solidFill>
                  <a:srgbClr val="0070C0"/>
                </a:solidFill>
              </a:rPr>
              <a:t>Land Trust / LLC Structure</a:t>
            </a:r>
          </a:p>
        </p:txBody>
      </p:sp>
    </p:spTree>
    <p:extLst>
      <p:ext uri="{BB962C8B-B14F-4D97-AF65-F5344CB8AC3E}">
        <p14:creationId xmlns:p14="http://schemas.microsoft.com/office/powerpoint/2010/main" val="14217628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a:extLst>
              <a:ext uri="{FF2B5EF4-FFF2-40B4-BE49-F238E27FC236}">
                <a16:creationId xmlns:a16="http://schemas.microsoft.com/office/drawing/2014/main" id="{8357CF5F-41A2-E747-9FC9-C73088399A6B}"/>
              </a:ext>
            </a:extLst>
          </p:cNvPr>
          <p:cNvSpPr txBox="1">
            <a:spLocks/>
          </p:cNvSpPr>
          <p:nvPr/>
        </p:nvSpPr>
        <p:spPr bwMode="auto">
          <a:xfrm>
            <a:off x="2590800" y="0"/>
            <a:ext cx="9144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defTabSz="685800">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defTabSz="68580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defTabSz="6858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defTabSz="6858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defTabSz="6858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marL="0" indent="0" defTabSz="457200">
              <a:lnSpc>
                <a:spcPct val="100000"/>
              </a:lnSpc>
              <a:spcBef>
                <a:spcPts val="0"/>
              </a:spcBef>
              <a:buClrTx/>
              <a:buNone/>
              <a:defRPr/>
            </a:pPr>
            <a:r>
              <a:rPr lang="en-US" altLang="en-US" sz="3200" b="1" dirty="0">
                <a:solidFill>
                  <a:srgbClr val="0070C0"/>
                </a:solidFill>
                <a:latin typeface="+mn-lt"/>
              </a:rPr>
              <a:t>Not To Be Confused</a:t>
            </a:r>
          </a:p>
        </p:txBody>
      </p:sp>
      <p:graphicFrame>
        <p:nvGraphicFramePr>
          <p:cNvPr id="4" name="Table 3">
            <a:extLst>
              <a:ext uri="{FF2B5EF4-FFF2-40B4-BE49-F238E27FC236}">
                <a16:creationId xmlns:a16="http://schemas.microsoft.com/office/drawing/2014/main" id="{73E0CA84-D1E9-3246-A997-96C1DE307869}"/>
              </a:ext>
            </a:extLst>
          </p:cNvPr>
          <p:cNvGraphicFramePr>
            <a:graphicFrameLocks noGrp="1"/>
          </p:cNvGraphicFramePr>
          <p:nvPr>
            <p:extLst>
              <p:ext uri="{D42A27DB-BD31-4B8C-83A1-F6EECF244321}">
                <p14:modId xmlns:p14="http://schemas.microsoft.com/office/powerpoint/2010/main" val="1947996706"/>
              </p:ext>
            </p:extLst>
          </p:nvPr>
        </p:nvGraphicFramePr>
        <p:xfrm>
          <a:off x="261939" y="380057"/>
          <a:ext cx="8620123" cy="5991334"/>
        </p:xfrm>
        <a:graphic>
          <a:graphicData uri="http://schemas.openxmlformats.org/drawingml/2006/table">
            <a:tbl>
              <a:tblPr firstRow="1" bandRow="1">
                <a:tableStyleId>{5C22544A-7EE6-4342-B048-85BDC9FD1C3A}</a:tableStyleId>
              </a:tblPr>
              <a:tblGrid>
                <a:gridCol w="284627">
                  <a:extLst>
                    <a:ext uri="{9D8B030D-6E8A-4147-A177-3AD203B41FA5}">
                      <a16:colId xmlns:a16="http://schemas.microsoft.com/office/drawing/2014/main" val="20000"/>
                    </a:ext>
                  </a:extLst>
                </a:gridCol>
                <a:gridCol w="4025435">
                  <a:extLst>
                    <a:ext uri="{9D8B030D-6E8A-4147-A177-3AD203B41FA5}">
                      <a16:colId xmlns:a16="http://schemas.microsoft.com/office/drawing/2014/main" val="20001"/>
                    </a:ext>
                  </a:extLst>
                </a:gridCol>
                <a:gridCol w="315122">
                  <a:extLst>
                    <a:ext uri="{9D8B030D-6E8A-4147-A177-3AD203B41FA5}">
                      <a16:colId xmlns:a16="http://schemas.microsoft.com/office/drawing/2014/main" val="20002"/>
                    </a:ext>
                  </a:extLst>
                </a:gridCol>
                <a:gridCol w="3994939">
                  <a:extLst>
                    <a:ext uri="{9D8B030D-6E8A-4147-A177-3AD203B41FA5}">
                      <a16:colId xmlns:a16="http://schemas.microsoft.com/office/drawing/2014/main" val="20003"/>
                    </a:ext>
                  </a:extLst>
                </a:gridCol>
              </a:tblGrid>
              <a:tr h="577179">
                <a:tc gridSpan="2">
                  <a:txBody>
                    <a:bodyPr/>
                    <a:lstStyle/>
                    <a:p>
                      <a:r>
                        <a:rPr lang="en-US" sz="1700" baseline="0" dirty="0"/>
                        <a:t>FLORIDA HOMESTEAD TAX EXEMPTION</a:t>
                      </a:r>
                      <a:endParaRPr lang="en-US" sz="1700" dirty="0"/>
                    </a:p>
                  </a:txBody>
                  <a:tcPr marT="45705" marB="45705"/>
                </a:tc>
                <a:tc hMerge="1">
                  <a:txBody>
                    <a:bodyPr/>
                    <a:lstStyle/>
                    <a:p>
                      <a:endParaRPr lang="en-US" dirty="0"/>
                    </a:p>
                  </a:txBody>
                  <a:tcPr/>
                </a:tc>
                <a:tc gridSpan="2">
                  <a:txBody>
                    <a:bodyPr/>
                    <a:lstStyle/>
                    <a:p>
                      <a:r>
                        <a:rPr lang="en-US" sz="1700" baseline="0" dirty="0"/>
                        <a:t>FLORIDA HOMESTEAD CREDITOR PROTECTION</a:t>
                      </a:r>
                      <a:endParaRPr lang="en-US" sz="1700" dirty="0"/>
                    </a:p>
                  </a:txBody>
                  <a:tcPr marT="45705" marB="45705"/>
                </a:tc>
                <a:tc hMerge="1">
                  <a:txBody>
                    <a:bodyPr/>
                    <a:lstStyle/>
                    <a:p>
                      <a:endParaRPr lang="en-US" dirty="0"/>
                    </a:p>
                  </a:txBody>
                  <a:tcPr/>
                </a:tc>
                <a:extLst>
                  <a:ext uri="{0D108BD9-81ED-4DB2-BD59-A6C34878D82A}">
                    <a16:rowId xmlns:a16="http://schemas.microsoft.com/office/drawing/2014/main" val="10000"/>
                  </a:ext>
                </a:extLst>
              </a:tr>
              <a:tr h="943126">
                <a:tc>
                  <a:txBody>
                    <a:bodyPr/>
                    <a:lstStyle/>
                    <a:p>
                      <a:r>
                        <a:rPr lang="en-US" sz="1800" b="1" dirty="0"/>
                        <a:t>1</a:t>
                      </a:r>
                    </a:p>
                  </a:txBody>
                  <a:tcPr marT="45705" marB="45705"/>
                </a:tc>
                <a:tc>
                  <a:txBody>
                    <a:bodyPr/>
                    <a:lstStyle/>
                    <a:p>
                      <a:r>
                        <a:rPr lang="en-US" sz="1600" b="1" dirty="0"/>
                        <a:t>WHAT IS IT?</a:t>
                      </a:r>
                    </a:p>
                    <a:p>
                      <a:r>
                        <a:rPr lang="en-US" sz="1600" dirty="0"/>
                        <a:t>Saves</a:t>
                      </a:r>
                      <a:r>
                        <a:rPr lang="en-US" sz="1600" baseline="0" dirty="0"/>
                        <a:t> approximately $1,000 of taxes (2% of $50,000), plus the 3% cap on future increases applies.</a:t>
                      </a:r>
                      <a:endParaRPr lang="en-US" sz="1600" dirty="0"/>
                    </a:p>
                  </a:txBody>
                  <a:tcPr marT="45705" marB="45705"/>
                </a:tc>
                <a:tc>
                  <a:txBody>
                    <a:bodyPr/>
                    <a:lstStyle/>
                    <a:p>
                      <a:r>
                        <a:rPr lang="en-US" sz="1600" b="1" dirty="0"/>
                        <a:t>1</a:t>
                      </a:r>
                    </a:p>
                  </a:txBody>
                  <a:tcPr marT="45705" marB="45705"/>
                </a:tc>
                <a:tc>
                  <a:txBody>
                    <a:bodyPr/>
                    <a:lstStyle/>
                    <a:p>
                      <a:r>
                        <a:rPr lang="en-US" sz="1600" b="1" dirty="0"/>
                        <a:t>PROVIDES</a:t>
                      </a:r>
                      <a:r>
                        <a:rPr lang="en-US" sz="1600" b="1" baseline="0" dirty="0"/>
                        <a:t> PROTECTION FROM CREDITORS</a:t>
                      </a:r>
                      <a:endParaRPr lang="en-US" sz="1600" b="1" dirty="0"/>
                    </a:p>
                  </a:txBody>
                  <a:tcPr marT="45705" marB="45705"/>
                </a:tc>
                <a:extLst>
                  <a:ext uri="{0D108BD9-81ED-4DB2-BD59-A6C34878D82A}">
                    <a16:rowId xmlns:a16="http://schemas.microsoft.com/office/drawing/2014/main" val="10001"/>
                  </a:ext>
                </a:extLst>
              </a:tr>
              <a:tr h="2061415">
                <a:tc>
                  <a:txBody>
                    <a:bodyPr/>
                    <a:lstStyle/>
                    <a:p>
                      <a:r>
                        <a:rPr lang="en-US" sz="1800" b="1" dirty="0"/>
                        <a:t>2</a:t>
                      </a:r>
                    </a:p>
                  </a:txBody>
                  <a:tcPr marT="45705" marB="45705"/>
                </a:tc>
                <a:tc>
                  <a:txBody>
                    <a:bodyPr/>
                    <a:lstStyle/>
                    <a:p>
                      <a:r>
                        <a:rPr lang="en-US" sz="1600" b="1" dirty="0"/>
                        <a:t>HOW</a:t>
                      </a:r>
                      <a:r>
                        <a:rPr lang="en-US" sz="1600" b="1" baseline="0" dirty="0"/>
                        <a:t> TO QUALIFY?</a:t>
                      </a:r>
                    </a:p>
                    <a:p>
                      <a:r>
                        <a:rPr lang="en-US" sz="1600" b="0" baseline="0" dirty="0"/>
                        <a:t>Normally, one or more individuals reside on the property and call it their homestead.  There is no size limit.</a:t>
                      </a:r>
                    </a:p>
                  </a:txBody>
                  <a:tcPr marT="45705" marB="45705"/>
                </a:tc>
                <a:tc>
                  <a:txBody>
                    <a:bodyPr/>
                    <a:lstStyle/>
                    <a:p>
                      <a:r>
                        <a:rPr lang="en-US" sz="1600" b="1" dirty="0"/>
                        <a:t>2</a:t>
                      </a:r>
                    </a:p>
                  </a:txBody>
                  <a:tcPr marT="45705" marB="45705"/>
                </a:tc>
                <a:tc>
                  <a:txBody>
                    <a:bodyPr/>
                    <a:lstStyle/>
                    <a:p>
                      <a:r>
                        <a:rPr lang="en-US" sz="1600" b="1" dirty="0"/>
                        <a:t>MUST</a:t>
                      </a:r>
                      <a:r>
                        <a:rPr lang="en-US" sz="1600" b="1" baseline="0" dirty="0"/>
                        <a:t> BE RESIDENTIAL HOMESTEAD PROPERTY WHERE THE OWNER LIVES AS PRIMARY RESIDENCE.</a:t>
                      </a:r>
                      <a:endParaRPr lang="en-US" sz="1600" b="0" baseline="0" dirty="0"/>
                    </a:p>
                    <a:p>
                      <a:r>
                        <a:rPr lang="en-US" sz="1600" b="0" baseline="0" dirty="0"/>
                        <a:t>The creditor law only protects up to half an acre if within city limits, and up to 160-acres if outside of city limits (or if was outside of city limits and was annexed while primary residence).</a:t>
                      </a:r>
                      <a:endParaRPr lang="en-US" sz="1600" b="1" dirty="0"/>
                    </a:p>
                  </a:txBody>
                  <a:tcPr marT="45705" marB="45705"/>
                </a:tc>
                <a:extLst>
                  <a:ext uri="{0D108BD9-81ED-4DB2-BD59-A6C34878D82A}">
                    <a16:rowId xmlns:a16="http://schemas.microsoft.com/office/drawing/2014/main" val="10002"/>
                  </a:ext>
                </a:extLst>
              </a:tr>
              <a:tr h="2241079">
                <a:tc>
                  <a:txBody>
                    <a:bodyPr/>
                    <a:lstStyle/>
                    <a:p>
                      <a:r>
                        <a:rPr lang="en-US" sz="1800" b="1" dirty="0"/>
                        <a:t>3.</a:t>
                      </a:r>
                    </a:p>
                  </a:txBody>
                  <a:tcPr marT="45705" marB="45705"/>
                </a:tc>
                <a:tc>
                  <a:txBody>
                    <a:bodyPr/>
                    <a:lstStyle/>
                    <a:p>
                      <a:r>
                        <a:rPr lang="en-US" sz="1600" b="1" baseline="0" dirty="0"/>
                        <a:t>REGISTRATION REQUIREMENTS.</a:t>
                      </a:r>
                    </a:p>
                    <a:p>
                      <a:r>
                        <a:rPr lang="en-US" sz="1600" b="0" baseline="0" dirty="0"/>
                        <a:t>**Must reside on the property when the bell strikes January 1</a:t>
                      </a:r>
                      <a:r>
                        <a:rPr lang="en-US" sz="1600" b="0" baseline="30000" dirty="0"/>
                        <a:t>st</a:t>
                      </a:r>
                      <a:r>
                        <a:rPr lang="en-US" sz="1600" b="0" baseline="0" dirty="0"/>
                        <a:t> (have to move in before New Years).</a:t>
                      </a:r>
                    </a:p>
                    <a:p>
                      <a:r>
                        <a:rPr lang="en-US" sz="1600" b="0" baseline="0" dirty="0"/>
                        <a:t>**Must register with Property Appraiser Office by March 1</a:t>
                      </a:r>
                      <a:r>
                        <a:rPr lang="en-US" sz="1600" b="0" baseline="30000" dirty="0"/>
                        <a:t>st</a:t>
                      </a:r>
                      <a:r>
                        <a:rPr lang="en-US" sz="1600" b="0" baseline="0" dirty="0"/>
                        <a:t> of the following year.</a:t>
                      </a:r>
                    </a:p>
                    <a:p>
                      <a:r>
                        <a:rPr lang="en-US" sz="1600" b="0" baseline="0" dirty="0"/>
                        <a:t>**Homestead tax status begins the January 1st after the move-in, if the March 1</a:t>
                      </a:r>
                      <a:r>
                        <a:rPr lang="en-US" sz="1600" b="0" baseline="30000" dirty="0"/>
                        <a:t>st</a:t>
                      </a:r>
                      <a:r>
                        <a:rPr lang="en-US" sz="1600" b="0" baseline="0" dirty="0"/>
                        <a:t> registration deadline is met.</a:t>
                      </a:r>
                    </a:p>
                  </a:txBody>
                  <a:tcPr marT="45705" marB="45705"/>
                </a:tc>
                <a:tc>
                  <a:txBody>
                    <a:bodyPr/>
                    <a:lstStyle/>
                    <a:p>
                      <a:r>
                        <a:rPr lang="en-US" sz="1600" b="1" dirty="0"/>
                        <a:t>3</a:t>
                      </a:r>
                    </a:p>
                  </a:txBody>
                  <a:tcPr marT="45705" marB="45705"/>
                </a:tc>
                <a:tc>
                  <a:txBody>
                    <a:bodyPr/>
                    <a:lstStyle/>
                    <a:p>
                      <a:r>
                        <a:rPr lang="en-US" sz="1600" b="1" dirty="0"/>
                        <a:t>NO REGISTRATION REQUIREMENTS AND NO DEADLINES FOR MOVING IN – PROTECTED FROM THE MOMENT</a:t>
                      </a:r>
                      <a:r>
                        <a:rPr lang="en-US" sz="1600" b="1" baseline="0" dirty="0"/>
                        <a:t> OWNED (EXCEPT AS TO A JUDGMENT AGAINST THE PROPERTY THAT EXISTED BEFORE IT WAS “HOMESTEADED.”)</a:t>
                      </a:r>
                      <a:endParaRPr lang="en-US" sz="1600" b="1" dirty="0"/>
                    </a:p>
                  </a:txBody>
                  <a:tcPr marT="45705" marB="4570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36571439"/>
      </p:ext>
    </p:extLst>
  </p:cSld>
  <p:clrMapOvr>
    <a:masterClrMapping/>
  </p:clrMapOvr>
  <p:transition spd="slow"/>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4">
            <a:extLst>
              <a:ext uri="{FF2B5EF4-FFF2-40B4-BE49-F238E27FC236}">
                <a16:creationId xmlns:a16="http://schemas.microsoft.com/office/drawing/2014/main" id="{D9CE05F8-0C6B-D944-AF59-FFEC5027FE3E}"/>
              </a:ext>
            </a:extLst>
          </p:cNvPr>
          <p:cNvSpPr>
            <a:spLocks noChangeArrowheads="1"/>
          </p:cNvSpPr>
          <p:nvPr/>
        </p:nvSpPr>
        <p:spPr bwMode="auto">
          <a:xfrm>
            <a:off x="419100" y="1730375"/>
            <a:ext cx="8305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Resident is the beneficiary of a trust that provides her with the right to reside on the trust property as if it were homestead.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Resident has use under a 98-year – or longer – lease.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NOTE:  A leasehold estate may also qualify for homestead creditor protection.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startAt="3"/>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Resident has a life estate in the homestead.</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Send the draft document to property appraiser thereof  to confirm whether it will qualify for the exemption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Must only qualify on January 1</a:t>
            </a:r>
            <a:r>
              <a:rPr kumimoji="0" lang="en-US" altLang="en-US" sz="15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the exemption will apply for the rest of the year</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3" name="TextBox 1">
            <a:extLst>
              <a:ext uri="{FF2B5EF4-FFF2-40B4-BE49-F238E27FC236}">
                <a16:creationId xmlns:a16="http://schemas.microsoft.com/office/drawing/2014/main" id="{52EF17FE-A588-9E4C-B75F-DAFFFC27FCCA}"/>
              </a:ext>
            </a:extLst>
          </p:cNvPr>
          <p:cNvSpPr txBox="1">
            <a:spLocks noChangeArrowheads="1"/>
          </p:cNvSpPr>
          <p:nvPr/>
        </p:nvSpPr>
        <p:spPr bwMode="auto">
          <a:xfrm>
            <a:off x="762000" y="304800"/>
            <a:ext cx="762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200" b="1" dirty="0">
                <a:solidFill>
                  <a:srgbClr val="0070C0"/>
                </a:solidFill>
                <a:latin typeface="+mn-lt"/>
                <a:ea typeface="+mj-ea"/>
                <a:cs typeface="+mj-cs"/>
              </a:rPr>
              <a:t>Three Ways to Get the Florida Homestead Tax Exemption Without Owning the House</a:t>
            </a:r>
          </a:p>
        </p:txBody>
      </p:sp>
    </p:spTree>
    <p:extLst>
      <p:ext uri="{BB962C8B-B14F-4D97-AF65-F5344CB8AC3E}">
        <p14:creationId xmlns:p14="http://schemas.microsoft.com/office/powerpoint/2010/main" val="7610187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7238"/>
            <a:ext cx="9144000" cy="53394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tab pos="1768475" algn="l"/>
              </a:tabLst>
              <a:defRPr/>
            </a:pPr>
            <a:r>
              <a:rPr kumimoji="0" lang="en-US" altLang="zh-CN" sz="3200" b="1" i="0" u="none" strike="noStrike" kern="1200" cap="none" spc="0" normalizeH="0" baseline="0" noProof="0" dirty="0">
                <a:ln>
                  <a:noFill/>
                </a:ln>
                <a:solidFill>
                  <a:srgbClr val="0070C0"/>
                </a:solidFill>
                <a:effectLst/>
                <a:uLnTx/>
                <a:uFillTx/>
                <a:ea typeface="+mj-ea"/>
                <a:cs typeface="+mn-cs"/>
              </a:rPr>
              <a:t>Child’s Homestead Irrevocable Trust</a:t>
            </a:r>
          </a:p>
        </p:txBody>
      </p:sp>
      <p:sp>
        <p:nvSpPr>
          <p:cNvPr id="5" name="Oval 3"/>
          <p:cNvSpPr>
            <a:spLocks noChangeArrowheads="1"/>
          </p:cNvSpPr>
          <p:nvPr/>
        </p:nvSpPr>
        <p:spPr bwMode="auto">
          <a:xfrm>
            <a:off x="3124200" y="2743200"/>
            <a:ext cx="1600200" cy="1447800"/>
          </a:xfrm>
          <a:prstGeom prst="ellipse">
            <a:avLst/>
          </a:prstGeom>
          <a:noFill/>
          <a:ln w="9525">
            <a:solidFill>
              <a:schemeClr val="tx1"/>
            </a:solidFill>
            <a:round/>
            <a:headEnd/>
            <a:tailEnd/>
          </a:ln>
        </p:spPr>
        <p:txBody>
          <a:bodyPr lIns="36576" tIns="27432" rIns="36576" bIns="27432"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CHILD’S HOMESTEAD IRREVOCABLE TRUST</a:t>
            </a:r>
          </a:p>
        </p:txBody>
      </p:sp>
      <p:sp>
        <p:nvSpPr>
          <p:cNvPr id="6" name="TextBox 5"/>
          <p:cNvSpPr txBox="1"/>
          <p:nvPr/>
        </p:nvSpPr>
        <p:spPr>
          <a:xfrm>
            <a:off x="381000" y="901987"/>
            <a:ext cx="746760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trust that can own a home used by a child to benefit the spouse and descendants;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can qualify for the State Homestead Exemption and 3% cap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can be considered as owned by the Child for income tax purposes to qualify for the $250,000 income tax exemption on sale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can be controlled by the Trustee and used for the benefit of various family members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will insulate family members from liabilities associated with ownership of the home</a:t>
            </a:r>
          </a:p>
        </p:txBody>
      </p:sp>
      <p:sp>
        <p:nvSpPr>
          <p:cNvPr id="7" name="TextBox 6"/>
          <p:cNvSpPr txBox="1"/>
          <p:nvPr/>
        </p:nvSpPr>
        <p:spPr>
          <a:xfrm>
            <a:off x="3200400" y="2133600"/>
            <a:ext cx="14478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Other Spouse = Trustee</a:t>
            </a:r>
          </a:p>
        </p:txBody>
      </p:sp>
      <p:cxnSp>
        <p:nvCxnSpPr>
          <p:cNvPr id="8" name="Straight Connector 7"/>
          <p:cNvCxnSpPr>
            <a:stCxn id="5" idx="0"/>
            <a:endCxn id="7" idx="2"/>
          </p:cNvCxnSpPr>
          <p:nvPr/>
        </p:nvCxnSpPr>
        <p:spPr bwMode="auto">
          <a:xfrm flipV="1">
            <a:off x="3924300" y="2364432"/>
            <a:ext cx="0" cy="37876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Box 8"/>
          <p:cNvSpPr txBox="1"/>
          <p:nvPr/>
        </p:nvSpPr>
        <p:spPr>
          <a:xfrm>
            <a:off x="1028700" y="3266673"/>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GRANTOR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a:t>
            </a:r>
          </a:p>
        </p:txBody>
      </p:sp>
      <p:cxnSp>
        <p:nvCxnSpPr>
          <p:cNvPr id="10" name="Straight Arrow Connector 9"/>
          <p:cNvCxnSpPr>
            <a:endCxn id="5" idx="2"/>
          </p:cNvCxnSpPr>
          <p:nvPr/>
        </p:nvCxnSpPr>
        <p:spPr bwMode="auto">
          <a:xfrm>
            <a:off x="1676400" y="3461266"/>
            <a:ext cx="1447800" cy="58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1219200" y="3505200"/>
            <a:ext cx="19050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Gift</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3124200" y="4648200"/>
            <a:ext cx="16002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Home and Other Assets</a:t>
            </a:r>
          </a:p>
        </p:txBody>
      </p:sp>
      <p:cxnSp>
        <p:nvCxnSpPr>
          <p:cNvPr id="13" name="Straight Connector 12"/>
          <p:cNvCxnSpPr>
            <a:stCxn id="5" idx="4"/>
            <a:endCxn id="12" idx="0"/>
          </p:cNvCxnSpPr>
          <p:nvPr/>
        </p:nvCxnSpPr>
        <p:spPr bwMode="auto">
          <a:xfrm>
            <a:off x="3924300" y="4191000"/>
            <a:ext cx="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p:cNvSpPr txBox="1"/>
          <p:nvPr/>
        </p:nvSpPr>
        <p:spPr>
          <a:xfrm>
            <a:off x="5181600" y="2066804"/>
            <a:ext cx="3657600"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Trust assets can be applied for the health, education, maintenance and support of the Trustee-Spouse and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or more children may reside in the house to qualify for the Florida Tax Homestead Exemption.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income tax purposes, the Trust can be considered as owned by the child who lives in the house so that the house can be sold income tax free to the extent of up to $250,000 in appreciation.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Trust will not be subject to creditor claims of any family member unless (1) the transfer to the Trust by the Grantor Spouse is a “fraudulent transfer,” or (2) the child has a right to withdraw more than the gift tax exclusion amount in any calendar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 The Trust must be appropriately drafted, funded, and administered to achieve the above results.</a:t>
            </a:r>
          </a:p>
        </p:txBody>
      </p:sp>
    </p:spTree>
    <p:extLst>
      <p:ext uri="{BB962C8B-B14F-4D97-AF65-F5344CB8AC3E}">
        <p14:creationId xmlns:p14="http://schemas.microsoft.com/office/powerpoint/2010/main" val="23215202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760413" y="1604963"/>
            <a:ext cx="7623175" cy="2654300"/>
          </a:xfrm>
        </p:spPr>
        <p:txBody>
          <a:bodyPr>
            <a:noAutofit/>
          </a:bodyPr>
          <a:lstStyle/>
          <a:p>
            <a:pPr algn="ctr" eaLnBrk="1" hangingPunct="1"/>
            <a:r>
              <a:rPr lang="en-US" altLang="en-US" sz="5400" b="1" dirty="0">
                <a:latin typeface="Times New Roman" panose="02020603050405020304" pitchFamily="18" charset="0"/>
                <a:cs typeface="Times New Roman" panose="02020603050405020304" pitchFamily="18" charset="0"/>
              </a:rPr>
              <a:t>  #</a:t>
            </a:r>
            <a:r>
              <a:rPr lang="en-US" altLang="en-US" sz="5400" b="1" dirty="0" smtClean="0">
                <a:latin typeface="Times New Roman" panose="02020603050405020304" pitchFamily="18" charset="0"/>
                <a:cs typeface="Times New Roman" panose="02020603050405020304" pitchFamily="18" charset="0"/>
              </a:rPr>
              <a:t>11</a:t>
            </a:r>
            <a:r>
              <a:rPr lang="en-US" altLang="en-US" sz="5400" b="1" dirty="0">
                <a:latin typeface="Times New Roman" panose="02020603050405020304" pitchFamily="18" charset="0"/>
                <a:cs typeface="Times New Roman" panose="02020603050405020304" pitchFamily="18" charset="0"/>
              </a:rPr>
              <a:t/>
            </a:r>
            <a:br>
              <a:rPr lang="en-US" altLang="en-US" sz="5400" b="1" dirty="0">
                <a:latin typeface="Times New Roman" panose="02020603050405020304" pitchFamily="18" charset="0"/>
                <a:cs typeface="Times New Roman" panose="02020603050405020304" pitchFamily="18" charset="0"/>
              </a:rPr>
            </a:br>
            <a:r>
              <a:rPr lang="en-US" altLang="en-US" sz="5400" b="1" dirty="0">
                <a:latin typeface="Times New Roman" panose="02020603050405020304" pitchFamily="18" charset="0"/>
                <a:cs typeface="Times New Roman" panose="02020603050405020304" pitchFamily="18" charset="0"/>
              </a:rPr>
              <a:t> Tenancy by the Entireties and alternatives thereto</a:t>
            </a:r>
          </a:p>
        </p:txBody>
      </p:sp>
    </p:spTree>
    <p:extLst>
      <p:ext uri="{BB962C8B-B14F-4D97-AF65-F5344CB8AC3E}">
        <p14:creationId xmlns:p14="http://schemas.microsoft.com/office/powerpoint/2010/main" val="1427876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81178" y="173735"/>
            <a:ext cx="6762586" cy="5760721"/>
          </a:xfrm>
          <a:prstGeom prst="rect">
            <a:avLst/>
          </a:prstGeom>
        </p:spPr>
      </p:pic>
      <p:pic>
        <p:nvPicPr>
          <p:cNvPr id="5" name="Picture 4"/>
          <p:cNvPicPr>
            <a:picLocks noChangeAspect="1"/>
          </p:cNvPicPr>
          <p:nvPr/>
        </p:nvPicPr>
        <p:blipFill>
          <a:blip r:embed="rId5"/>
          <a:stretch>
            <a:fillRect/>
          </a:stretch>
        </p:blipFill>
        <p:spPr>
          <a:xfrm>
            <a:off x="3364991" y="3054095"/>
            <a:ext cx="5605273" cy="2442521"/>
          </a:xfrm>
          <a:prstGeom prst="rect">
            <a:avLst/>
          </a:prstGeom>
        </p:spPr>
      </p:pic>
    </p:spTree>
    <p:extLst>
      <p:ext uri="{BB962C8B-B14F-4D97-AF65-F5344CB8AC3E}">
        <p14:creationId xmlns:p14="http://schemas.microsoft.com/office/powerpoint/2010/main" val="131677657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idx="4294967295"/>
          </p:nvPr>
        </p:nvSpPr>
        <p:spPr bwMode="auto">
          <a:xfrm>
            <a:off x="457200" y="131763"/>
            <a:ext cx="8229600" cy="703262"/>
          </a:xfrm>
          <a:prstGeom prst="rect">
            <a:avLst/>
          </a:prstGeom>
          <a:noFill/>
          <a:ln>
            <a:miter lim="800000"/>
            <a:headEnd/>
            <a:tailEnd/>
          </a:ln>
        </p:spPr>
        <p:txBody>
          <a:bodyPr>
            <a:noAutofit/>
          </a:bodyPr>
          <a:lstStyle/>
          <a:p>
            <a:pPr algn="ctr" eaLnBrk="1" hangingPunct="1"/>
            <a:r>
              <a:rPr lang="en-US" altLang="en-US" sz="2800" b="1" dirty="0">
                <a:latin typeface="Times New Roman" panose="02020603050405020304" pitchFamily="18" charset="0"/>
                <a:cs typeface="Times New Roman" panose="02020603050405020304" pitchFamily="18" charset="0"/>
              </a:rPr>
              <a:t>Definition Of Tenancy by the Entireties</a:t>
            </a:r>
          </a:p>
        </p:txBody>
      </p:sp>
      <p:sp>
        <p:nvSpPr>
          <p:cNvPr id="102403" name="Content Placeholder 2"/>
          <p:cNvSpPr>
            <a:spLocks noGrp="1"/>
          </p:cNvSpPr>
          <p:nvPr>
            <p:ph idx="4294967295"/>
          </p:nvPr>
        </p:nvSpPr>
        <p:spPr bwMode="auto">
          <a:xfrm>
            <a:off x="419100" y="835025"/>
            <a:ext cx="8305800" cy="4724400"/>
          </a:xfrm>
          <a:prstGeom prst="rect">
            <a:avLst/>
          </a:prstGeom>
          <a:noFill/>
          <a:ln>
            <a:miter lim="800000"/>
            <a:headEnd/>
            <a:tailEnd/>
          </a:ln>
        </p:spPr>
        <p:txBody>
          <a:bodyPr>
            <a:noAutofit/>
          </a:bodyPr>
          <a:lstStyle/>
          <a:p>
            <a:pPr marL="0" indent="0" algn="just" eaLnBrk="1" hangingPunct="1">
              <a:buNone/>
            </a:pPr>
            <a:r>
              <a:rPr lang="en-US" altLang="en-US" sz="1400" dirty="0">
                <a:latin typeface="Times New Roman" panose="02020603050405020304" pitchFamily="18" charset="0"/>
                <a:cs typeface="Times New Roman" panose="02020603050405020304" pitchFamily="18" charset="0"/>
              </a:rPr>
              <a:t>Joint tenancy with right of survivorship is not enough because the law requires that “the 6 unities” exist.  The 6 unities may be summarized as follows:</a:t>
            </a:r>
          </a:p>
          <a:p>
            <a:pPr algn="just" eaLnBrk="1" hangingPunct="1"/>
            <a:endParaRPr lang="en-US" altLang="en-US" sz="1400" dirty="0">
              <a:latin typeface="Times New Roman" panose="02020603050405020304" pitchFamily="18" charset="0"/>
              <a:cs typeface="Times New Roman" panose="02020603050405020304" pitchFamily="18" charset="0"/>
            </a:endParaRPr>
          </a:p>
          <a:p>
            <a:pPr marL="800100" lvl="1" indent="-342900" algn="just" eaLnBrk="1" hangingPunct="1">
              <a:buFontTx/>
              <a:buAutoNum type="arabicPeriod"/>
            </a:pPr>
            <a:r>
              <a:rPr lang="en-US" altLang="en-US" sz="2000" u="sng" dirty="0">
                <a:latin typeface="Times New Roman" panose="02020603050405020304" pitchFamily="18" charset="0"/>
                <a:cs typeface="Times New Roman" panose="02020603050405020304" pitchFamily="18" charset="0"/>
              </a:rPr>
              <a:t>Unity of possession</a:t>
            </a:r>
            <a:r>
              <a:rPr lang="en-US" altLang="en-US" sz="2000" dirty="0">
                <a:latin typeface="Times New Roman" panose="02020603050405020304" pitchFamily="18" charset="0"/>
                <a:cs typeface="Times New Roman" panose="02020603050405020304" pitchFamily="18" charset="0"/>
              </a:rPr>
              <a:t> - Both spouses have joint ownership and control - it may be acceptable that a deposit agreement allows either spouse to withdraw independently of the other on the theory that the power to withdraw is an expression of an authority of agency given by each spouse to the other.  </a:t>
            </a:r>
          </a:p>
          <a:p>
            <a:pPr marL="800100" lvl="1" indent="-342900" algn="just" eaLnBrk="1" hangingPunct="1">
              <a:buFontTx/>
              <a:buAutoNum type="arabicPeriod"/>
            </a:pPr>
            <a:endParaRPr lang="en-US" altLang="en-US" sz="2000" dirty="0">
              <a:latin typeface="Times New Roman" panose="02020603050405020304" pitchFamily="18" charset="0"/>
              <a:cs typeface="Times New Roman" panose="02020603050405020304" pitchFamily="18" charset="0"/>
            </a:endParaRPr>
          </a:p>
          <a:p>
            <a:pPr marL="800100" lvl="1" indent="-342900" algn="just" eaLnBrk="1" hangingPunct="1">
              <a:buFontTx/>
              <a:buAutoNum type="arabicPeriod"/>
            </a:pPr>
            <a:r>
              <a:rPr lang="en-US" altLang="en-US" sz="2000" u="sng" dirty="0">
                <a:latin typeface="Times New Roman" panose="02020603050405020304" pitchFamily="18" charset="0"/>
                <a:cs typeface="Times New Roman" panose="02020603050405020304" pitchFamily="18" charset="0"/>
              </a:rPr>
              <a:t>Unity of interest</a:t>
            </a:r>
            <a:r>
              <a:rPr lang="en-US" altLang="en-US" sz="2000" dirty="0">
                <a:latin typeface="Times New Roman" panose="02020603050405020304" pitchFamily="18" charset="0"/>
                <a:cs typeface="Times New Roman" panose="02020603050405020304" pitchFamily="18" charset="0"/>
              </a:rPr>
              <a:t> - Each spouse has the same interest in the account - it is not a problem if one spouse deposits all or most of the funds into the account as long as each spouse has the same interest immediately after the deposit.</a:t>
            </a:r>
          </a:p>
          <a:p>
            <a:pPr marL="800100" lvl="1" indent="-342900" algn="just" eaLnBrk="1" hangingPunct="1">
              <a:buFontTx/>
              <a:buAutoNum type="arabicPeriod"/>
            </a:pPr>
            <a:endParaRPr lang="en-US" altLang="en-US" sz="2000" dirty="0">
              <a:latin typeface="Times New Roman" panose="02020603050405020304" pitchFamily="18" charset="0"/>
              <a:cs typeface="Times New Roman" panose="02020603050405020304" pitchFamily="18" charset="0"/>
            </a:endParaRPr>
          </a:p>
          <a:p>
            <a:pPr marL="800100" lvl="1" indent="-342900" algn="just" eaLnBrk="1" hangingPunct="1">
              <a:buFontTx/>
              <a:buAutoNum type="arabicPeriod"/>
            </a:pPr>
            <a:r>
              <a:rPr lang="en-US" altLang="en-US" sz="2000" u="sng" dirty="0">
                <a:latin typeface="Times New Roman" panose="02020603050405020304" pitchFamily="18" charset="0"/>
                <a:cs typeface="Times New Roman" panose="02020603050405020304" pitchFamily="18" charset="0"/>
              </a:rPr>
              <a:t>Unity of time</a:t>
            </a:r>
            <a:r>
              <a:rPr lang="en-US" altLang="en-US" sz="2000" dirty="0">
                <a:latin typeface="Times New Roman" panose="02020603050405020304" pitchFamily="18" charset="0"/>
                <a:cs typeface="Times New Roman" panose="02020603050405020304" pitchFamily="18" charset="0"/>
              </a:rPr>
              <a:t> - The interests of both spouses in the asset must originate simultaneously in the same instrument, such as on the signature card.  </a:t>
            </a:r>
            <a:r>
              <a:rPr lang="en-US" altLang="en-US" sz="2000" b="1" dirty="0">
                <a:latin typeface="Times New Roman" panose="02020603050405020304" pitchFamily="18" charset="0"/>
                <a:cs typeface="Times New Roman" panose="02020603050405020304" pitchFamily="18" charset="0"/>
              </a:rPr>
              <a:t>Do not try to convert an individual account into a tenancy by the entireties account.  Instead, transfer assets from the individual account to a new tenancy by the entireties account.</a:t>
            </a:r>
            <a:endParaRPr lang="en-US"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830700"/>
      </p:ext>
    </p:extLst>
  </p:cSld>
  <p:clrMapOvr>
    <a:masterClrMapping/>
  </p:clrMapOvr>
  <p:transition advClick="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bwMode="auto">
          <a:xfrm>
            <a:off x="990600" y="242888"/>
            <a:ext cx="7162800" cy="944562"/>
          </a:xfrm>
          <a:prstGeom prst="rect">
            <a:avLst/>
          </a:prstGeom>
          <a:noFill/>
          <a:ln>
            <a:miter lim="800000"/>
            <a:headEnd/>
            <a:tailEnd/>
          </a:ln>
        </p:spPr>
        <p:txBody>
          <a:bodyPr>
            <a:noAutofit/>
          </a:bodyPr>
          <a:lstStyle/>
          <a:p>
            <a:pPr algn="ctr" eaLnBrk="1" hangingPunct="1"/>
            <a:r>
              <a:rPr lang="en-US" altLang="en-US" sz="3200" b="1" dirty="0">
                <a:latin typeface="Times New Roman" panose="02020603050405020304" pitchFamily="18" charset="0"/>
                <a:cs typeface="Times New Roman" panose="02020603050405020304" pitchFamily="18" charset="0"/>
              </a:rPr>
              <a:t>Definition of Tenancy by the Entireties</a:t>
            </a:r>
          </a:p>
        </p:txBody>
      </p:sp>
      <p:sp>
        <p:nvSpPr>
          <p:cNvPr id="3" name="Content Placeholder 2"/>
          <p:cNvSpPr>
            <a:spLocks noGrp="1"/>
          </p:cNvSpPr>
          <p:nvPr>
            <p:ph idx="4294967295"/>
          </p:nvPr>
        </p:nvSpPr>
        <p:spPr>
          <a:xfrm>
            <a:off x="381000" y="1187450"/>
            <a:ext cx="8382000" cy="3505200"/>
          </a:xfrm>
          <a:prstGeom prst="rect">
            <a:avLst/>
          </a:prstGeom>
        </p:spPr>
        <p:txBody>
          <a:bodyPr>
            <a:noAutofit/>
          </a:bodyPr>
          <a:lstStyle/>
          <a:p>
            <a:pPr marL="800100" lvl="1" indent="-342900" algn="just" eaLnBrk="1" fontAlgn="auto" hangingPunct="1">
              <a:spcAft>
                <a:spcPts val="0"/>
              </a:spcAft>
              <a:buFontTx/>
              <a:buAutoNum type="arabicPeriod" startAt="4"/>
              <a:defRPr/>
            </a:pPr>
            <a:r>
              <a:rPr lang="en-US" sz="1800" u="sng" dirty="0">
                <a:latin typeface="Times New Roman" panose="02020603050405020304" pitchFamily="18" charset="0"/>
                <a:cs typeface="Times New Roman" panose="02020603050405020304" pitchFamily="18" charset="0"/>
              </a:rPr>
              <a:t>Unity of title</a:t>
            </a:r>
            <a:r>
              <a:rPr lang="en-US" sz="1800" dirty="0">
                <a:latin typeface="Times New Roman" panose="02020603050405020304" pitchFamily="18" charset="0"/>
                <a:cs typeface="Times New Roman" panose="02020603050405020304" pitchFamily="18" charset="0"/>
              </a:rPr>
              <a:t> - Both spouses must have ownership under the same title. </a:t>
            </a:r>
          </a:p>
          <a:p>
            <a:pPr marL="800100" lvl="1" indent="-342900" algn="just" eaLnBrk="1" fontAlgn="auto" hangingPunct="1">
              <a:spcAft>
                <a:spcPts val="0"/>
              </a:spcAft>
              <a:buFontTx/>
              <a:buAutoNum type="arabicPeriod" startAt="4"/>
              <a:defRPr/>
            </a:pPr>
            <a:endParaRPr lang="en-US" sz="1800" dirty="0">
              <a:latin typeface="Times New Roman" panose="02020603050405020304" pitchFamily="18" charset="0"/>
              <a:cs typeface="Times New Roman" panose="02020603050405020304" pitchFamily="18" charset="0"/>
            </a:endParaRPr>
          </a:p>
          <a:p>
            <a:pPr marL="800100" lvl="1" indent="-342900" algn="just" eaLnBrk="1" fontAlgn="auto" hangingPunct="1">
              <a:spcAft>
                <a:spcPts val="0"/>
              </a:spcAft>
              <a:buFontTx/>
              <a:buAutoNum type="arabicPeriod" startAt="4"/>
              <a:defRPr/>
            </a:pPr>
            <a:r>
              <a:rPr lang="en-US" sz="1800" u="sng" dirty="0">
                <a:latin typeface="Times New Roman" panose="02020603050405020304" pitchFamily="18" charset="0"/>
                <a:cs typeface="Times New Roman" panose="02020603050405020304" pitchFamily="18" charset="0"/>
              </a:rPr>
              <a:t>Survivorship</a:t>
            </a:r>
            <a:r>
              <a:rPr lang="en-US" sz="1800" dirty="0">
                <a:latin typeface="Times New Roman" panose="02020603050405020304" pitchFamily="18" charset="0"/>
                <a:cs typeface="Times New Roman" panose="02020603050405020304" pitchFamily="18" charset="0"/>
              </a:rPr>
              <a:t> - On the death of one spouse, the other spouse becomes the sole owner of the entireties property.  A general power of appointment given to one spouse over joint assets may vitiate tenancy by the entireties status.</a:t>
            </a:r>
          </a:p>
          <a:p>
            <a:pPr marL="800100" lvl="1" indent="-342900" algn="just" eaLnBrk="1" fontAlgn="auto" hangingPunct="1">
              <a:spcAft>
                <a:spcPts val="0"/>
              </a:spcAft>
              <a:buFontTx/>
              <a:buAutoNum type="arabicPeriod" startAt="4"/>
              <a:defRPr/>
            </a:pPr>
            <a:endParaRPr lang="en-US" sz="1800" dirty="0">
              <a:latin typeface="Times New Roman" panose="02020603050405020304" pitchFamily="18" charset="0"/>
              <a:cs typeface="Times New Roman" panose="02020603050405020304" pitchFamily="18" charset="0"/>
            </a:endParaRPr>
          </a:p>
          <a:p>
            <a:pPr marL="800100" lvl="1" indent="-342900" algn="just" eaLnBrk="1" fontAlgn="auto" hangingPunct="1">
              <a:spcAft>
                <a:spcPts val="0"/>
              </a:spcAft>
              <a:buFontTx/>
              <a:buAutoNum type="arabicPeriod" startAt="4"/>
              <a:defRPr/>
            </a:pPr>
            <a:r>
              <a:rPr lang="en-US" sz="1800" u="sng" dirty="0">
                <a:latin typeface="Times New Roman" panose="02020603050405020304" pitchFamily="18" charset="0"/>
                <a:cs typeface="Times New Roman" panose="02020603050405020304" pitchFamily="18" charset="0"/>
              </a:rPr>
              <a:t>Unity of marriage</a:t>
            </a:r>
            <a:r>
              <a:rPr lang="en-US" sz="1800" dirty="0">
                <a:latin typeface="Times New Roman" panose="02020603050405020304" pitchFamily="18" charset="0"/>
                <a:cs typeface="Times New Roman" panose="02020603050405020304" pitchFamily="18" charset="0"/>
              </a:rPr>
              <a:t> - Of course, the owners must be legally married under Florida law. </a:t>
            </a:r>
          </a:p>
          <a:p>
            <a:pPr marL="800100" lvl="1" indent="-342900" algn="just" eaLnBrk="1" fontAlgn="auto" hangingPunct="1">
              <a:spcAft>
                <a:spcPts val="0"/>
              </a:spcAft>
              <a:buFontTx/>
              <a:buAutoNum type="arabicPeriod" startAt="4"/>
              <a:defRPr/>
            </a:pPr>
            <a:endParaRPr lang="en-US" sz="1800" dirty="0">
              <a:latin typeface="Times New Roman" panose="02020603050405020304" pitchFamily="18" charset="0"/>
              <a:cs typeface="Times New Roman" panose="02020603050405020304" pitchFamily="18" charset="0"/>
            </a:endParaRPr>
          </a:p>
          <a:p>
            <a:pPr marL="800100" lvl="1" indent="-342900" algn="just" eaLnBrk="1" fontAlgn="auto" hangingPunct="1">
              <a:spcAft>
                <a:spcPts val="0"/>
              </a:spcAft>
              <a:buFont typeface="Arial" pitchFamily="34" charset="0"/>
              <a:buNone/>
              <a:defRPr/>
            </a:pPr>
            <a:r>
              <a:rPr lang="en-US" sz="1800" dirty="0">
                <a:latin typeface="Times New Roman" panose="02020603050405020304" pitchFamily="18" charset="0"/>
                <a:cs typeface="Times New Roman" panose="02020603050405020304" pitchFamily="18" charset="0"/>
              </a:rPr>
              <a:t>	Non-residents who own property in Florida can also claim the tenancy by the entireties immunity. In Re Cauley, 374 B.R. 311, 316 (Bankr. M.D. Fla. 2007). </a:t>
            </a:r>
          </a:p>
        </p:txBody>
      </p:sp>
    </p:spTree>
    <p:extLst>
      <p:ext uri="{BB962C8B-B14F-4D97-AF65-F5344CB8AC3E}">
        <p14:creationId xmlns:p14="http://schemas.microsoft.com/office/powerpoint/2010/main" val="1852617078"/>
      </p:ext>
    </p:extLst>
  </p:cSld>
  <p:clrMapOvr>
    <a:masterClrMapping/>
  </p:clrMapOvr>
  <p:transition advClick="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idx="4294967295"/>
          </p:nvPr>
        </p:nvSpPr>
        <p:spPr bwMode="auto">
          <a:xfrm>
            <a:off x="1028700" y="109538"/>
            <a:ext cx="7086600" cy="838200"/>
          </a:xfrm>
          <a:prstGeom prst="rect">
            <a:avLst/>
          </a:prstGeom>
          <a:noFill/>
          <a:ln>
            <a:miter lim="800000"/>
            <a:headEnd/>
            <a:tailEnd/>
          </a:ln>
        </p:spPr>
        <p:txBody>
          <a:bodyPr/>
          <a:lstStyle/>
          <a:p>
            <a:pPr algn="ctr" eaLnBrk="1" hangingPunct="1"/>
            <a:r>
              <a:rPr lang="en-US" altLang="en-US" sz="2800" b="1" dirty="0">
                <a:latin typeface="Times New Roman" panose="02020603050405020304" pitchFamily="18" charset="0"/>
                <a:cs typeface="Times New Roman" panose="02020603050405020304" pitchFamily="18" charset="0"/>
              </a:rPr>
              <a:t>Special Tenancy by the Entireties Issues</a:t>
            </a:r>
          </a:p>
        </p:txBody>
      </p:sp>
      <p:sp>
        <p:nvSpPr>
          <p:cNvPr id="112643" name="Content Placeholder 2"/>
          <p:cNvSpPr>
            <a:spLocks noGrp="1"/>
          </p:cNvSpPr>
          <p:nvPr>
            <p:ph idx="4294967295"/>
          </p:nvPr>
        </p:nvSpPr>
        <p:spPr bwMode="auto">
          <a:xfrm>
            <a:off x="742950" y="1201738"/>
            <a:ext cx="7658100" cy="4419600"/>
          </a:xfrm>
          <a:prstGeom prst="rect">
            <a:avLst/>
          </a:prstGeom>
          <a:noFill/>
          <a:ln>
            <a:miter lim="800000"/>
            <a:headEnd/>
            <a:tailEnd/>
          </a:ln>
        </p:spPr>
        <p:txBody>
          <a:bodyPr>
            <a:noAutofit/>
          </a:bodyPr>
          <a:lstStyle/>
          <a:p>
            <a:pPr eaLnBrk="1" hangingPunct="1"/>
            <a:r>
              <a:rPr lang="en-US" altLang="en-US" sz="2400" dirty="0">
                <a:latin typeface="Times New Roman" panose="02020603050405020304" pitchFamily="18" charset="0"/>
                <a:cs typeface="Times New Roman" panose="02020603050405020304" pitchFamily="18" charset="0"/>
              </a:rPr>
              <a:t>Joint Accounts.  Not with USAA, Strong Mutual funds and many others.  You must read the account agreement to be sure. Better to set up a TBE LLC to own accounts.  </a:t>
            </a:r>
          </a:p>
          <a:p>
            <a:pPr eaLnBrk="1" hangingPunct="1"/>
            <a:endParaRPr lang="en-US" altLang="en-US" sz="10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Stock Certificates and Shareholder Agreements. </a:t>
            </a:r>
          </a:p>
          <a:p>
            <a:pPr eaLnBrk="1" hangingPunct="1"/>
            <a:endParaRPr lang="en-US" altLang="en-US" sz="10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Tax Reporting and Tax Refunds.</a:t>
            </a:r>
          </a:p>
          <a:p>
            <a:pPr eaLnBrk="1" hangingPunct="1"/>
            <a:endParaRPr lang="en-US" altLang="en-US" sz="10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Tangible Personal Property.</a:t>
            </a:r>
          </a:p>
          <a:p>
            <a:pPr eaLnBrk="1" hangingPunct="1"/>
            <a:endParaRPr lang="en-US" altLang="en-US" sz="10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Automobiles and Other Registered Vehicles.</a:t>
            </a:r>
          </a:p>
          <a:p>
            <a:pPr eaLnBrk="1" hangingPunct="1"/>
            <a:endParaRPr lang="en-US" altLang="en-US" sz="1000" dirty="0">
              <a:latin typeface="Times New Roman" panose="02020603050405020304" pitchFamily="18" charset="0"/>
              <a:cs typeface="Times New Roman" panose="02020603050405020304" pitchFamily="18" charset="0"/>
            </a:endParaRPr>
          </a:p>
          <a:p>
            <a:pPr eaLnBrk="1" hangingPunct="1"/>
            <a:r>
              <a:rPr lang="en-US" altLang="en-US" sz="2400" dirty="0">
                <a:latin typeface="Times New Roman" panose="02020603050405020304" pitchFamily="18" charset="0"/>
                <a:cs typeface="Times New Roman" panose="02020603050405020304" pitchFamily="18" charset="0"/>
              </a:rPr>
              <a:t>Real Estate Owned Outside of Florida.</a:t>
            </a:r>
          </a:p>
        </p:txBody>
      </p:sp>
    </p:spTree>
    <p:extLst>
      <p:ext uri="{BB962C8B-B14F-4D97-AF65-F5344CB8AC3E}">
        <p14:creationId xmlns:p14="http://schemas.microsoft.com/office/powerpoint/2010/main" val="1290623358"/>
      </p:ext>
    </p:extLst>
  </p:cSld>
  <p:clrMapOvr>
    <a:masterClrMapping/>
  </p:clrMapOvr>
  <p:transition advClick="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190500" y="410818"/>
            <a:ext cx="8763001" cy="652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400" b="1" baseline="0" dirty="0">
                <a:solidFill>
                  <a:schemeClr val="tx1"/>
                </a:solidFill>
                <a:latin typeface="Times New Roman" panose="02020603050405020304" pitchFamily="18" charset="0"/>
                <a:cs typeface="Times New Roman" panose="02020603050405020304" pitchFamily="18" charset="0"/>
              </a:rPr>
              <a:t>Nevis, Tennessee,</a:t>
            </a:r>
            <a:r>
              <a:rPr lang="en-US" sz="2400" b="1" dirty="0">
                <a:solidFill>
                  <a:schemeClr val="tx1"/>
                </a:solidFill>
                <a:latin typeface="Times New Roman" panose="02020603050405020304" pitchFamily="18" charset="0"/>
                <a:cs typeface="Times New Roman" panose="02020603050405020304" pitchFamily="18" charset="0"/>
              </a:rPr>
              <a:t> or Delaware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TBE APT Jurisdiction Trust  </a:t>
            </a:r>
            <a:endParaRPr lang="en-US" sz="2400" b="1" baseline="0" dirty="0">
              <a:solidFill>
                <a:schemeClr val="tx1"/>
              </a:solidFill>
              <a:latin typeface="Times New Roman" panose="02020603050405020304" pitchFamily="18" charset="0"/>
              <a:cs typeface="Times New Roman" panose="02020603050405020304" pitchFamily="18" charset="0"/>
            </a:endParaRPr>
          </a:p>
        </p:txBody>
      </p:sp>
      <p:grpSp>
        <p:nvGrpSpPr>
          <p:cNvPr id="2" name="Group 14"/>
          <p:cNvGrpSpPr/>
          <p:nvPr/>
        </p:nvGrpSpPr>
        <p:grpSpPr>
          <a:xfrm>
            <a:off x="1154926" y="1762538"/>
            <a:ext cx="6909682" cy="3342862"/>
            <a:chOff x="938255" y="1152938"/>
            <a:chExt cx="6909682" cy="3342862"/>
          </a:xfrm>
        </p:grpSpPr>
        <p:sp>
          <p:nvSpPr>
            <p:cNvPr id="3" name="Rounded Rectangle 2"/>
            <p:cNvSpPr/>
            <p:nvPr/>
          </p:nvSpPr>
          <p:spPr>
            <a:xfrm>
              <a:off x="938255" y="1152938"/>
              <a:ext cx="1367624" cy="5327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a:t>
              </a:r>
              <a:r>
                <a:rPr lang="en-US" sz="1100" b="1" baseline="0" dirty="0">
                  <a:solidFill>
                    <a:schemeClr val="tx1"/>
                  </a:solidFill>
                  <a:latin typeface="Times New Roman" panose="02020603050405020304" pitchFamily="18" charset="0"/>
                  <a:cs typeface="Times New Roman" panose="02020603050405020304" pitchFamily="18" charset="0"/>
                </a:rPr>
                <a:t> 1</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200152" y="1152938"/>
              <a:ext cx="1367624" cy="5327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a:t>
              </a:r>
              <a:r>
                <a:rPr lang="en-US" sz="1100" b="1" baseline="0" dirty="0">
                  <a:solidFill>
                    <a:schemeClr val="tx1"/>
                  </a:solidFill>
                  <a:latin typeface="Times New Roman" panose="02020603050405020304" pitchFamily="18" charset="0"/>
                  <a:cs typeface="Times New Roman" panose="02020603050405020304" pitchFamily="18" charset="0"/>
                </a:rPr>
                <a:t> 2</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013545" y="2160216"/>
              <a:ext cx="1296063" cy="7738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TBE</a:t>
              </a:r>
            </a:p>
            <a:p>
              <a:pPr algn="ctr"/>
              <a:r>
                <a:rPr lang="en-US" sz="1100" b="1" dirty="0">
                  <a:solidFill>
                    <a:schemeClr val="tx1"/>
                  </a:solidFill>
                  <a:latin typeface="Times New Roman" panose="02020603050405020304" pitchFamily="18" charset="0"/>
                  <a:cs typeface="Times New Roman" panose="02020603050405020304" pitchFamily="18" charset="0"/>
                </a:rPr>
                <a:t> (Assets)</a:t>
              </a:r>
            </a:p>
          </p:txBody>
        </p:sp>
        <p:cxnSp>
          <p:nvCxnSpPr>
            <p:cNvPr id="7" name="Straight Connector 6"/>
            <p:cNvCxnSpPr/>
            <p:nvPr/>
          </p:nvCxnSpPr>
          <p:spPr>
            <a:xfrm>
              <a:off x="2305879" y="1419307"/>
              <a:ext cx="1355698" cy="7434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661577" y="1435211"/>
              <a:ext cx="1538575" cy="727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838617" y="3466769"/>
              <a:ext cx="1653872" cy="858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TRUST</a:t>
              </a:r>
            </a:p>
          </p:txBody>
        </p:sp>
        <p:cxnSp>
          <p:nvCxnSpPr>
            <p:cNvPr id="10" name="Straight Connector 9"/>
            <p:cNvCxnSpPr>
              <a:stCxn id="6" idx="2"/>
            </p:cNvCxnSpPr>
            <p:nvPr/>
          </p:nvCxnSpPr>
          <p:spPr>
            <a:xfrm>
              <a:off x="3661577" y="2934031"/>
              <a:ext cx="3976" cy="532738"/>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492489" y="3892165"/>
              <a:ext cx="1256304" cy="3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4"/>
            <p:cNvSpPr txBox="1"/>
            <p:nvPr/>
          </p:nvSpPr>
          <p:spPr>
            <a:xfrm>
              <a:off x="5748793" y="3101012"/>
              <a:ext cx="2099144" cy="13947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dirty="0">
                  <a:solidFill>
                    <a:schemeClr val="tx1"/>
                  </a:solidFill>
                  <a:latin typeface="Times New Roman" panose="02020603050405020304" pitchFamily="18" charset="0"/>
                  <a:cs typeface="Times New Roman" panose="02020603050405020304" pitchFamily="18" charset="0"/>
                </a:rPr>
                <a:t>Any</a:t>
              </a:r>
              <a:r>
                <a:rPr lang="en-US" sz="1000" b="1" baseline="0" dirty="0">
                  <a:solidFill>
                    <a:schemeClr val="tx1"/>
                  </a:solidFill>
                  <a:latin typeface="Times New Roman" panose="02020603050405020304" pitchFamily="18" charset="0"/>
                  <a:cs typeface="Times New Roman" panose="02020603050405020304" pitchFamily="18" charset="0"/>
                </a:rPr>
                <a:t> distributions must be made to Spouse 1 and Spouse 2 as TBE.</a:t>
              </a:r>
            </a:p>
            <a:p>
              <a:endParaRPr lang="en-US" sz="1000" b="1" baseline="0" dirty="0">
                <a:solidFill>
                  <a:schemeClr val="tx1"/>
                </a:solidFill>
                <a:latin typeface="Times New Roman" panose="02020603050405020304" pitchFamily="18" charset="0"/>
                <a:cs typeface="Times New Roman" panose="02020603050405020304" pitchFamily="18" charset="0"/>
              </a:endParaRPr>
            </a:p>
            <a:p>
              <a:r>
                <a:rPr lang="en-US" sz="1000" b="1" baseline="0" dirty="0">
                  <a:solidFill>
                    <a:schemeClr val="tx1"/>
                  </a:solidFill>
                  <a:latin typeface="Times New Roman" panose="02020603050405020304" pitchFamily="18" charset="0"/>
                  <a:cs typeface="Times New Roman" panose="02020603050405020304" pitchFamily="18" charset="0"/>
                </a:rPr>
                <a:t>Tennessee, Delaware, and Nevis law provide for retention of TBE status to the extent of assets under Trust which have originated from TBE assets.</a:t>
              </a:r>
              <a:endParaRPr lang="en-US" sz="1000" b="1" dirty="0">
                <a:solidFill>
                  <a:schemeClr val="tx1"/>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822960" y="5354409"/>
            <a:ext cx="77724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jurisdiction law provides that TBE assets transferred to a trust will retain their TBE character, and must be distributed to the spouses only as TBE assets.</a:t>
            </a:r>
          </a:p>
        </p:txBody>
      </p:sp>
    </p:spTree>
    <p:extLst>
      <p:ext uri="{BB962C8B-B14F-4D97-AF65-F5344CB8AC3E}">
        <p14:creationId xmlns:p14="http://schemas.microsoft.com/office/powerpoint/2010/main" val="9324729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4277" y="1489325"/>
            <a:ext cx="7215447" cy="4616648"/>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rPr>
              <a:t>EXECUTIVE SUMMARY:</a:t>
            </a:r>
            <a:endParaRPr lang="en-US" sz="105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Florida’s 3</a:t>
            </a:r>
            <a:r>
              <a:rPr lang="en-US" sz="1400" baseline="30000" dirty="0">
                <a:latin typeface="Times New Roman" panose="02020603050405020304" pitchFamily="18" charset="0"/>
                <a:ea typeface="Times New Roman" panose="02020603050405020304" pitchFamily="18" charset="0"/>
              </a:rPr>
              <a:t>rd</a:t>
            </a:r>
            <a:r>
              <a:rPr lang="en-US" sz="1400" dirty="0">
                <a:latin typeface="Times New Roman" panose="02020603050405020304" pitchFamily="18" charset="0"/>
                <a:ea typeface="Times New Roman" panose="02020603050405020304" pitchFamily="18" charset="0"/>
              </a:rPr>
              <a:t> District Court of Appeals’ May 11, 2022 decision, </a:t>
            </a:r>
            <a:r>
              <a:rPr lang="en-US" sz="1400" i="1" dirty="0">
                <a:latin typeface="Times New Roman" panose="02020603050405020304" pitchFamily="18" charset="0"/>
                <a:ea typeface="Times New Roman" panose="02020603050405020304" pitchFamily="18" charset="0"/>
              </a:rPr>
              <a:t>Wallace v. Torres-Rodriguez</a:t>
            </a:r>
            <a:r>
              <a:rPr lang="en-US" sz="1400" dirty="0">
                <a:latin typeface="Times New Roman" panose="02020603050405020304" pitchFamily="18" charset="0"/>
                <a:ea typeface="Times New Roman" panose="02020603050405020304" pitchFamily="18" charset="0"/>
              </a:rPr>
              <a:t>, determined that when a married man transfers tenancy by the entireties (TBE) property, co-owned by him and his wife, to a Trust, for the benefit of his paramour, the court may impose an equitable trust to recoup those properties for the benefit of the wife and children. This ruling stands as a great illustration of well-settled law in Florida that TBE assets are vested in the husband and wife as one person, and that neither spouse may sell, encumber, or forfeit those assets without the consent of the other spouse.</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Disparity Between Trial Court and Appellate Court Decisions</a:t>
            </a:r>
            <a:endParaRPr lang="en-US" sz="105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The trial court focused on the story behind the secret paramour and her supposed reliance on the receipt of the property, from the deceased. The appellate court focused on the fact that the property within the trust was TBE property, owned jointly by a husband and wife, and declined to make an equity ruling for a paramour when such a ruling would violate long-standing public policy and Florida law, favoring the protection of marital property for the benefit of the surviving spouse and their children. Additionally, the appellate court found that there could be no detrimental reliance on the part of a paramour with respect to property known to be marital in nature. The fact that this property was agreed to be transferred to a trust, on the death of the first spouse, did not eliminate the classification of the property as marital in nature.</a:t>
            </a:r>
            <a:endParaRPr lang="en-US" sz="105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992497" y="210189"/>
            <a:ext cx="3159006" cy="400110"/>
          </a:xfrm>
          <a:prstGeom prst="rect">
            <a:avLst/>
          </a:prstGeom>
        </p:spPr>
        <p:txBody>
          <a:bodyPr wrap="none">
            <a:spAutoFit/>
          </a:bodyPr>
          <a:lstStyle/>
          <a:p>
            <a:r>
              <a:rPr lang="en-US" sz="2000" b="1" dirty="0"/>
              <a:t>TBE, Your Paramour and Me</a:t>
            </a:r>
            <a:endParaRPr lang="en-US"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650593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923" y="402451"/>
            <a:ext cx="8968154" cy="6340197"/>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rPr>
              <a:t>COMMENT:</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The Trial Court’s Sympathetic Stance on the Paramour</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In the interesting and dramatic case of </a:t>
            </a:r>
            <a:r>
              <a:rPr lang="en-US" sz="1400" i="1" dirty="0">
                <a:latin typeface="Times New Roman" panose="02020603050405020304" pitchFamily="18" charset="0"/>
                <a:ea typeface="Times New Roman" panose="02020603050405020304" pitchFamily="18" charset="0"/>
              </a:rPr>
              <a:t>Wallace v. Torres-Rodriquez</a:t>
            </a:r>
            <a:r>
              <a:rPr lang="en-US" sz="1400" dirty="0">
                <a:latin typeface="Times New Roman" panose="02020603050405020304" pitchFamily="18" charset="0"/>
                <a:ea typeface="Times New Roman" panose="02020603050405020304" pitchFamily="18" charset="0"/>
              </a:rPr>
              <a:t>, a husband with a degenerative neurological condition conveyed approximately $5,000,000 in assets that the court labeled as being owned as TBE, by him and his wife, to a girlfriend that he was having a secret affair with. The same opinion observed that these assets were held in a Trust that had been established by the owner’s wife, to keep the assets in the family.</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The trial court had sympathy for the girlfriend’s situation (and work ethic), and her reliance on the assets transferred to her, observing that the husband had voluntarily transferred the assets because:</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pPr marL="685800" marR="685800">
              <a:spcBef>
                <a:spcPts val="0"/>
              </a:spcBef>
              <a:spcAft>
                <a:spcPts val="0"/>
              </a:spcAft>
            </a:pPr>
            <a:r>
              <a:rPr lang="en-US" sz="1400" dirty="0">
                <a:latin typeface="Times New Roman" panose="02020603050405020304" pitchFamily="18" charset="0"/>
                <a:ea typeface="Times New Roman" panose="02020603050405020304" pitchFamily="18" charset="0"/>
              </a:rPr>
              <a:t/>
            </a:r>
            <a:br>
              <a:rPr lang="en-US" sz="1400" dirty="0">
                <a:latin typeface="Times New Roman" panose="02020603050405020304" pitchFamily="18" charset="0"/>
                <a:ea typeface="Times New Roman" panose="02020603050405020304" pitchFamily="18" charset="0"/>
              </a:rPr>
            </a:br>
            <a:r>
              <a:rPr lang="en-US" sz="1400" dirty="0">
                <a:latin typeface="Times New Roman" panose="02020603050405020304" pitchFamily="18" charset="0"/>
                <a:ea typeface="Times New Roman" panose="02020603050405020304" pitchFamily="18" charset="0"/>
              </a:rPr>
              <a:t>[H]e wished to provide for her, to make her financially secure, and even comfortable. In exchange, she provided him her time, her companionship, and her intimate affection. She did not go to college and study for a career. She did not get a job and build up pension benefits and social security credits. She became Milton Wallace’s paramour.</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The trial court concluded that the sacrifices made by the girlfriend (also known as the paramour) entitled her to keep some (approximately $1,700,000) of the assets that she had received based upon the doctrine of equitable estoppel (“detrimental reliance”) as recovery.</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Wallace v. Torres-Rodriguez, 3D21-244, 2022 WL 1481782 (Fla. 3d Dist. App. May 11, 2022)</a:t>
            </a:r>
            <a:endParaRPr lang="en-US" sz="1050" dirty="0">
              <a:latin typeface="Times New Roman" panose="02020603050405020304" pitchFamily="18" charset="0"/>
              <a:ea typeface="Times New Roman" panose="02020603050405020304" pitchFamily="18" charset="0"/>
            </a:endParaRPr>
          </a:p>
          <a:p>
            <a:r>
              <a:rPr lang="en-US" sz="1400" i="1" dirty="0">
                <a:latin typeface="Times New Roman" panose="02020603050405020304" pitchFamily="18" charset="0"/>
                <a:ea typeface="Times New Roman" panose="02020603050405020304" pitchFamily="18" charset="0"/>
              </a:rPr>
              <a:t>Id</a:t>
            </a:r>
            <a:r>
              <a:rPr lang="en-US" sz="1400" dirty="0">
                <a:latin typeface="Times New Roman" panose="02020603050405020304" pitchFamily="18" charset="0"/>
                <a:ea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rPr>
              <a:t>The Oxford English Dictionary</a:t>
            </a:r>
            <a:r>
              <a:rPr lang="en-US" sz="1400" dirty="0">
                <a:latin typeface="Times New Roman" panose="02020603050405020304" pitchFamily="18" charset="0"/>
                <a:ea typeface="Times New Roman" panose="02020603050405020304" pitchFamily="18" charset="0"/>
              </a:rPr>
              <a:t> defines “paramour” as “a lover, especially the illicit partner of a married person.”  Two paramours would be “a pair and more.” One who eats a lot of fruit may be a “pear a </a:t>
            </a:r>
            <a:r>
              <a:rPr lang="en-US" sz="1400" dirty="0" err="1">
                <a:latin typeface="Times New Roman" panose="02020603050405020304" pitchFamily="18" charset="0"/>
                <a:ea typeface="Times New Roman" panose="02020603050405020304" pitchFamily="18" charset="0"/>
              </a:rPr>
              <a:t>mour</a:t>
            </a:r>
            <a:r>
              <a:rPr lang="en-US" sz="1400" dirty="0">
                <a:latin typeface="Times New Roman" panose="02020603050405020304" pitchFamily="18" charset="0"/>
                <a:ea typeface="Times New Roman" panose="02020603050405020304" pitchFamily="18" charset="0"/>
              </a:rPr>
              <a:t>.”  Constantly with a new woman, Hugh Heffner has been known to have a “para</a:t>
            </a:r>
            <a:r>
              <a:rPr lang="en-US" sz="1400" i="1" dirty="0">
                <a:latin typeface="Times New Roman" panose="02020603050405020304" pitchFamily="18" charset="0"/>
                <a:ea typeface="Times New Roman" panose="02020603050405020304" pitchFamily="18" charset="0"/>
              </a:rPr>
              <a:t> du jour</a:t>
            </a:r>
            <a:r>
              <a:rPr lang="en-US" sz="1400" dirty="0">
                <a:latin typeface="Times New Roman" panose="02020603050405020304" pitchFamily="18" charset="0"/>
                <a:ea typeface="Times New Roman" panose="02020603050405020304" pitchFamily="18" charset="0"/>
              </a:rPr>
              <a:t>.” The paramour in this case apparently has a new job working at a marina, so one might call her a “par-a-moor.”</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The trial court therefore valued the paramour’s “love and affection” and her subsequent “change of position” at $1,700,000.</a:t>
            </a:r>
            <a:endParaRPr lang="en-US" sz="105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992497" y="51928"/>
            <a:ext cx="3159006" cy="400110"/>
          </a:xfrm>
          <a:prstGeom prst="rect">
            <a:avLst/>
          </a:prstGeom>
        </p:spPr>
        <p:txBody>
          <a:bodyPr wrap="none">
            <a:spAutoFit/>
          </a:bodyPr>
          <a:lstStyle/>
          <a:p>
            <a:r>
              <a:rPr lang="en-US" sz="2000" b="1" dirty="0"/>
              <a:t>TBE, Your Paramour and Me</a:t>
            </a:r>
            <a:endParaRPr lang="en-US"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30949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6505" y="518859"/>
            <a:ext cx="8470990" cy="5909310"/>
          </a:xfrm>
          <a:prstGeom prst="rect">
            <a:avLst/>
          </a:prstGeom>
        </p:spPr>
        <p:txBody>
          <a:bodyPr wrap="square">
            <a:spAutoFit/>
          </a:bodyPr>
          <a:lstStyle/>
          <a:p>
            <a:r>
              <a:rPr lang="en-US" sz="1400" b="1" dirty="0"/>
              <a:t>The Court of Appeal’s Firm Stance on TBE</a:t>
            </a:r>
            <a:endParaRPr lang="en-US" sz="1400" dirty="0"/>
          </a:p>
          <a:p>
            <a:r>
              <a:rPr lang="en-US" sz="1400" dirty="0"/>
              <a:t> </a:t>
            </a:r>
          </a:p>
          <a:p>
            <a:r>
              <a:rPr lang="en-US" sz="1400" dirty="0"/>
              <a:t>The Florida 3</a:t>
            </a:r>
            <a:r>
              <a:rPr lang="en-US" sz="1400" baseline="30000" dirty="0"/>
              <a:t>rd</a:t>
            </a:r>
            <a:r>
              <a:rPr lang="en-US" sz="1400" dirty="0"/>
              <a:t> District Court of Appeal disagreed with the trial court’s reasoning, holding that the trust assets conveyed to the girlfriend could be recouped. The assets that the husband transferred to the girlfriend were held in an irrevocable trust for the benefit of the spouses and the children of their marriage and the trust was supplemented by a marital agreement that prohibited either spouse from transferring joint marital assets while they were alive without “direct and personal joinder” of the other spouse.</a:t>
            </a:r>
          </a:p>
          <a:p>
            <a:r>
              <a:rPr lang="en-US" sz="1400" dirty="0"/>
              <a:t> </a:t>
            </a:r>
          </a:p>
          <a:p>
            <a:r>
              <a:rPr lang="en-US" sz="1400" dirty="0"/>
              <a:t>The trial court imposed a constructive trust, which is “an equitable remedy in a situation where there is a wrongful taking in the property of another,” against some of the TBE assets that had been transferred to the girlfriend. </a:t>
            </a:r>
          </a:p>
          <a:p>
            <a:r>
              <a:rPr lang="en-US" sz="1400" dirty="0"/>
              <a:t> </a:t>
            </a:r>
          </a:p>
          <a:p>
            <a:r>
              <a:rPr lang="en-US" sz="1400" dirty="0"/>
              <a:t>In the oft-cited Florida case of </a:t>
            </a:r>
            <a:r>
              <a:rPr lang="en-US" sz="1400" i="1" dirty="0"/>
              <a:t>Quinn v. Phipps</a:t>
            </a:r>
            <a:r>
              <a:rPr lang="en-US" sz="1400" dirty="0"/>
              <a:t>, the Florida Supreme Court accurately summarized the constructive trust doctrine as follows: </a:t>
            </a:r>
          </a:p>
          <a:p>
            <a:r>
              <a:rPr lang="en-US" sz="1400" dirty="0"/>
              <a:t> </a:t>
            </a:r>
          </a:p>
          <a:p>
            <a:r>
              <a:rPr lang="en-US" sz="1400" dirty="0"/>
              <a:t/>
            </a:r>
            <a:br>
              <a:rPr lang="en-US" sz="1400" dirty="0"/>
            </a:br>
            <a:r>
              <a:rPr lang="en-US" sz="1400" dirty="0"/>
              <a:t>A constructive trust is one raised by equity in respect of property which has been acquired by fraud, or where, though acquired originally without fraud, it is against equity that it should be retained by him who holds it. Constructive trusts arise purely by construction of equity, independently of any actual or presumed intention of the parties to create a trust, and are generally thrust on the trustee for the purpose of working out the remedy. They are said to arise from actual fraud, constructive fraud, and from some equitable principle independent of the existence of any fraud.</a:t>
            </a:r>
          </a:p>
          <a:p>
            <a:r>
              <a:rPr lang="en-US" sz="1400" dirty="0"/>
              <a:t>The marital agreement further authorized the children of the marriage, one of whom was the trustee, to take all actions necessary to rescind any transfers in violation of the marital agreement.</a:t>
            </a:r>
          </a:p>
          <a:p>
            <a:r>
              <a:rPr lang="en-US" sz="1400" dirty="0"/>
              <a:t>The court cited the cases of </a:t>
            </a:r>
            <a:r>
              <a:rPr lang="en-US" sz="1400" i="1" dirty="0"/>
              <a:t>Douglass v. Jones</a:t>
            </a:r>
            <a:r>
              <a:rPr lang="en-US" sz="1400" dirty="0"/>
              <a:t>, 422 So. 2d 352 (Fla. 5</a:t>
            </a:r>
            <a:r>
              <a:rPr lang="en-US" sz="1400" baseline="30000" dirty="0"/>
              <a:t>th</a:t>
            </a:r>
            <a:r>
              <a:rPr lang="en-US" sz="1400" dirty="0"/>
              <a:t> DCA 1982), </a:t>
            </a:r>
            <a:r>
              <a:rPr lang="en-US" sz="1400" i="1" dirty="0" err="1"/>
              <a:t>Sitomer</a:t>
            </a:r>
            <a:r>
              <a:rPr lang="en-US" sz="1400" i="1" dirty="0"/>
              <a:t> v. </a:t>
            </a:r>
            <a:r>
              <a:rPr lang="en-US" sz="1400" i="1" dirty="0" err="1"/>
              <a:t>Orlan</a:t>
            </a:r>
            <a:r>
              <a:rPr lang="en-US" sz="1400" dirty="0"/>
              <a:t>, 660 So. 2d 1111 (Fla. 4</a:t>
            </a:r>
            <a:r>
              <a:rPr lang="en-US" sz="1400" baseline="30000" dirty="0"/>
              <a:t>th</a:t>
            </a:r>
            <a:r>
              <a:rPr lang="en-US" sz="1400" dirty="0"/>
              <a:t> DCA 1995), </a:t>
            </a:r>
            <a:r>
              <a:rPr lang="en-US" sz="1400" i="1" dirty="0" err="1"/>
              <a:t>Abelev</a:t>
            </a:r>
            <a:r>
              <a:rPr lang="en-US" sz="1400" i="1" dirty="0"/>
              <a:t> v. Sawyer</a:t>
            </a:r>
            <a:r>
              <a:rPr lang="en-US" sz="1400" dirty="0"/>
              <a:t>, 750 So. 2d 70 (Fla. 4</a:t>
            </a:r>
            <a:r>
              <a:rPr lang="en-US" sz="1400" baseline="30000" dirty="0"/>
              <a:t>th</a:t>
            </a:r>
            <a:r>
              <a:rPr lang="en-US" sz="1400" dirty="0"/>
              <a:t> DCA 1999) and</a:t>
            </a:r>
            <a:r>
              <a:rPr lang="en-US" sz="1400" i="1" dirty="0"/>
              <a:t> Browning v. Browning</a:t>
            </a:r>
            <a:r>
              <a:rPr lang="en-US" sz="1400" dirty="0"/>
              <a:t>, 784 So. 2d 1145 (Fla. 2</a:t>
            </a:r>
            <a:r>
              <a:rPr lang="en-US" sz="1400" baseline="30000" dirty="0"/>
              <a:t>nd</a:t>
            </a:r>
            <a:r>
              <a:rPr lang="en-US" sz="1400" dirty="0"/>
              <a:t> DCA 2001)</a:t>
            </a:r>
          </a:p>
          <a:p>
            <a:r>
              <a:rPr lang="en-US" sz="1400" i="1" dirty="0"/>
              <a:t>Quinn v. Phipps</a:t>
            </a:r>
            <a:r>
              <a:rPr lang="en-US" sz="1400" dirty="0"/>
              <a:t>, 93 Fla. 805, 113 So. 419, 54 A.L.R. 1173 (1927).</a:t>
            </a:r>
          </a:p>
        </p:txBody>
      </p:sp>
      <p:sp>
        <p:nvSpPr>
          <p:cNvPr id="5" name="Rectangle 4"/>
          <p:cNvSpPr/>
          <p:nvPr/>
        </p:nvSpPr>
        <p:spPr>
          <a:xfrm>
            <a:off x="2992497" y="118749"/>
            <a:ext cx="3159006" cy="400110"/>
          </a:xfrm>
          <a:prstGeom prst="rect">
            <a:avLst/>
          </a:prstGeom>
        </p:spPr>
        <p:txBody>
          <a:bodyPr wrap="none">
            <a:spAutoFit/>
          </a:bodyPr>
          <a:lstStyle/>
          <a:p>
            <a:r>
              <a:rPr lang="en-US" sz="2000" b="1" dirty="0"/>
              <a:t>TBE, Your Paramour and Me</a:t>
            </a:r>
            <a:endParaRPr lang="en-US"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06691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077" y="987883"/>
            <a:ext cx="8129847" cy="5209118"/>
          </a:xfrm>
          <a:prstGeom prst="rect">
            <a:avLst/>
          </a:prstGeom>
        </p:spPr>
        <p:txBody>
          <a:bodyPr wrap="square">
            <a:spAutoFit/>
          </a:bodyPr>
          <a:lstStyle/>
          <a:p>
            <a:r>
              <a:rPr lang="en-US" sz="1400" dirty="0">
                <a:latin typeface="Times New Roman" panose="02020603050405020304" pitchFamily="18" charset="0"/>
                <a:ea typeface="Times New Roman" panose="02020603050405020304" pitchFamily="18" charset="0"/>
              </a:rPr>
              <a:t>Under Florida law, to impose a constructive trust, a court must find clear and convincing proof of (1) a promise, express or implied, (2) transfer of the property and reliance thereon, (3) a confidential relationship, and (4) unjust enrichment.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The appellate court agreed that a constructive trust was the proper remedy to recover TBE assets that were wrongfully transferred by one spouse during the marriage without the consent of the other spouse. However, the Court of Appeals found that the detrimental reliance claim made by the paramour could not stand in light of the fact that the paramour was aware that she was receiving someone else’s property. The Court of Appeals therefore concluded that all of the TBE assets given by the husband to the paramour could be disgorged, and in turn transferred back to the irrevocable trust.</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The doctrine of equitable estoppel embraces the notion that a party should not be permitted to profit by asserting rights against another when the party’s own inequitable conduct has lulled the other into action or inaction detrimental to its position. The elements necessary to establish equitable estoppel are: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1. A representation as to a material fact that is contrary to a later-asserted position;</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2. reliance on that representation; and</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400" dirty="0">
                <a:latin typeface="Times New Roman" panose="02020603050405020304" pitchFamily="18" charset="0"/>
                <a:ea typeface="Times New Roman" panose="02020603050405020304" pitchFamily="18" charset="0"/>
              </a:rPr>
              <a:t>3. a change in position detrimental to the party claiming estoppel, caused by the representation and reliance thereon. </a:t>
            </a:r>
          </a:p>
          <a:p>
            <a:pPr marL="457200" marR="0">
              <a:spcBef>
                <a:spcPts val="0"/>
              </a:spcBef>
              <a:spcAft>
                <a:spcPts val="0"/>
              </a:spcAft>
            </a:pPr>
            <a:endParaRPr lang="en-US" sz="1050" dirty="0">
              <a:latin typeface="Times New Roman" panose="02020603050405020304" pitchFamily="18" charset="0"/>
              <a:ea typeface="Times New Roman" panose="02020603050405020304" pitchFamily="18" charset="0"/>
            </a:endParaRPr>
          </a:p>
          <a:p>
            <a:r>
              <a:rPr lang="en-US" sz="1400" i="1" dirty="0" err="1">
                <a:latin typeface="Times New Roman" panose="02020603050405020304" pitchFamily="18" charset="0"/>
                <a:ea typeface="Times New Roman" panose="02020603050405020304" pitchFamily="18" charset="0"/>
              </a:rPr>
              <a:t>Gersh</a:t>
            </a:r>
            <a:r>
              <a:rPr lang="en-US" sz="1400" i="1" dirty="0">
                <a:latin typeface="Times New Roman" panose="02020603050405020304" pitchFamily="18" charset="0"/>
                <a:ea typeface="Times New Roman" panose="02020603050405020304" pitchFamily="18" charset="0"/>
              </a:rPr>
              <a:t> v. </a:t>
            </a:r>
            <a:r>
              <a:rPr lang="en-US" sz="1400" i="1" dirty="0" err="1">
                <a:latin typeface="Times New Roman" panose="02020603050405020304" pitchFamily="18" charset="0"/>
                <a:ea typeface="Times New Roman" panose="02020603050405020304" pitchFamily="18" charset="0"/>
              </a:rPr>
              <a:t>Cofman</a:t>
            </a:r>
            <a:r>
              <a:rPr lang="en-US" sz="1400" dirty="0">
                <a:latin typeface="Times New Roman" panose="02020603050405020304" pitchFamily="18" charset="0"/>
                <a:ea typeface="Times New Roman" panose="02020603050405020304" pitchFamily="18" charset="0"/>
              </a:rPr>
              <a:t>, 769 So. 2d 407 (Fla. 4th Dist. App. 2000)</a:t>
            </a:r>
            <a:endParaRPr lang="en-US" sz="1050" dirty="0">
              <a:latin typeface="Times New Roman" panose="02020603050405020304" pitchFamily="18" charset="0"/>
              <a:ea typeface="Times New Roman" panose="02020603050405020304" pitchFamily="18" charset="0"/>
            </a:endParaRPr>
          </a:p>
          <a:p>
            <a:r>
              <a:rPr lang="en-US" sz="1400" i="1" dirty="0">
                <a:latin typeface="Times New Roman" panose="02020603050405020304" pitchFamily="18" charset="0"/>
                <a:ea typeface="Times New Roman" panose="02020603050405020304" pitchFamily="18" charset="0"/>
              </a:rPr>
              <a:t>Natl. Auto Serv. Centers, Inc. v. F/R 550, LLC</a:t>
            </a:r>
            <a:r>
              <a:rPr lang="en-US" sz="1400" dirty="0">
                <a:latin typeface="Times New Roman" panose="02020603050405020304" pitchFamily="18" charset="0"/>
                <a:ea typeface="Times New Roman" panose="02020603050405020304" pitchFamily="18" charset="0"/>
              </a:rPr>
              <a:t>, 192 So. 3d 498 (Fla. 2d Dist. App. 2016)</a:t>
            </a:r>
            <a:endParaRPr lang="en-US" sz="105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992497" y="210189"/>
            <a:ext cx="3159006" cy="400110"/>
          </a:xfrm>
          <a:prstGeom prst="rect">
            <a:avLst/>
          </a:prstGeom>
        </p:spPr>
        <p:txBody>
          <a:bodyPr wrap="none">
            <a:spAutoFit/>
          </a:bodyPr>
          <a:lstStyle/>
          <a:p>
            <a:r>
              <a:rPr lang="en-US" sz="2000" b="1" dirty="0"/>
              <a:t>TBE, Your Paramour and Me</a:t>
            </a:r>
            <a:endParaRPr lang="en-US"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08778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009" y="570601"/>
            <a:ext cx="8341982" cy="5640006"/>
          </a:xfrm>
          <a:prstGeom prst="rect">
            <a:avLst/>
          </a:prstGeom>
        </p:spPr>
        <p:txBody>
          <a:bodyPr wrap="square">
            <a:spAutoFit/>
          </a:bodyPr>
          <a:lstStyle/>
          <a:p>
            <a:r>
              <a:rPr lang="en-US" sz="1400" dirty="0">
                <a:latin typeface="Times New Roman" panose="02020603050405020304" pitchFamily="18" charset="0"/>
                <a:ea typeface="Times New Roman" panose="02020603050405020304" pitchFamily="18" charset="0"/>
              </a:rPr>
              <a:t>In holding that the paramour was entitled to an equitable setoff, the trial court failed to recognize that any detrimental reliance by the paramour on the alleged promise by the husband of future financial support in exchange for her “intimate affection” was unreasonable as a matter of law because the promise of financial support in exchange for sex is unenforceable in Florida.  This is what is commonly referred to as “prostitution.”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The appellate court further found that the evidentiary record reflected that the paramour knew that she was receiving marital property, and the cases it cited supported the proposition that in order to recover under the doctrine of equitable estoppel the girlfriend would have to show that there was “receipt of a benefit that has lead a recipient </a:t>
            </a:r>
            <a:r>
              <a:rPr lang="en-US" sz="1400" u="sng" dirty="0">
                <a:latin typeface="Times New Roman" panose="02020603050405020304" pitchFamily="18" charset="0"/>
                <a:ea typeface="Times New Roman" panose="02020603050405020304" pitchFamily="18" charset="0"/>
              </a:rPr>
              <a:t>without notice </a:t>
            </a:r>
            <a:r>
              <a:rPr lang="en-US" sz="1400" dirty="0">
                <a:latin typeface="Times New Roman" panose="02020603050405020304" pitchFamily="18" charset="0"/>
                <a:ea typeface="Times New Roman" panose="02020603050405020304" pitchFamily="18" charset="0"/>
              </a:rPr>
              <a:t>to change position in such manner that an obligation to make restitution...would be inequitable.”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i="1" dirty="0">
                <a:latin typeface="Times New Roman" panose="02020603050405020304" pitchFamily="18" charset="0"/>
                <a:ea typeface="Times New Roman" panose="02020603050405020304" pitchFamily="18" charset="0"/>
              </a:rPr>
              <a:t>Wallace v. Torres-Rodriguez</a:t>
            </a:r>
            <a:r>
              <a:rPr lang="en-US" sz="1400" dirty="0">
                <a:latin typeface="Times New Roman" panose="02020603050405020304" pitchFamily="18" charset="0"/>
                <a:ea typeface="Times New Roman" panose="02020603050405020304" pitchFamily="18" charset="0"/>
              </a:rPr>
              <a:t> is a great illustration of the well-settled law in Florida that TBE assets are vested in the husband and wife as one person, and that neither spouse may sell, encumber, or forfeit those assets without the consent of the other spouse.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What the Court of Appeal Left Out</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 </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Possibly most interesting in </a:t>
            </a:r>
            <a:r>
              <a:rPr lang="en-US" sz="1400" i="1" dirty="0">
                <a:latin typeface="Times New Roman" panose="02020603050405020304" pitchFamily="18" charset="0"/>
                <a:ea typeface="Times New Roman" panose="02020603050405020304" pitchFamily="18" charset="0"/>
              </a:rPr>
              <a:t>Wallace v. Torres-Rodriguez</a:t>
            </a:r>
            <a:r>
              <a:rPr lang="en-US" sz="1400" dirty="0">
                <a:latin typeface="Times New Roman" panose="02020603050405020304" pitchFamily="18" charset="0"/>
                <a:ea typeface="Times New Roman" panose="02020603050405020304" pitchFamily="18" charset="0"/>
              </a:rPr>
              <a:t> is what the court did not say.  The TBE assets were held in trust for the benefit of the husband, his wife, and their children. The court made no mention of the fact that the trust assets might fail to be characterized as TBE because the children were named as co-beneficiaries of the trust and therefore the spouses did not enjoy a full right of survivorship as to the trust assets. As described below, at least one Florida case has held a similar trust arrangement to not qualify for tenancy by the entireties ownership.</a:t>
            </a:r>
          </a:p>
          <a:p>
            <a:endParaRPr lang="en-US" sz="1050" dirty="0">
              <a:latin typeface="Times New Roman" panose="02020603050405020304" pitchFamily="18" charset="0"/>
              <a:ea typeface="Times New Roman" panose="02020603050405020304" pitchFamily="18" charset="0"/>
            </a:endParaRPr>
          </a:p>
          <a:p>
            <a:r>
              <a:rPr lang="en-US" sz="1400" i="1" dirty="0" err="1">
                <a:latin typeface="Times New Roman" panose="02020603050405020304" pitchFamily="18" charset="0"/>
                <a:ea typeface="Times New Roman" panose="02020603050405020304" pitchFamily="18" charset="0"/>
              </a:rPr>
              <a:t>Posik</a:t>
            </a:r>
            <a:r>
              <a:rPr lang="en-US" sz="1400" i="1" dirty="0">
                <a:latin typeface="Times New Roman" panose="02020603050405020304" pitchFamily="18" charset="0"/>
                <a:ea typeface="Times New Roman" panose="02020603050405020304" pitchFamily="18" charset="0"/>
              </a:rPr>
              <a:t> v. Layton</a:t>
            </a:r>
            <a:r>
              <a:rPr lang="en-US" sz="1400" dirty="0">
                <a:latin typeface="Times New Roman" panose="02020603050405020304" pitchFamily="18" charset="0"/>
                <a:ea typeface="Times New Roman" panose="02020603050405020304" pitchFamily="18" charset="0"/>
              </a:rPr>
              <a:t>, 695 So. 2d 759 (Fla. 5th Dist. App. 1997).</a:t>
            </a:r>
            <a:endParaRPr lang="en-US" sz="1050" dirty="0">
              <a:latin typeface="Times New Roman" panose="02020603050405020304" pitchFamily="18" charset="0"/>
              <a:ea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rPr>
              <a:t>See also </a:t>
            </a:r>
            <a:r>
              <a:rPr lang="en-US" sz="1400" i="1" dirty="0">
                <a:latin typeface="Times New Roman" panose="02020603050405020304" pitchFamily="18" charset="0"/>
                <a:ea typeface="Times New Roman" panose="02020603050405020304" pitchFamily="18" charset="0"/>
              </a:rPr>
              <a:t>Douglass v. Jones</a:t>
            </a:r>
            <a:r>
              <a:rPr lang="en-US" sz="1400" dirty="0">
                <a:latin typeface="Times New Roman" panose="02020603050405020304" pitchFamily="18" charset="0"/>
                <a:ea typeface="Times New Roman" panose="02020603050405020304" pitchFamily="18" charset="0"/>
              </a:rPr>
              <a:t>, 422 So. 2d 352 (Fla. 5</a:t>
            </a:r>
            <a:r>
              <a:rPr lang="en-US" sz="1400" baseline="30000" dirty="0">
                <a:latin typeface="Times New Roman" panose="02020603050405020304" pitchFamily="18" charset="0"/>
                <a:ea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rPr>
              <a:t> DCA 1982)</a:t>
            </a:r>
            <a:endParaRPr lang="en-US" sz="1050" dirty="0">
              <a:latin typeface="Times New Roman" panose="02020603050405020304" pitchFamily="18" charset="0"/>
              <a:ea typeface="Times New Roman" panose="02020603050405020304" pitchFamily="18" charset="0"/>
            </a:endParaRPr>
          </a:p>
          <a:p>
            <a:r>
              <a:rPr lang="en-US" sz="1400" i="1" dirty="0">
                <a:latin typeface="Times New Roman" panose="02020603050405020304" pitchFamily="18" charset="0"/>
                <a:ea typeface="Times New Roman" panose="02020603050405020304" pitchFamily="18" charset="0"/>
              </a:rPr>
              <a:t>In re </a:t>
            </a:r>
            <a:r>
              <a:rPr lang="en-US" sz="1400" i="1" dirty="0" err="1">
                <a:latin typeface="Times New Roman" panose="02020603050405020304" pitchFamily="18" charset="0"/>
                <a:ea typeface="Times New Roman" panose="02020603050405020304" pitchFamily="18" charset="0"/>
              </a:rPr>
              <a:t>Givans</a:t>
            </a:r>
            <a:r>
              <a:rPr lang="en-US" sz="1400" dirty="0">
                <a:latin typeface="Times New Roman" panose="02020603050405020304" pitchFamily="18" charset="0"/>
                <a:ea typeface="Times New Roman" panose="02020603050405020304" pitchFamily="18" charset="0"/>
              </a:rPr>
              <a:t>, 623 B.R. 635 (</a:t>
            </a:r>
            <a:r>
              <a:rPr lang="en-US" sz="1400" dirty="0" err="1">
                <a:latin typeface="Times New Roman" panose="02020603050405020304" pitchFamily="18" charset="0"/>
                <a:ea typeface="Times New Roman" panose="02020603050405020304" pitchFamily="18" charset="0"/>
              </a:rPr>
              <a:t>Bankr</a:t>
            </a:r>
            <a:r>
              <a:rPr lang="en-US" sz="1400" dirty="0">
                <a:latin typeface="Times New Roman" panose="02020603050405020304" pitchFamily="18" charset="0"/>
                <a:ea typeface="Times New Roman" panose="02020603050405020304" pitchFamily="18" charset="0"/>
              </a:rPr>
              <a:t>. M.D. Fla. 2020)</a:t>
            </a:r>
            <a:endParaRPr lang="en-US" sz="1050" dirty="0">
              <a:latin typeface="Times New Roman" panose="02020603050405020304" pitchFamily="18" charset="0"/>
              <a:ea typeface="Times New Roman" panose="02020603050405020304" pitchFamily="18" charset="0"/>
            </a:endParaRPr>
          </a:p>
        </p:txBody>
      </p:sp>
      <p:sp>
        <p:nvSpPr>
          <p:cNvPr id="4" name="Rectangle 3"/>
          <p:cNvSpPr/>
          <p:nvPr/>
        </p:nvSpPr>
        <p:spPr>
          <a:xfrm>
            <a:off x="2992497" y="210189"/>
            <a:ext cx="3159006" cy="400110"/>
          </a:xfrm>
          <a:prstGeom prst="rect">
            <a:avLst/>
          </a:prstGeom>
        </p:spPr>
        <p:txBody>
          <a:bodyPr wrap="none">
            <a:spAutoFit/>
          </a:bodyPr>
          <a:lstStyle/>
          <a:p>
            <a:r>
              <a:rPr lang="en-US" sz="2000" b="1" dirty="0"/>
              <a:t>TBE, Your Paramour and Me</a:t>
            </a:r>
            <a:endParaRPr lang="en-US"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809015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6780" y="1352550"/>
            <a:ext cx="7330440" cy="2462213"/>
          </a:xfrm>
          <a:prstGeom prst="rect">
            <a:avLst/>
          </a:prstGeom>
        </p:spPr>
        <p:txBody>
          <a:bodyPr wrap="square">
            <a:spAutoFit/>
          </a:bodyPr>
          <a:lstStyle/>
          <a:p>
            <a:r>
              <a:rPr lang="en-US" sz="1400" dirty="0">
                <a:latin typeface="Times New Roman" panose="02020603050405020304" pitchFamily="18" charset="0"/>
                <a:ea typeface="Times New Roman" panose="02020603050405020304" pitchFamily="18" charset="0"/>
              </a:rPr>
              <a:t>In another interesting decision out of Florida, Bankruptcy Court Judge Karen J. </a:t>
            </a:r>
            <a:r>
              <a:rPr lang="en-US" sz="1400" dirty="0" err="1">
                <a:latin typeface="Times New Roman" panose="02020603050405020304" pitchFamily="18" charset="0"/>
                <a:ea typeface="Times New Roman" panose="02020603050405020304" pitchFamily="18" charset="0"/>
              </a:rPr>
              <a:t>Jennemann</a:t>
            </a:r>
            <a:r>
              <a:rPr lang="en-US" sz="1400" dirty="0">
                <a:latin typeface="Times New Roman" panose="02020603050405020304" pitchFamily="18" charset="0"/>
                <a:ea typeface="Times New Roman" panose="02020603050405020304" pitchFamily="18" charset="0"/>
              </a:rPr>
              <a:t> issued a memorandum opinion stating that, “a trust cannot hold real property as tenants by the entireties,” in a decision under the continuing bankruptcy court case of</a:t>
            </a:r>
            <a:r>
              <a:rPr lang="en-US" sz="1400" i="1" dirty="0">
                <a:latin typeface="Times New Roman" panose="02020603050405020304" pitchFamily="18" charset="0"/>
                <a:ea typeface="Times New Roman" panose="02020603050405020304" pitchFamily="18" charset="0"/>
              </a:rPr>
              <a:t> In re </a:t>
            </a:r>
            <a:r>
              <a:rPr lang="en-US" sz="1400" i="1" dirty="0" err="1">
                <a:latin typeface="Times New Roman" panose="02020603050405020304" pitchFamily="18" charset="0"/>
                <a:ea typeface="Times New Roman" panose="02020603050405020304" pitchFamily="18" charset="0"/>
              </a:rPr>
              <a:t>Givans</a:t>
            </a:r>
            <a:r>
              <a:rPr lang="en-US" sz="1400" dirty="0">
                <a:latin typeface="Times New Roman" panose="02020603050405020304" pitchFamily="18" charset="0"/>
                <a:ea typeface="Times New Roman" panose="02020603050405020304" pitchFamily="18" charset="0"/>
              </a:rPr>
              <a:t>. In this case, a home is owned under a revocable trust that provides the debtor (Mr. </a:t>
            </a:r>
            <a:r>
              <a:rPr lang="en-US" sz="1400" dirty="0" err="1">
                <a:latin typeface="Times New Roman" panose="02020603050405020304" pitchFamily="18" charset="0"/>
                <a:ea typeface="Times New Roman" panose="02020603050405020304" pitchFamily="18" charset="0"/>
              </a:rPr>
              <a:t>Givans</a:t>
            </a:r>
            <a:r>
              <a:rPr lang="en-US" sz="1400" dirty="0">
                <a:latin typeface="Times New Roman" panose="02020603050405020304" pitchFamily="18" charset="0"/>
                <a:ea typeface="Times New Roman" panose="02020603050405020304" pitchFamily="18" charset="0"/>
              </a:rPr>
              <a:t>) and his wife, Mrs. </a:t>
            </a:r>
            <a:r>
              <a:rPr lang="en-US" sz="1400" dirty="0" err="1">
                <a:latin typeface="Times New Roman" panose="02020603050405020304" pitchFamily="18" charset="0"/>
                <a:ea typeface="Times New Roman" panose="02020603050405020304" pitchFamily="18" charset="0"/>
              </a:rPr>
              <a:t>Givans</a:t>
            </a:r>
            <a:r>
              <a:rPr lang="en-US" sz="1400" dirty="0">
                <a:latin typeface="Times New Roman" panose="02020603050405020304" pitchFamily="18" charset="0"/>
                <a:ea typeface="Times New Roman" panose="02020603050405020304" pitchFamily="18" charset="0"/>
              </a:rPr>
              <a:t>, with the right to become an income beneficiary under the trust in order to preserve the trust assets for their two children, as primary beneficiaries, if one of them dies. </a:t>
            </a:r>
          </a:p>
          <a:p>
            <a:r>
              <a:rPr lang="en-US" sz="1400" dirty="0">
                <a:latin typeface="Times New Roman" panose="02020603050405020304" pitchFamily="18" charset="0"/>
                <a:ea typeface="Times New Roman" panose="02020603050405020304" pitchFamily="18" charset="0"/>
              </a:rPr>
              <a:t> </a:t>
            </a:r>
          </a:p>
          <a:p>
            <a:r>
              <a:rPr lang="en-US" sz="1400" dirty="0">
                <a:latin typeface="Times New Roman" panose="02020603050405020304" pitchFamily="18" charset="0"/>
                <a:ea typeface="Times New Roman" panose="02020603050405020304" pitchFamily="18" charset="0"/>
              </a:rPr>
              <a:t>While Judge </a:t>
            </a:r>
            <a:r>
              <a:rPr lang="en-US" sz="1400" dirty="0" err="1">
                <a:latin typeface="Times New Roman" panose="02020603050405020304" pitchFamily="18" charset="0"/>
                <a:ea typeface="Times New Roman" panose="02020603050405020304" pitchFamily="18" charset="0"/>
              </a:rPr>
              <a:t>Jennemann</a:t>
            </a:r>
            <a:r>
              <a:rPr lang="en-US" sz="1400" dirty="0">
                <a:latin typeface="Times New Roman" panose="02020603050405020304" pitchFamily="18" charset="0"/>
                <a:ea typeface="Times New Roman" panose="02020603050405020304" pitchFamily="18" charset="0"/>
              </a:rPr>
              <a:t> is correct that the particular arrangement in </a:t>
            </a:r>
            <a:r>
              <a:rPr lang="en-US" sz="1400" i="1" dirty="0" err="1">
                <a:latin typeface="Times New Roman" panose="02020603050405020304" pitchFamily="18" charset="0"/>
                <a:ea typeface="Times New Roman" panose="02020603050405020304" pitchFamily="18" charset="0"/>
              </a:rPr>
              <a:t>Givans</a:t>
            </a:r>
            <a:r>
              <a:rPr lang="en-US" sz="1400" dirty="0">
                <a:latin typeface="Times New Roman" panose="02020603050405020304" pitchFamily="18" charset="0"/>
                <a:ea typeface="Times New Roman" panose="02020603050405020304" pitchFamily="18" charset="0"/>
              </a:rPr>
              <a:t> will not qualify for tenancy by the entireties ownership, because it is without full right of survivorship, the author believes that a properly drafted trust can hold property and be characterized as a tenancy by the entireties asset, as discussed in LISI Newsletter #2957.</a:t>
            </a:r>
            <a:endParaRPr lang="en-US" sz="1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2992497" y="210189"/>
            <a:ext cx="3159006" cy="400110"/>
          </a:xfrm>
          <a:prstGeom prst="rect">
            <a:avLst/>
          </a:prstGeom>
        </p:spPr>
        <p:txBody>
          <a:bodyPr wrap="none">
            <a:spAutoFit/>
          </a:bodyPr>
          <a:lstStyle/>
          <a:p>
            <a:r>
              <a:rPr lang="en-US" sz="2000" b="1" dirty="0"/>
              <a:t>TBE, Your Paramour and Me</a:t>
            </a:r>
            <a:endParaRPr lang="en-US"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433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472017"/>
            <a:ext cx="4032251" cy="537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4"/>
          <p:cNvSpPr>
            <a:spLocks noChangeArrowheads="1"/>
          </p:cNvSpPr>
          <p:nvPr/>
        </p:nvSpPr>
        <p:spPr bwMode="auto">
          <a:xfrm>
            <a:off x="4254501" y="1606551"/>
            <a:ext cx="48387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a:defRPr>
            </a:lvl1pPr>
            <a:lvl2pPr marL="742950" indent="-285750">
              <a:defRPr>
                <a:solidFill>
                  <a:schemeClr val="tx1"/>
                </a:solidFill>
                <a:latin typeface="Aptos"/>
              </a:defRPr>
            </a:lvl2pPr>
            <a:lvl3pPr marL="685800">
              <a:defRPr>
                <a:solidFill>
                  <a:schemeClr val="tx1"/>
                </a:solidFill>
                <a:latin typeface="Aptos"/>
              </a:defRPr>
            </a:lvl3pPr>
            <a:lvl4pPr marL="1600200" indent="-228600">
              <a:defRPr>
                <a:solidFill>
                  <a:schemeClr val="tx1"/>
                </a:solidFill>
                <a:latin typeface="Aptos"/>
              </a:defRPr>
            </a:lvl4pPr>
            <a:lvl5pPr marL="2057400" indent="-228600">
              <a:defRPr>
                <a:solidFill>
                  <a:schemeClr val="tx1"/>
                </a:solidFill>
                <a:latin typeface="Aptos"/>
              </a:defRPr>
            </a:lvl5pPr>
            <a:lvl6pPr marL="2514600" indent="-228600" eaLnBrk="0" fontAlgn="base" hangingPunct="0">
              <a:spcBef>
                <a:spcPct val="0"/>
              </a:spcBef>
              <a:spcAft>
                <a:spcPct val="0"/>
              </a:spcAft>
              <a:defRPr>
                <a:solidFill>
                  <a:schemeClr val="tx1"/>
                </a:solidFill>
                <a:latin typeface="Aptos"/>
              </a:defRPr>
            </a:lvl6pPr>
            <a:lvl7pPr marL="2971800" indent="-228600" eaLnBrk="0" fontAlgn="base" hangingPunct="0">
              <a:spcBef>
                <a:spcPct val="0"/>
              </a:spcBef>
              <a:spcAft>
                <a:spcPct val="0"/>
              </a:spcAft>
              <a:defRPr>
                <a:solidFill>
                  <a:schemeClr val="tx1"/>
                </a:solidFill>
                <a:latin typeface="Aptos"/>
              </a:defRPr>
            </a:lvl7pPr>
            <a:lvl8pPr marL="3429000" indent="-228600" eaLnBrk="0" fontAlgn="base" hangingPunct="0">
              <a:spcBef>
                <a:spcPct val="0"/>
              </a:spcBef>
              <a:spcAft>
                <a:spcPct val="0"/>
              </a:spcAft>
              <a:defRPr>
                <a:solidFill>
                  <a:schemeClr val="tx1"/>
                </a:solidFill>
                <a:latin typeface="Aptos"/>
              </a:defRPr>
            </a:lvl8pPr>
            <a:lvl9pPr marL="3886200" indent="-228600" eaLnBrk="0" fontAlgn="base" hangingPunct="0">
              <a:spcBef>
                <a:spcPct val="0"/>
              </a:spcBef>
              <a:spcAft>
                <a:spcPct val="0"/>
              </a:spcAft>
              <a:defRPr>
                <a:solidFill>
                  <a:schemeClr val="tx1"/>
                </a:solidFill>
                <a:latin typeface="Aptos"/>
              </a:defRPr>
            </a:lvl9pPr>
          </a:lstStyle>
          <a:p>
            <a:r>
              <a:rPr lang="en-US" altLang="en-US" sz="1600" dirty="0">
                <a:latin typeface="Calibri" panose="020F0502020204030204" pitchFamily="34" charset="0"/>
                <a:cs typeface="Calibri" panose="020F0502020204030204" pitchFamily="34" charset="0"/>
              </a:rPr>
              <a:t> </a:t>
            </a:r>
            <a:endParaRPr lang="en-US" altLang="en-US" sz="1600" dirty="0">
              <a:solidFill>
                <a:srgbClr val="000000"/>
              </a:solidFill>
              <a:latin typeface="Calibri" panose="020F0502020204030204" pitchFamily="34" charset="0"/>
              <a:cs typeface="Calibri" panose="020F0502020204030204" pitchFamily="34" charset="0"/>
            </a:endParaRPr>
          </a:p>
          <a:p>
            <a:pPr eaLnBrk="1" hangingPunct="1"/>
            <a:r>
              <a:rPr lang="en-US" altLang="en-US" sz="1600" dirty="0">
                <a:solidFill>
                  <a:srgbClr val="000000"/>
                </a:solidFill>
                <a:latin typeface="Calibri" panose="020F0502020204030204" pitchFamily="34" charset="0"/>
                <a:cs typeface="Calibri" panose="020F0502020204030204" pitchFamily="34" charset="0"/>
              </a:rPr>
              <a:t>	To get started, simply follow these steps:</a:t>
            </a:r>
          </a:p>
          <a:p>
            <a:pPr eaLnBrk="1" hangingPunct="1"/>
            <a:endParaRPr lang="en-US" altLang="en-US" sz="1600" dirty="0">
              <a:solidFill>
                <a:srgbClr val="000000"/>
              </a:solidFill>
              <a:latin typeface="Calibri" panose="020F0502020204030204" pitchFamily="34" charset="0"/>
              <a:cs typeface="Calibri" panose="020F0502020204030204" pitchFamily="34" charset="0"/>
            </a:endParaRPr>
          </a:p>
          <a:p>
            <a:pPr lvl="2" eaLnBrk="1" hangingPunct="1"/>
            <a:r>
              <a:rPr lang="en-US" altLang="en-US" sz="1600" dirty="0">
                <a:solidFill>
                  <a:srgbClr val="000000"/>
                </a:solidFill>
                <a:latin typeface="Calibri" panose="020F0502020204030204" pitchFamily="34" charset="0"/>
                <a:cs typeface="Calibri" panose="020F0502020204030204" pitchFamily="34" charset="0"/>
              </a:rPr>
              <a:t>1. Open your browser and go to </a:t>
            </a:r>
            <a:r>
              <a:rPr lang="en-US" altLang="en-US" sz="1600" dirty="0" err="1">
                <a:solidFill>
                  <a:srgbClr val="0061FE"/>
                </a:solidFill>
                <a:latin typeface="Calibri" panose="020F0502020204030204" pitchFamily="34" charset="0"/>
                <a:cs typeface="Calibri" panose="020F0502020204030204" pitchFamily="34" charset="0"/>
              </a:rPr>
              <a:t>estateview.link</a:t>
            </a:r>
            <a:r>
              <a:rPr lang="en-US" altLang="en-US" sz="1600" dirty="0">
                <a:solidFill>
                  <a:srgbClr val="000000"/>
                </a:solidFill>
                <a:latin typeface="Calibri" panose="020F0502020204030204" pitchFamily="34" charset="0"/>
                <a:cs typeface="Calibri" panose="020F0502020204030204" pitchFamily="34" charset="0"/>
              </a:rPr>
              <a:t>.</a:t>
            </a:r>
          </a:p>
          <a:p>
            <a:pPr lvl="2" eaLnBrk="1" hangingPunct="1"/>
            <a:r>
              <a:rPr lang="en-US" altLang="en-US" sz="1600" dirty="0">
                <a:solidFill>
                  <a:srgbClr val="000000"/>
                </a:solidFill>
                <a:latin typeface="Calibri" panose="020F0502020204030204" pitchFamily="34" charset="0"/>
                <a:cs typeface="Calibri" panose="020F0502020204030204" pitchFamily="34" charset="0"/>
              </a:rPr>
              <a:t>2. Create an account.</a:t>
            </a:r>
          </a:p>
          <a:p>
            <a:pPr lvl="2" eaLnBrk="1" hangingPunct="1"/>
            <a:r>
              <a:rPr lang="en-US" altLang="en-US" sz="1600" dirty="0">
                <a:solidFill>
                  <a:srgbClr val="000000"/>
                </a:solidFill>
                <a:latin typeface="Calibri" panose="020F0502020204030204" pitchFamily="34" charset="0"/>
                <a:cs typeface="Calibri" panose="020F0502020204030204" pitchFamily="34" charset="0"/>
              </a:rPr>
              <a:t>3. Select Pro Plus.</a:t>
            </a:r>
          </a:p>
          <a:p>
            <a:pPr lvl="2" eaLnBrk="1" hangingPunct="1"/>
            <a:r>
              <a:rPr lang="en-US" altLang="en-US" sz="1600" dirty="0">
                <a:solidFill>
                  <a:srgbClr val="000000"/>
                </a:solidFill>
                <a:latin typeface="Calibri" panose="020F0502020204030204" pitchFamily="34" charset="0"/>
                <a:cs typeface="Calibri" panose="020F0502020204030204" pitchFamily="34" charset="0"/>
              </a:rPr>
              <a:t>4. Enter code </a:t>
            </a:r>
            <a:r>
              <a:rPr lang="en-US" altLang="en-US" sz="1600" dirty="0" smtClean="0">
                <a:solidFill>
                  <a:srgbClr val="FF0000"/>
                </a:solidFill>
                <a:latin typeface="Calibri" panose="020F0502020204030204" pitchFamily="34" charset="0"/>
                <a:cs typeface="Calibri" panose="020F0502020204030204" pitchFamily="34" charset="0"/>
              </a:rPr>
              <a:t>“MARCH16”</a:t>
            </a:r>
            <a:endParaRPr lang="en-US" altLang="en-US" sz="1600" dirty="0">
              <a:solidFill>
                <a:srgbClr val="FF0000"/>
              </a:solidFill>
              <a:latin typeface="Calibri" panose="020F0502020204030204" pitchFamily="34" charset="0"/>
              <a:cs typeface="Calibri" panose="020F0502020204030204" pitchFamily="34" charset="0"/>
            </a:endParaRPr>
          </a:p>
          <a:p>
            <a:pPr lvl="2" eaLnBrk="1" hangingPunct="1"/>
            <a:r>
              <a:rPr lang="en-US" altLang="en-US" sz="1600" dirty="0">
                <a:solidFill>
                  <a:srgbClr val="000000"/>
                </a:solidFill>
                <a:latin typeface="Calibri" panose="020F0502020204030204" pitchFamily="34" charset="0"/>
                <a:cs typeface="Calibri" panose="020F0502020204030204" pitchFamily="34" charset="0"/>
              </a:rPr>
              <a:t>4. Fill in your information.</a:t>
            </a:r>
          </a:p>
          <a:p>
            <a:pPr lvl="2" eaLnBrk="1" hangingPunct="1"/>
            <a:r>
              <a:rPr lang="en-US" altLang="en-US" sz="1600" dirty="0">
                <a:solidFill>
                  <a:srgbClr val="000000"/>
                </a:solidFill>
                <a:latin typeface="Calibri" panose="020F0502020204030204" pitchFamily="34" charset="0"/>
                <a:cs typeface="Calibri" panose="020F0502020204030204" pitchFamily="34" charset="0"/>
              </a:rPr>
              <a:t>5. Enjoy exploring EstateView!</a:t>
            </a:r>
          </a:p>
          <a:p>
            <a:pPr eaLnBrk="1" hangingPunct="1"/>
            <a:endParaRPr lang="en-US" altLang="en-US" sz="1600" dirty="0">
              <a:solidFill>
                <a:srgbClr val="000000"/>
              </a:solidFill>
              <a:latin typeface="Calibri" panose="020F0502020204030204" pitchFamily="34" charset="0"/>
              <a:cs typeface="Calibri" panose="020F0502020204030204" pitchFamily="34" charset="0"/>
            </a:endParaRPr>
          </a:p>
          <a:p>
            <a:pPr eaLnBrk="1" hangingPunct="1"/>
            <a:r>
              <a:rPr lang="en-US" altLang="en-US" sz="1600" dirty="0">
                <a:solidFill>
                  <a:srgbClr val="000000"/>
                </a:solidFill>
                <a:latin typeface="Calibri" panose="020F0502020204030204" pitchFamily="34" charset="0"/>
                <a:cs typeface="Calibri" panose="020F0502020204030204" pitchFamily="34" charset="0"/>
              </a:rPr>
              <a:t>To access our EstateView Video Library, which has instructional videos for each calculator, </a:t>
            </a:r>
            <a:r>
              <a:rPr lang="en-US" altLang="en-US" sz="1600" dirty="0">
                <a:solidFill>
                  <a:srgbClr val="0061FE"/>
                </a:solidFill>
                <a:latin typeface="Calibri" panose="020F0502020204030204" pitchFamily="34" charset="0"/>
                <a:cs typeface="Calibri" panose="020F0502020204030204" pitchFamily="34" charset="0"/>
              </a:rPr>
              <a:t>click here</a:t>
            </a:r>
            <a:r>
              <a:rPr lang="en-US" altLang="en-US" sz="1600" dirty="0">
                <a:solidFill>
                  <a:srgbClr val="000000"/>
                </a:solidFill>
                <a:latin typeface="Calibri" panose="020F0502020204030204" pitchFamily="34" charset="0"/>
                <a:cs typeface="Calibri" panose="020F0502020204030204" pitchFamily="34" charset="0"/>
              </a:rPr>
              <a:t>.</a:t>
            </a:r>
          </a:p>
          <a:p>
            <a:pPr eaLnBrk="1" hangingPunct="1"/>
            <a:endParaRPr lang="en-US" altLang="en-US" sz="1600" dirty="0">
              <a:solidFill>
                <a:srgbClr val="000000"/>
              </a:solidFill>
              <a:latin typeface="Calibri" panose="020F0502020204030204" pitchFamily="34" charset="0"/>
              <a:cs typeface="Calibri" panose="020F0502020204030204" pitchFamily="34" charset="0"/>
            </a:endParaRPr>
          </a:p>
        </p:txBody>
      </p:sp>
      <p:sp>
        <p:nvSpPr>
          <p:cNvPr id="3" name="TextBox 2"/>
          <p:cNvSpPr txBox="1"/>
          <p:nvPr/>
        </p:nvSpPr>
        <p:spPr>
          <a:xfrm>
            <a:off x="5046075" y="596901"/>
            <a:ext cx="3513782" cy="646331"/>
          </a:xfrm>
          <a:prstGeom prst="rect">
            <a:avLst/>
          </a:prstGeom>
          <a:noFill/>
        </p:spPr>
        <p:txBody>
          <a:bodyPr wrap="none">
            <a:spAutoFit/>
          </a:bodyPr>
          <a:lstStyle/>
          <a:p>
            <a:pPr algn="ctr">
              <a:defRPr/>
            </a:pPr>
            <a:r>
              <a:rPr lang="en-US" sz="3600" dirty="0">
                <a:ln w="0"/>
                <a:solidFill>
                  <a:schemeClr val="accent6">
                    <a:lumMod val="75000"/>
                  </a:schemeClr>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10- Day FREE Trial</a:t>
            </a:r>
          </a:p>
        </p:txBody>
      </p:sp>
    </p:spTree>
    <p:extLst>
      <p:ext uri="{BB962C8B-B14F-4D97-AF65-F5344CB8AC3E}">
        <p14:creationId xmlns:p14="http://schemas.microsoft.com/office/powerpoint/2010/main" val="2642668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7533"/>
            <a:ext cx="9140994" cy="2661387"/>
          </a:xfrm>
          <a:prstGeom prst="rect">
            <a:avLst/>
          </a:prstGeom>
        </p:spPr>
      </p:pic>
      <p:pic>
        <p:nvPicPr>
          <p:cNvPr id="6" name="Picture 5"/>
          <p:cNvPicPr>
            <a:picLocks noChangeAspect="1"/>
          </p:cNvPicPr>
          <p:nvPr/>
        </p:nvPicPr>
        <p:blipFill>
          <a:blip r:embed="rId4"/>
          <a:stretch>
            <a:fillRect/>
          </a:stretch>
        </p:blipFill>
        <p:spPr>
          <a:xfrm>
            <a:off x="0" y="2788920"/>
            <a:ext cx="8982075" cy="3228975"/>
          </a:xfrm>
          <a:prstGeom prst="rect">
            <a:avLst/>
          </a:prstGeom>
        </p:spPr>
      </p:pic>
    </p:spTree>
    <p:extLst>
      <p:ext uri="{BB962C8B-B14F-4D97-AF65-F5344CB8AC3E}">
        <p14:creationId xmlns:p14="http://schemas.microsoft.com/office/powerpoint/2010/main" val="152072635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0609" y="2593731"/>
            <a:ext cx="2902782" cy="1015663"/>
          </a:xfrm>
          <a:prstGeom prst="rect">
            <a:avLst/>
          </a:prstGeom>
          <a:noFill/>
        </p:spPr>
        <p:txBody>
          <a:bodyPr wrap="none" rtlCol="0">
            <a:spAutoFit/>
          </a:bodyPr>
          <a:lstStyle/>
          <a:p>
            <a:r>
              <a:rPr lang="en-US" sz="6000" b="1" dirty="0"/>
              <a:t>The JEST</a:t>
            </a:r>
          </a:p>
        </p:txBody>
      </p:sp>
    </p:spTree>
    <p:extLst>
      <p:ext uri="{BB962C8B-B14F-4D97-AF65-F5344CB8AC3E}">
        <p14:creationId xmlns:p14="http://schemas.microsoft.com/office/powerpoint/2010/main" val="6946199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2069" y="381000"/>
            <a:ext cx="8699863" cy="838200"/>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THE JEST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Articles of Interest: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It’s Just a JEST, the Joint Exempt Step-Up Trust, </a:t>
            </a:r>
            <a:r>
              <a:rPr kumimoji="0" lang="en-US" sz="2000" b="1" i="1" u="none" strike="noStrike" kern="1200" cap="none" spc="0" normalizeH="0" baseline="0" noProof="0" dirty="0" err="1">
                <a:ln>
                  <a:noFill/>
                </a:ln>
                <a:solidFill>
                  <a:prstClr val="black"/>
                </a:solidFill>
                <a:effectLst/>
                <a:uLnTx/>
                <a:uFillTx/>
                <a:latin typeface="Calibri" panose="020F0502020204030204"/>
                <a:ea typeface="+mn-ea"/>
                <a:cs typeface="+mn-cs"/>
              </a:rPr>
              <a:t>Leimberg</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Information Services Estate Planning Newsletter #2086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JEST Offers Serious Estate Planning Plus for Spouses – Part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Estate Planning Magazine, October 2013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JEST Offers Serious Estate Planning Plus for Spouses – Part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Estate Planning Magazine, November 2013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Understanding Section 1041(e) &amp; Tax Basis Planning, by Jeff </a:t>
            </a:r>
            <a:r>
              <a:rPr kumimoji="0" lang="en-US" sz="2000" b="1" i="1" u="none" strike="noStrike" kern="1200" cap="none" spc="0" normalizeH="0" baseline="0" noProof="0" dirty="0" err="1">
                <a:ln>
                  <a:noFill/>
                </a:ln>
                <a:solidFill>
                  <a:prstClr val="black"/>
                </a:solidFill>
                <a:effectLst/>
                <a:uLnTx/>
                <a:uFillTx/>
                <a:latin typeface="Calibri" panose="020F0502020204030204"/>
                <a:ea typeface="+mn-ea"/>
                <a:cs typeface="+mn-cs"/>
              </a:rPr>
              <a:t>Scroggin</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1" u="none" strike="noStrike" kern="1200" cap="none" spc="0" normalizeH="0" baseline="0" noProof="0" dirty="0" err="1">
                <a:ln>
                  <a:noFill/>
                </a:ln>
                <a:solidFill>
                  <a:prstClr val="black"/>
                </a:solidFill>
                <a:effectLst/>
                <a:uLnTx/>
                <a:uFillTx/>
                <a:latin typeface="Calibri" panose="020F0502020204030204"/>
                <a:ea typeface="+mn-ea"/>
                <a:cs typeface="+mn-cs"/>
              </a:rPr>
              <a:t>Leimberg</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1" u="none" strike="noStrike" kern="1200" cap="none" spc="0" normalizeH="0" baseline="0" noProof="0" dirty="0" err="1">
                <a:ln>
                  <a:noFill/>
                </a:ln>
                <a:solidFill>
                  <a:prstClr val="black"/>
                </a:solidFill>
                <a:effectLst/>
                <a:uLnTx/>
                <a:uFillTx/>
                <a:latin typeface="Calibri" panose="020F0502020204030204"/>
                <a:ea typeface="+mn-ea"/>
                <a:cs typeface="+mn-cs"/>
              </a:rPr>
              <a:t>Informtion</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Services Estate Planning Newsletter #2192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67778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
          <p:cNvSpPr txBox="1"/>
          <p:nvPr/>
        </p:nvSpPr>
        <p:spPr>
          <a:xfrm>
            <a:off x="2438400" y="200417"/>
            <a:ext cx="4253948" cy="652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419100" y="1299615"/>
            <a:ext cx="830580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Consider the JEST Trust to fully fund a Credit Shelter Trust while receiving a stepped up basis for all joint and separate assets.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36274" y="83641"/>
            <a:ext cx="8471453"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From Howard Zaritsky – Lester Law January 2017 Heckerling Institute Fundamentals presentation (pgs 1-134 &amp; 1-135):</a:t>
            </a:r>
          </a:p>
        </p:txBody>
      </p:sp>
      <p:sp>
        <p:nvSpPr>
          <p:cNvPr id="20" name="TextBox 19"/>
          <p:cNvSpPr txBox="1"/>
          <p:nvPr/>
        </p:nvSpPr>
        <p:spPr>
          <a:xfrm>
            <a:off x="386284" y="599295"/>
            <a:ext cx="8371433"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FA3EE">
                    <a:lumMod val="50000"/>
                  </a:srgbClr>
                </a:solidFill>
                <a:effectLst/>
                <a:uLnTx/>
                <a:uFillTx/>
                <a:latin typeface="Calibri" panose="020F0502020204030204"/>
                <a:ea typeface="+mn-ea"/>
                <a:cs typeface="+mn-cs"/>
              </a:rPr>
              <a:t>GETTING A FULL STEP-UP USING POWERS OF APPOINTMENT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FA3EE">
                    <a:lumMod val="50000"/>
                  </a:srgbClr>
                </a:solidFill>
                <a:effectLst/>
                <a:uLnTx/>
                <a:uFillTx/>
                <a:latin typeface="Calibri" panose="020F0502020204030204"/>
                <a:ea typeface="+mn-ea"/>
                <a:cs typeface="+mn-cs"/>
              </a:rPr>
              <a:t> ON FIRST DEATH – THE JEST TRUST </a:t>
            </a:r>
          </a:p>
        </p:txBody>
      </p:sp>
      <p:sp>
        <p:nvSpPr>
          <p:cNvPr id="34" name="Rectangle 33"/>
          <p:cNvSpPr/>
          <p:nvPr/>
        </p:nvSpPr>
        <p:spPr>
          <a:xfrm>
            <a:off x="377016" y="1815927"/>
            <a:ext cx="8389969" cy="4616648"/>
          </a:xfrm>
          <a:prstGeom prst="rect">
            <a:avLst/>
          </a:prstGeom>
          <a:ln>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The Joint Estate Step-Up Trust (JEST)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116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recently variation on the tax-basis revocable trust is the joint estate step-up trust, or JEST. See Gassman, ' Denicolo, &amp; Hohnadell,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JEST Offers Serious Estate Planning Plus for Spouses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Parts I and 2,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40 Est. Plan. 3, 14 (Oct., Nov. 2013).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	Structure of the JEST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2" indent="0" algn="l" defTabSz="68897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	Joint Revocable Trust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118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JEST is a joint revocable trust created by a married couple who reside in a non­ community property state. The JEST becomes irrevocable when the first spouse dies; both powers to revoke then terminate.</a:t>
            </a:r>
          </a:p>
          <a:p>
            <a:pPr marL="914400" marR="0" lvl="3" indent="45720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3" indent="0" algn="l" defTabSz="457200" rtl="0" eaLnBrk="1" fontAlgn="auto" latinLnBrk="0" hangingPunct="1">
              <a:lnSpc>
                <a:spcPct val="100000"/>
              </a:lnSpc>
              <a:spcBef>
                <a:spcPts val="0"/>
              </a:spcBef>
              <a:spcAft>
                <a:spcPts val="0"/>
              </a:spcAft>
              <a:buClrTx/>
              <a:buSzTx/>
              <a:buFontTx/>
              <a:buNone/>
              <a:tabLst>
                <a:tab pos="1377950" algn="l"/>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	Separate Shares for Each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Each spouse owns a separate share of the trust.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6" indent="0" algn="l" defTabSz="68897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	Each Spouse Can Terminate Trust During Joint Lives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131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Each spouse has the power to terminate the trust during their joint lives, when each spouse's share will be distributed to him or her individually.</a:t>
            </a:r>
          </a:p>
        </p:txBody>
      </p:sp>
    </p:spTree>
    <p:extLst>
      <p:ext uri="{BB962C8B-B14F-4D97-AF65-F5344CB8AC3E}">
        <p14:creationId xmlns:p14="http://schemas.microsoft.com/office/powerpoint/2010/main" val="122141908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
          <p:cNvSpPr txBox="1"/>
          <p:nvPr/>
        </p:nvSpPr>
        <p:spPr>
          <a:xfrm>
            <a:off x="2438400" y="200417"/>
            <a:ext cx="4253948" cy="652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457200" y="54113"/>
            <a:ext cx="8229600" cy="6555641"/>
          </a:xfrm>
          <a:prstGeom prst="rect">
            <a:avLst/>
          </a:prstGeom>
          <a:ln>
            <a:solidFill>
              <a:schemeClr val="tx1"/>
            </a:solidFill>
          </a:ln>
        </p:spPr>
        <p:txBody>
          <a:bodyPr wrap="square">
            <a:spAutoFit/>
          </a:bodyPr>
          <a:lstStyle/>
          <a:p>
            <a:pPr marL="1377950" marR="1100" lvl="0" indent="0" algn="just"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step-transaction doctrine is particularly a problem if the estate planner has documented in the planning memoranda that the surviving spouse can be added later.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	Analysis of the JEST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120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JEST has one noteworthy advantage over the tax-basis revocable trust, in that the assets contributed by the surviving spouse do not pass back to the surviving spouse at the first spouse's death. The assets passing subject to the power of appointment will, except to the extent appointed otherwise, pass to a trust for other family members. This should make application of Code § 1014(e) extremely difficult.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	Analysis of the JEST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130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IRS analysis of the tax-basis revocable trust turned on the application of Section I014(e), which denies a basis adjustment to assets transferred to the decedent within one year of the date of his or her death, that pass to the original transferor upon the decedent's death. The JEST gets around Section 1014(e) by not having the assets transferred to the decedent return to the original transferor, to the extent that the original transferor has unused applicable exclusion amount. Thus, there is no reason why the JEST should not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4.	Asset Protection and the JEST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JEST offers only limited asset protection benefits.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5" indent="0" algn="just" defTabSz="68897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	Assets Contributed by the First Spouse to Die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7950" marR="0" lvl="6" indent="0" algn="just"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     Creditors of the First Spouse to Die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377950" marR="1370" lvl="1"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assets contributed to the JEST by the first spouse to die should be as available to the first spouse to die as any other assets of that spouse's revocable trust.</a:t>
            </a:r>
          </a:p>
        </p:txBody>
      </p:sp>
    </p:spTree>
    <p:extLst>
      <p:ext uri="{BB962C8B-B14F-4D97-AF65-F5344CB8AC3E}">
        <p14:creationId xmlns:p14="http://schemas.microsoft.com/office/powerpoint/2010/main" val="127835559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915174"/>
            <a:ext cx="7772400" cy="3539430"/>
          </a:xfrm>
          <a:prstGeom prst="rect">
            <a:avLst/>
          </a:prstGeom>
          <a:ln>
            <a:solidFill>
              <a:schemeClr val="tx1"/>
            </a:solidFill>
          </a:ln>
        </p:spPr>
        <p:txBody>
          <a:bodyPr wrap="square">
            <a:spAutoFit/>
          </a:bodyPr>
          <a:lstStyle/>
          <a:p>
            <a:pPr marL="91440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     Creditors of the Surviving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107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surviving spouse should be able to obtain the benefits of the spendthrift clause applicable to the assets contributed by the first spouse to die and then held either as Non-marital Trust A or as a QTIP.</a:t>
            </a:r>
          </a:p>
          <a:p>
            <a:pPr marL="91440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68897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	Creditors of the Descendants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beneficiaries of Non-marital Trust B should be able to do the same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Assets Contributed by the Surviving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3550" marR="111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assets contributed by the surviving spouse are also subject to a general testamentary power of appointment held by the first spouse to die. As noted above, these assets may be subjected to the claims of the creditors of the first spouse to die, even though they were originally assets of the surviving spouse.</a:t>
            </a:r>
          </a:p>
        </p:txBody>
      </p:sp>
    </p:spTree>
    <p:extLst>
      <p:ext uri="{BB962C8B-B14F-4D97-AF65-F5344CB8AC3E}">
        <p14:creationId xmlns:p14="http://schemas.microsoft.com/office/powerpoint/2010/main" val="405432246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p:cNvSpPr txBox="1">
            <a:spLocks noChangeArrowheads="1"/>
          </p:cNvSpPr>
          <p:nvPr/>
        </p:nvSpPr>
        <p:spPr bwMode="auto">
          <a:xfrm>
            <a:off x="0" y="149605"/>
            <a:ext cx="91440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 Trust</a:t>
            </a:r>
          </a:p>
        </p:txBody>
      </p:sp>
      <p:grpSp>
        <p:nvGrpSpPr>
          <p:cNvPr id="7" name="Group 6"/>
          <p:cNvGrpSpPr/>
          <p:nvPr/>
        </p:nvGrpSpPr>
        <p:grpSpPr>
          <a:xfrm>
            <a:off x="1661823" y="1219200"/>
            <a:ext cx="5820355" cy="2784282"/>
            <a:chOff x="1304014" y="1335819"/>
            <a:chExt cx="5820355" cy="2784282"/>
          </a:xfrm>
        </p:grpSpPr>
        <p:sp>
          <p:nvSpPr>
            <p:cNvPr id="8" name="Oval 7"/>
            <p:cNvSpPr/>
            <p:nvPr/>
          </p:nvSpPr>
          <p:spPr>
            <a:xfrm>
              <a:off x="3411110" y="2234318"/>
              <a:ext cx="1542553"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 TRUST</a:t>
              </a:r>
            </a:p>
          </p:txBody>
        </p:sp>
        <p:sp>
          <p:nvSpPr>
            <p:cNvPr id="9" name="Rounded Rectangle 8"/>
            <p:cNvSpPr/>
            <p:nvPr/>
          </p:nvSpPr>
          <p:spPr>
            <a:xfrm>
              <a:off x="1304014" y="1335819"/>
              <a:ext cx="1884459" cy="548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a:t>
              </a:r>
            </a:p>
          </p:txBody>
        </p:sp>
        <p:sp>
          <p:nvSpPr>
            <p:cNvPr id="11" name="Rounded Rectangle 10"/>
            <p:cNvSpPr/>
            <p:nvPr/>
          </p:nvSpPr>
          <p:spPr>
            <a:xfrm>
              <a:off x="5239910" y="1343770"/>
              <a:ext cx="1884459" cy="548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a:t>
              </a:r>
            </a:p>
          </p:txBody>
        </p:sp>
        <p:cxnSp>
          <p:nvCxnSpPr>
            <p:cNvPr id="12" name="Straight Connector 11"/>
            <p:cNvCxnSpPr/>
            <p:nvPr/>
          </p:nvCxnSpPr>
          <p:spPr>
            <a:xfrm>
              <a:off x="3188473" y="1610139"/>
              <a:ext cx="993914" cy="6241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182387" y="1618090"/>
              <a:ext cx="1057523" cy="6162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42"/>
            <p:cNvSpPr txBox="1"/>
            <p:nvPr/>
          </p:nvSpPr>
          <p:spPr>
            <a:xfrm>
              <a:off x="2067339" y="3633746"/>
              <a:ext cx="1113181" cy="477079"/>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1's ASSETS</a:t>
              </a:r>
            </a:p>
          </p:txBody>
        </p:sp>
        <p:sp>
          <p:nvSpPr>
            <p:cNvPr id="15" name="TextBox 43"/>
            <p:cNvSpPr txBox="1"/>
            <p:nvPr/>
          </p:nvSpPr>
          <p:spPr>
            <a:xfrm>
              <a:off x="3625792" y="3633746"/>
              <a:ext cx="1113181" cy="477079"/>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JOINT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a:t>
              </a:r>
            </a:p>
          </p:txBody>
        </p:sp>
        <p:sp>
          <p:nvSpPr>
            <p:cNvPr id="16" name="TextBox 44"/>
            <p:cNvSpPr txBox="1"/>
            <p:nvPr/>
          </p:nvSpPr>
          <p:spPr>
            <a:xfrm>
              <a:off x="5090160" y="3643022"/>
              <a:ext cx="1113181" cy="477079"/>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2's ASSETS</a:t>
              </a:r>
            </a:p>
          </p:txBody>
        </p:sp>
        <p:cxnSp>
          <p:nvCxnSpPr>
            <p:cNvPr id="17" name="Straight Connector 16"/>
            <p:cNvCxnSpPr/>
            <p:nvPr/>
          </p:nvCxnSpPr>
          <p:spPr>
            <a:xfrm flipH="1">
              <a:off x="2623930" y="3014807"/>
              <a:ext cx="1013082" cy="6189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182383" y="3148718"/>
              <a:ext cx="4" cy="4850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27761" y="3014807"/>
              <a:ext cx="918990" cy="6282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29"/>
          <p:cNvSpPr txBox="1"/>
          <p:nvPr/>
        </p:nvSpPr>
        <p:spPr>
          <a:xfrm>
            <a:off x="1752600" y="4583670"/>
            <a:ext cx="5638800" cy="859956"/>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first death, up to exemption amount of first dying spouse (as much as $12,920,000), may pass to Credit Shelter Trust or Trusts to benefit surviving spouse and descendants, with a possible full step-up of all assets - excess assets going into QTIP Trusts, which may also qualify for full step-up.</a:t>
            </a:r>
          </a:p>
        </p:txBody>
      </p:sp>
    </p:spTree>
    <p:extLst>
      <p:ext uri="{BB962C8B-B14F-4D97-AF65-F5344CB8AC3E}">
        <p14:creationId xmlns:p14="http://schemas.microsoft.com/office/powerpoint/2010/main" val="6548871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p:cNvSpPr/>
          <p:nvPr/>
        </p:nvSpPr>
        <p:spPr>
          <a:xfrm>
            <a:off x="3429000" y="609600"/>
            <a:ext cx="1847353"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ALTERNATIVE A</a:t>
            </a:r>
          </a:p>
        </p:txBody>
      </p:sp>
      <p:sp>
        <p:nvSpPr>
          <p:cNvPr id="62" name="Oval 61"/>
          <p:cNvSpPr/>
          <p:nvPr/>
        </p:nvSpPr>
        <p:spPr>
          <a:xfrm>
            <a:off x="3429000" y="2133600"/>
            <a:ext cx="1847353"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ALTERNATIVE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cxnSp>
        <p:nvCxnSpPr>
          <p:cNvPr id="63" name="Straight Connector 62"/>
          <p:cNvCxnSpPr>
            <a:endCxn id="56" idx="2"/>
          </p:cNvCxnSpPr>
          <p:nvPr/>
        </p:nvCxnSpPr>
        <p:spPr>
          <a:xfrm flipV="1">
            <a:off x="1799454" y="1066800"/>
            <a:ext cx="1629546" cy="743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62" idx="2"/>
          </p:cNvCxnSpPr>
          <p:nvPr/>
        </p:nvCxnSpPr>
        <p:spPr>
          <a:xfrm>
            <a:off x="1799454" y="2456889"/>
            <a:ext cx="1629546" cy="133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56" idx="6"/>
          </p:cNvCxnSpPr>
          <p:nvPr/>
        </p:nvCxnSpPr>
        <p:spPr>
          <a:xfrm flipV="1">
            <a:off x="5276353" y="1019456"/>
            <a:ext cx="514847" cy="47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257800" y="2590800"/>
            <a:ext cx="61223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21"/>
          <p:cNvSpPr txBox="1"/>
          <p:nvPr/>
        </p:nvSpPr>
        <p:spPr>
          <a:xfrm>
            <a:off x="2067995" y="3280565"/>
            <a:ext cx="3505200" cy="25146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Strategy 1 - Incomplete Gift Treatment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surviving spouse maintains a Power of Appointment over the Trust assets, which causes the Trust to be considered as an incomplete gift for federal gift tax purposes, and the Trust assets will be considered as owned by the surviving spouse for estate tax purposes on his or her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light of the IRS' position in CCA 201208026, it is best to give the surviving spouse a lifetime Power of Appointment over the assets in Credit Shelter Trust B to assure that an incomplete gift results for federal gift tax purposes.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there are separate children for each spouse or a concern that the surviving spouse might not appropriately exercise a Power of Appointment, then it could be limited to being exercisable only with a consent of non-adverse parties, or limited to the extent needed to avoid imposition of federal gift tax by funding under a formula clause.</a:t>
            </a:r>
          </a:p>
        </p:txBody>
      </p:sp>
      <p:cxnSp>
        <p:nvCxnSpPr>
          <p:cNvPr id="68" name="Straight Connector 67"/>
          <p:cNvCxnSpPr>
            <a:stCxn id="62" idx="4"/>
            <a:endCxn id="67" idx="0"/>
          </p:cNvCxnSpPr>
          <p:nvPr/>
        </p:nvCxnSpPr>
        <p:spPr>
          <a:xfrm flipH="1">
            <a:off x="3820595" y="3048000"/>
            <a:ext cx="532082" cy="2325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2" idx="4"/>
          </p:cNvCxnSpPr>
          <p:nvPr/>
        </p:nvCxnSpPr>
        <p:spPr>
          <a:xfrm>
            <a:off x="4352677" y="3048000"/>
            <a:ext cx="2781605" cy="5357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143000" y="2590800"/>
            <a:ext cx="1" cy="2703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56"/>
          <p:cNvSpPr txBox="1"/>
          <p:nvPr/>
        </p:nvSpPr>
        <p:spPr>
          <a:xfrm>
            <a:off x="1378945" y="5819670"/>
            <a:ext cx="6400800" cy="485001"/>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(applicable to both Strategy 1 and Strategy 2):  Situs Credit Shelter Trust B in an "asset protection trust jurisdiction" to  avoid having creditors be able to reach into the Trust, and also to avoid the Trust being included in the surviving spouse's estate if the surviving spouse was considered as a contributor to the Trust for federal estate and gift tax purposes.</a:t>
            </a:r>
          </a:p>
        </p:txBody>
      </p:sp>
      <p:sp>
        <p:nvSpPr>
          <p:cNvPr id="72" name="Oval 71"/>
          <p:cNvSpPr/>
          <p:nvPr/>
        </p:nvSpPr>
        <p:spPr>
          <a:xfrm>
            <a:off x="381000" y="1676400"/>
            <a:ext cx="1661822"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CREDIT SHELTER TRUST B</a:t>
            </a:r>
          </a:p>
        </p:txBody>
      </p:sp>
      <p:sp>
        <p:nvSpPr>
          <p:cNvPr id="73" name="TextBox 20"/>
          <p:cNvSpPr txBox="1"/>
          <p:nvPr/>
        </p:nvSpPr>
        <p:spPr>
          <a:xfrm>
            <a:off x="146767" y="2848316"/>
            <a:ext cx="1726096" cy="2419911"/>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Formed from assets of the share of the surviving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Expected to be considered as being transferred to Credit Shelter Trust B by the first dying spouse for federal estate tax purposes pursuant to Private Letter Ruling 200101021 and Private Letter Ruling 200210051.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IRS could claim that Credit Shelter Trust B was funded by the surviving spouse.</a:t>
            </a:r>
          </a:p>
        </p:txBody>
      </p:sp>
      <p:sp>
        <p:nvSpPr>
          <p:cNvPr id="75" name="TextBox 45"/>
          <p:cNvSpPr txBox="1"/>
          <p:nvPr/>
        </p:nvSpPr>
        <p:spPr>
          <a:xfrm>
            <a:off x="5583778" y="3583751"/>
            <a:ext cx="3101008" cy="2057401"/>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Strategy 2 - Complete Gift Treatment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the surviving spouse disclaims all Powers of Appointment over the Trust, then the transfer to Credit Shelter Trust B is considered to be a complete gift by the surviving spouse, and the Trust will not be subject to federal estate tax of the surviving spouse's estate.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value of the assets passing to Credit Shelter Trust B would reduce the surviving spouse's $12,920,000 exemption.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Give the surviving spouse the power to replace Trust assets with assets of equal value, so then it can be considered a Defective Grantor Trust if this occurs.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6" name="TextBox 12"/>
          <p:cNvSpPr txBox="1"/>
          <p:nvPr/>
        </p:nvSpPr>
        <p:spPr>
          <a:xfrm>
            <a:off x="5791200" y="228600"/>
            <a:ext cx="2846567" cy="1581711"/>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Accepted as funded by first dying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not be subject to estate tax at the level of the surviving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not be subject to creditor claims of the surviving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is the optimum result</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7" name="TextBox 17"/>
          <p:cNvSpPr txBox="1"/>
          <p:nvPr/>
        </p:nvSpPr>
        <p:spPr>
          <a:xfrm>
            <a:off x="5870036" y="1967205"/>
            <a:ext cx="2846567" cy="13438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Considered as funded by surviving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Might be subject to estate tax at the level of the surviving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Might be subject to creditor claims of the surviving spouse, unless local law of the Trust provides otherwise.</a:t>
            </a:r>
          </a:p>
        </p:txBody>
      </p:sp>
      <p:sp>
        <p:nvSpPr>
          <p:cNvPr id="78" name="TextBox 57"/>
          <p:cNvSpPr txBox="1"/>
          <p:nvPr/>
        </p:nvSpPr>
        <p:spPr>
          <a:xfrm>
            <a:off x="577926" y="104415"/>
            <a:ext cx="5420795" cy="5009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 Credit Shelter Trust B Planning</a:t>
            </a:r>
          </a:p>
        </p:txBody>
      </p:sp>
    </p:spTree>
    <p:extLst>
      <p:ext uri="{BB962C8B-B14F-4D97-AF65-F5344CB8AC3E}">
        <p14:creationId xmlns:p14="http://schemas.microsoft.com/office/powerpoint/2010/main" val="34254343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p:cNvSpPr txBox="1">
            <a:spLocks noChangeArrowheads="1"/>
          </p:cNvSpPr>
          <p:nvPr/>
        </p:nvSpPr>
        <p:spPr bwMode="auto">
          <a:xfrm>
            <a:off x="0" y="93185"/>
            <a:ext cx="9144000" cy="95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Joint Exempt Step-Up Trust (JEST) Chronology – The 4 Steps from Drafting to Implementing</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Derived from articles that can be found on Leimberg Information Services (Estate Planning Newsletter #2086) and Estate Planning Magazine October and November 2013 Editions</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altLang="en-US" sz="1100" b="1" i="0" u="none" strike="noStrike" kern="1200" cap="none" spc="0" normalizeH="0" baseline="0" noProof="0" dirty="0">
              <a:ln>
                <a:noFill/>
              </a:ln>
              <a:solidFill>
                <a:srgbClr val="D99C3F"/>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228602" y="1070338"/>
            <a:ext cx="1295400" cy="914400"/>
          </a:xfrm>
          <a:prstGeom prst="rect">
            <a:avLst/>
          </a:prstGeom>
          <a:noFill/>
          <a:ln>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1’s Assets</a:t>
            </a:r>
          </a:p>
        </p:txBody>
      </p:sp>
      <p:sp>
        <p:nvSpPr>
          <p:cNvPr id="22" name="TextBox 21"/>
          <p:cNvSpPr txBox="1"/>
          <p:nvPr/>
        </p:nvSpPr>
        <p:spPr>
          <a:xfrm>
            <a:off x="228602" y="2060938"/>
            <a:ext cx="1295400" cy="1066800"/>
          </a:xfrm>
          <a:prstGeom prst="rect">
            <a:avLst/>
          </a:prstGeom>
          <a:noFill/>
          <a:ln>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Joint Assets: Joint Tenants w/ Right of Survivorship</a:t>
            </a:r>
          </a:p>
        </p:txBody>
      </p:sp>
      <p:sp>
        <p:nvSpPr>
          <p:cNvPr id="23" name="TextBox 22"/>
          <p:cNvSpPr txBox="1"/>
          <p:nvPr/>
        </p:nvSpPr>
        <p:spPr>
          <a:xfrm>
            <a:off x="228602" y="3280138"/>
            <a:ext cx="1295400" cy="1066800"/>
          </a:xfrm>
          <a:prstGeom prst="rect">
            <a:avLst/>
          </a:prstGeom>
          <a:noFill/>
          <a:ln>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Joint Assets: Tenancy by the Entireties</a:t>
            </a:r>
          </a:p>
        </p:txBody>
      </p:sp>
      <p:sp>
        <p:nvSpPr>
          <p:cNvPr id="24" name="TextBox 23"/>
          <p:cNvSpPr txBox="1"/>
          <p:nvPr/>
        </p:nvSpPr>
        <p:spPr>
          <a:xfrm>
            <a:off x="228602" y="4575539"/>
            <a:ext cx="1295400" cy="685800"/>
          </a:xfrm>
          <a:prstGeom prst="rect">
            <a:avLst/>
          </a:prstGeom>
          <a:noFill/>
          <a:ln>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2’s Assets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228600" y="5413738"/>
            <a:ext cx="2514600" cy="78483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IRS could find a gift upon contribution of TBE assets to the joint revocable trust, but this gift will qualify for the marital deduction if recipient spouse can withdraw what is added to Spouse 1 or Spouse 2’s share.  Also see PLR 200201021.</a:t>
            </a:r>
          </a:p>
        </p:txBody>
      </p:sp>
      <p:sp>
        <p:nvSpPr>
          <p:cNvPr id="26" name="Right Brace 25"/>
          <p:cNvSpPr/>
          <p:nvPr/>
        </p:nvSpPr>
        <p:spPr>
          <a:xfrm>
            <a:off x="1600203" y="2137138"/>
            <a:ext cx="457200" cy="914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ight Brace 26"/>
          <p:cNvSpPr/>
          <p:nvPr/>
        </p:nvSpPr>
        <p:spPr>
          <a:xfrm>
            <a:off x="1600203" y="3356338"/>
            <a:ext cx="457200" cy="914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ight Arrow 27"/>
          <p:cNvSpPr/>
          <p:nvPr/>
        </p:nvSpPr>
        <p:spPr>
          <a:xfrm rot="1456883">
            <a:off x="1603942" y="1682689"/>
            <a:ext cx="1160822" cy="22576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2819400" y="1070338"/>
            <a:ext cx="1143000" cy="685800"/>
          </a:xfrm>
          <a:prstGeom prst="rect">
            <a:avLst/>
          </a:prstGeom>
          <a:no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Funding of Joint Revocable Trusts; each spouse has the right to revoke his/her share until first death</a:t>
            </a:r>
          </a:p>
        </p:txBody>
      </p:sp>
      <p:sp>
        <p:nvSpPr>
          <p:cNvPr id="30" name="TextBox 29"/>
          <p:cNvSpPr txBox="1"/>
          <p:nvPr/>
        </p:nvSpPr>
        <p:spPr>
          <a:xfrm>
            <a:off x="2819400" y="1832339"/>
            <a:ext cx="1143000" cy="1905000"/>
          </a:xfrm>
          <a:prstGeom prst="rect">
            <a:avLst/>
          </a:prstGeom>
          <a:noFill/>
          <a:ln w="127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1’s Share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1’s Assets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½ of former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JTWROS Assets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½ of former TBE Assets (or by other percentage)</a:t>
            </a:r>
          </a:p>
        </p:txBody>
      </p:sp>
      <p:sp>
        <p:nvSpPr>
          <p:cNvPr id="31" name="TextBox 30"/>
          <p:cNvSpPr txBox="1"/>
          <p:nvPr/>
        </p:nvSpPr>
        <p:spPr>
          <a:xfrm>
            <a:off x="2819400" y="3737338"/>
            <a:ext cx="1143000" cy="1828800"/>
          </a:xfrm>
          <a:prstGeom prst="rect">
            <a:avLst/>
          </a:prstGeom>
          <a:noFill/>
          <a:ln w="127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2’s Share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2’s Assets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½ of former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JTWROS Assets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½ of former TBE Assets (or by other percentage)</a:t>
            </a:r>
          </a:p>
        </p:txBody>
      </p:sp>
      <p:sp>
        <p:nvSpPr>
          <p:cNvPr id="32" name="Right Arrow 31"/>
          <p:cNvSpPr/>
          <p:nvPr/>
        </p:nvSpPr>
        <p:spPr>
          <a:xfrm rot="21025043">
            <a:off x="1569590" y="4667527"/>
            <a:ext cx="1128025" cy="27323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2057402" y="2213340"/>
            <a:ext cx="645160" cy="838200"/>
          </a:xfrm>
          <a:prstGeom prst="rect">
            <a:avLst/>
          </a:prstGeom>
          <a:noFill/>
          <a:ln>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½ to each Spouse’s share</a:t>
            </a:r>
          </a:p>
        </p:txBody>
      </p:sp>
      <p:sp>
        <p:nvSpPr>
          <p:cNvPr id="34" name="TextBox 33"/>
          <p:cNvSpPr txBox="1"/>
          <p:nvPr/>
        </p:nvSpPr>
        <p:spPr>
          <a:xfrm>
            <a:off x="2082803" y="3376659"/>
            <a:ext cx="645160" cy="838200"/>
          </a:xfrm>
          <a:prstGeom prst="rect">
            <a:avLst/>
          </a:prstGeom>
          <a:noFill/>
          <a:ln>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½ to each Spouse’s share or actuarial value</a:t>
            </a:r>
          </a:p>
        </p:txBody>
      </p:sp>
      <p:sp>
        <p:nvSpPr>
          <p:cNvPr id="35" name="TextBox 34"/>
          <p:cNvSpPr txBox="1"/>
          <p:nvPr/>
        </p:nvSpPr>
        <p:spPr>
          <a:xfrm>
            <a:off x="6172202" y="1146539"/>
            <a:ext cx="2743200" cy="838200"/>
          </a:xfrm>
          <a:prstGeom prst="rect">
            <a:avLst/>
          </a:prstGeom>
          <a:noFill/>
          <a:ln>
            <a:solidFill>
              <a:schemeClr val="tx1"/>
            </a:solidFill>
          </a:ln>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Spouse 2 &amp; Descendants benefit (limited by ascertainable standard)</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Assets will receive a stepped-up basis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 are protected from Spouse 2’s creditors</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Assets escape estate tax on Spouse 2’s death</a:t>
            </a:r>
          </a:p>
        </p:txBody>
      </p:sp>
      <p:sp>
        <p:nvSpPr>
          <p:cNvPr id="36" name="TextBox 35"/>
          <p:cNvSpPr txBox="1"/>
          <p:nvPr/>
        </p:nvSpPr>
        <p:spPr>
          <a:xfrm>
            <a:off x="6172204" y="2137140"/>
            <a:ext cx="2743200" cy="990600"/>
          </a:xfrm>
          <a:prstGeom prst="rect">
            <a:avLst/>
          </a:prstGeom>
          <a:noFill/>
          <a:ln>
            <a:solidFill>
              <a:schemeClr val="tx1"/>
            </a:solidFill>
          </a:ln>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Spouse 2 can be beneficiary of income and principal</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 will receive a stepped-up basis on Spouse 1’s death, and then again on Spouse 2’s death</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 included in Spouse 2’s taxable estate</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be protected from Spouse 2’s creditors</a:t>
            </a:r>
          </a:p>
        </p:txBody>
      </p:sp>
      <p:sp>
        <p:nvSpPr>
          <p:cNvPr id="37" name="TextBox 36"/>
          <p:cNvSpPr txBox="1"/>
          <p:nvPr/>
        </p:nvSpPr>
        <p:spPr>
          <a:xfrm>
            <a:off x="6172204" y="3280139"/>
            <a:ext cx="2743200" cy="1752600"/>
          </a:xfrm>
          <a:prstGeom prst="rect">
            <a:avLst/>
          </a:prstGeom>
          <a:noFill/>
          <a:ln>
            <a:solidFill>
              <a:schemeClr val="tx1"/>
            </a:solidFill>
          </a:ln>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 may receive a stepped-up basis, but this is more likely if Spouse 2 is not a beneficiary</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May escape estate tax liability on Spouse 2’s death</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creditor protection and estate tax exclusion purposes, CST B may be moved to an APT jurisdiction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Special Consideration: If Spouse 2 is found to have made a gift of trust assets to Spouse 1 upon Spouse 1’s death, this gift may qualify for the marital deduction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IRS argues that Spouse 2 has gifted to trust the gift will be incomplete because of Spouse 2’s power of appointment</a:t>
            </a:r>
          </a:p>
        </p:txBody>
      </p:sp>
      <p:sp>
        <p:nvSpPr>
          <p:cNvPr id="38" name="TextBox 37"/>
          <p:cNvSpPr txBox="1"/>
          <p:nvPr/>
        </p:nvSpPr>
        <p:spPr>
          <a:xfrm>
            <a:off x="6172204" y="5108938"/>
            <a:ext cx="2743200" cy="1143000"/>
          </a:xfrm>
          <a:prstGeom prst="rect">
            <a:avLst/>
          </a:prstGeom>
          <a:noFill/>
          <a:ln>
            <a:solidFill>
              <a:schemeClr val="tx1"/>
            </a:solidFill>
          </a:ln>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 will be income beneficiary</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 may receive a stepped-up basis on Spouse 1’s death &amp; again on Spouse 2’s death</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 included in Spouse 2’s estate</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May not be protected from Spouse 2’s creditors unless moved to APT trust jurisdiction</a:t>
            </a: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IRS argues that Spouse 2 has gifted to trust the gift will be incomplete because of Spouse 2’s power of appointment</a:t>
            </a:r>
          </a:p>
        </p:txBody>
      </p:sp>
      <p:cxnSp>
        <p:nvCxnSpPr>
          <p:cNvPr id="39" name="Straight Connector 38"/>
          <p:cNvCxnSpPr/>
          <p:nvPr/>
        </p:nvCxnSpPr>
        <p:spPr>
          <a:xfrm>
            <a:off x="5943601" y="1908538"/>
            <a:ext cx="228600"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5943601" y="2975338"/>
            <a:ext cx="228600"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5943601" y="4270738"/>
            <a:ext cx="228600" cy="0"/>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5943601" y="5489938"/>
            <a:ext cx="228600" cy="0"/>
          </a:xfrm>
          <a:prstGeom prst="line">
            <a:avLst/>
          </a:prstGeom>
        </p:spPr>
        <p:style>
          <a:lnRef idx="2">
            <a:schemeClr val="dk1"/>
          </a:lnRef>
          <a:fillRef idx="0">
            <a:schemeClr val="dk1"/>
          </a:fillRef>
          <a:effectRef idx="1">
            <a:schemeClr val="dk1"/>
          </a:effectRef>
          <a:fontRef idx="minor">
            <a:schemeClr val="tx1"/>
          </a:fontRef>
        </p:style>
      </p:cxnSp>
      <p:sp>
        <p:nvSpPr>
          <p:cNvPr id="45" name="TextBox 44"/>
          <p:cNvSpPr txBox="1"/>
          <p:nvPr/>
        </p:nvSpPr>
        <p:spPr>
          <a:xfrm>
            <a:off x="4419601" y="994138"/>
            <a:ext cx="1524000" cy="533400"/>
          </a:xfrm>
          <a:prstGeom prst="rect">
            <a:avLst/>
          </a:prstGeom>
          <a:no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Division upon First Dying Spouse’s Death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Assume Spouse 1 dies first</a:t>
            </a:r>
          </a:p>
        </p:txBody>
      </p:sp>
      <p:sp>
        <p:nvSpPr>
          <p:cNvPr id="46" name="Rounded Rectangle 45"/>
          <p:cNvSpPr/>
          <p:nvPr/>
        </p:nvSpPr>
        <p:spPr>
          <a:xfrm>
            <a:off x="4419604" y="1756138"/>
            <a:ext cx="1524000"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Credit Shelter Trust 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Funded from Spouse 1’s Share in the amount of Spouse 1’s available Estate Tax Exemption (ETE)</a:t>
            </a:r>
          </a:p>
        </p:txBody>
      </p:sp>
      <p:sp>
        <p:nvSpPr>
          <p:cNvPr id="47" name="Rounded Rectangle 46"/>
          <p:cNvSpPr/>
          <p:nvPr/>
        </p:nvSpPr>
        <p:spPr>
          <a:xfrm>
            <a:off x="4419604" y="2746740"/>
            <a:ext cx="1524000" cy="838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Q-TIP Trust 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Spouse 1’s Share exceeds Spouse 1’s available ETE, the excess will fund this trust</a:t>
            </a:r>
          </a:p>
        </p:txBody>
      </p:sp>
      <p:sp>
        <p:nvSpPr>
          <p:cNvPr id="48" name="Rounded Rectangle 47"/>
          <p:cNvSpPr/>
          <p:nvPr/>
        </p:nvSpPr>
        <p:spPr>
          <a:xfrm>
            <a:off x="4419604" y="3737338"/>
            <a:ext cx="1524000" cy="10668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Credit Shelter Trust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Spouse 1’s Share is less than his available ETE, Spouse 2’s Share will fund this trust in the amount of Spouse 1’s remaining ETE (But not in excess of Spouse 2’s available ETE)</a:t>
            </a:r>
          </a:p>
        </p:txBody>
      </p:sp>
      <p:sp>
        <p:nvSpPr>
          <p:cNvPr id="49" name="Rounded Rectangle 48"/>
          <p:cNvSpPr/>
          <p:nvPr/>
        </p:nvSpPr>
        <p:spPr>
          <a:xfrm>
            <a:off x="4419604" y="4880341"/>
            <a:ext cx="1524000" cy="838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Q-TIP Trust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Spouse 2’s Share has any remaining assets, they will be used to fund this trust</a:t>
            </a:r>
          </a:p>
        </p:txBody>
      </p:sp>
      <p:sp>
        <p:nvSpPr>
          <p:cNvPr id="50" name="Right Arrow 49"/>
          <p:cNvSpPr/>
          <p:nvPr/>
        </p:nvSpPr>
        <p:spPr>
          <a:xfrm>
            <a:off x="3962401" y="2289538"/>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1" name="Right Arrow 50"/>
          <p:cNvSpPr/>
          <p:nvPr/>
        </p:nvSpPr>
        <p:spPr>
          <a:xfrm>
            <a:off x="3962401" y="2975338"/>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 name="Right Arrow 51"/>
          <p:cNvSpPr/>
          <p:nvPr/>
        </p:nvSpPr>
        <p:spPr>
          <a:xfrm>
            <a:off x="3962401" y="4194538"/>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Right Arrow 52"/>
          <p:cNvSpPr/>
          <p:nvPr/>
        </p:nvSpPr>
        <p:spPr>
          <a:xfrm>
            <a:off x="3962401" y="5185138"/>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4" name="TextBox 53"/>
          <p:cNvSpPr txBox="1"/>
          <p:nvPr/>
        </p:nvSpPr>
        <p:spPr>
          <a:xfrm>
            <a:off x="2819400" y="5586681"/>
            <a:ext cx="1066800" cy="152400"/>
          </a:xfrm>
          <a:prstGeom prst="rect">
            <a:avLst/>
          </a:prstGeom>
          <a:no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3 Note:</a:t>
            </a:r>
          </a:p>
        </p:txBody>
      </p:sp>
      <p:sp>
        <p:nvSpPr>
          <p:cNvPr id="55" name="TextBox 54"/>
          <p:cNvSpPr txBox="1"/>
          <p:nvPr/>
        </p:nvSpPr>
        <p:spPr>
          <a:xfrm>
            <a:off x="228602" y="765538"/>
            <a:ext cx="1295400"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Before Funding</a:t>
            </a:r>
          </a:p>
        </p:txBody>
      </p:sp>
      <p:sp>
        <p:nvSpPr>
          <p:cNvPr id="57" name="TextBox 56"/>
          <p:cNvSpPr txBox="1"/>
          <p:nvPr/>
        </p:nvSpPr>
        <p:spPr>
          <a:xfrm>
            <a:off x="2819400" y="862758"/>
            <a:ext cx="1143000" cy="152400"/>
          </a:xfrm>
          <a:prstGeom prst="rect">
            <a:avLst/>
          </a:prstGeom>
          <a:no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2</a:t>
            </a:r>
          </a:p>
        </p:txBody>
      </p:sp>
      <p:sp>
        <p:nvSpPr>
          <p:cNvPr id="58" name="TextBox 57"/>
          <p:cNvSpPr txBox="1"/>
          <p:nvPr/>
        </p:nvSpPr>
        <p:spPr>
          <a:xfrm>
            <a:off x="4610101" y="821148"/>
            <a:ext cx="1143000" cy="152400"/>
          </a:xfrm>
          <a:prstGeom prst="rect">
            <a:avLst/>
          </a:prstGeom>
          <a:no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3</a:t>
            </a:r>
          </a:p>
        </p:txBody>
      </p:sp>
      <p:sp>
        <p:nvSpPr>
          <p:cNvPr id="59" name="TextBox 58"/>
          <p:cNvSpPr txBox="1"/>
          <p:nvPr/>
        </p:nvSpPr>
        <p:spPr>
          <a:xfrm>
            <a:off x="6972302" y="791859"/>
            <a:ext cx="1143000" cy="152400"/>
          </a:xfrm>
          <a:prstGeom prst="rect">
            <a:avLst/>
          </a:prstGeom>
          <a:no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4</a:t>
            </a:r>
          </a:p>
        </p:txBody>
      </p:sp>
      <p:sp>
        <p:nvSpPr>
          <p:cNvPr id="60" name="TextBox 59"/>
          <p:cNvSpPr txBox="1"/>
          <p:nvPr/>
        </p:nvSpPr>
        <p:spPr>
          <a:xfrm>
            <a:off x="6667502" y="987722"/>
            <a:ext cx="1752600" cy="152400"/>
          </a:xfrm>
          <a:prstGeom prst="rect">
            <a:avLst/>
          </a:prstGeom>
          <a:no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Results of JEST Technique</a:t>
            </a:r>
          </a:p>
        </p:txBody>
      </p:sp>
      <p:sp>
        <p:nvSpPr>
          <p:cNvPr id="61" name="TextBox 60"/>
          <p:cNvSpPr txBox="1"/>
          <p:nvPr/>
        </p:nvSpPr>
        <p:spPr>
          <a:xfrm>
            <a:off x="2819400" y="5723179"/>
            <a:ext cx="3124200" cy="78483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CST A and CST B can be merged if there is no concern with estate tax, stepped-up basis, creditor protection, or credit shelter trust effectiveness.  Q-TIP Trust A and Q-TIP Trust B can be merged if there is no concern with respect to stepped-up basis or creditor protection  effectiveness.</a:t>
            </a:r>
          </a:p>
        </p:txBody>
      </p:sp>
    </p:spTree>
    <p:extLst>
      <p:ext uri="{BB962C8B-B14F-4D97-AF65-F5344CB8AC3E}">
        <p14:creationId xmlns:p14="http://schemas.microsoft.com/office/powerpoint/2010/main" val="26129248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a:spLocks noChangeArrowheads="1"/>
          </p:cNvSpPr>
          <p:nvPr/>
        </p:nvSpPr>
        <p:spPr bwMode="auto">
          <a:xfrm>
            <a:off x="3124202" y="1436993"/>
            <a:ext cx="1219199" cy="1022380"/>
          </a:xfrm>
          <a:prstGeom prst="ellipse">
            <a:avLst/>
          </a:prstGeom>
          <a:solidFill>
            <a:srgbClr val="FFFFFF"/>
          </a:solidFill>
          <a:ln w="15875">
            <a:solidFill>
              <a:srgbClr val="000000"/>
            </a:solidFill>
            <a:round/>
            <a:headEnd/>
            <a:tailEnd/>
          </a:ln>
        </p:spPr>
        <p:txBody>
          <a:bodyPr wrap="square" lIns="36572" tIns="27429" rIns="36572" bIns="27429"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SURVIVING SPOUSE</a:t>
            </a:r>
          </a:p>
        </p:txBody>
      </p:sp>
      <p:sp>
        <p:nvSpPr>
          <p:cNvPr id="22" name="TextBox 21"/>
          <p:cNvSpPr txBox="1"/>
          <p:nvPr/>
        </p:nvSpPr>
        <p:spPr>
          <a:xfrm>
            <a:off x="347175" y="244306"/>
            <a:ext cx="8449650" cy="443263"/>
          </a:xfrm>
          <a:prstGeom prst="rect">
            <a:avLst/>
          </a:prstGeom>
          <a:noFill/>
        </p:spPr>
        <p:txBody>
          <a:bodyPr wrap="square" lIns="68644" tIns="34322" rIns="68644" bIns="34322" rtlCol="0">
            <a:sp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Basic JEST Anatomy</a:t>
            </a:r>
          </a:p>
        </p:txBody>
      </p:sp>
      <p:sp>
        <p:nvSpPr>
          <p:cNvPr id="23" name="Oval 22"/>
          <p:cNvSpPr>
            <a:spLocks noChangeArrowheads="1"/>
          </p:cNvSpPr>
          <p:nvPr/>
        </p:nvSpPr>
        <p:spPr bwMode="auto">
          <a:xfrm>
            <a:off x="5562602" y="1436993"/>
            <a:ext cx="1219199" cy="1022380"/>
          </a:xfrm>
          <a:prstGeom prst="ellipse">
            <a:avLst/>
          </a:prstGeom>
          <a:solidFill>
            <a:srgbClr val="FFFFFF"/>
          </a:solidFill>
          <a:ln w="15875">
            <a:solidFill>
              <a:srgbClr val="000000"/>
            </a:solidFill>
            <a:round/>
            <a:headEnd/>
            <a:tailEnd/>
          </a:ln>
        </p:spPr>
        <p:txBody>
          <a:bodyPr wrap="square" lIns="36572" tIns="27429" rIns="36572" bIns="27429"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First Dying Spouse</a:t>
            </a:r>
          </a:p>
        </p:txBody>
      </p:sp>
      <p:sp>
        <p:nvSpPr>
          <p:cNvPr id="24" name="Oval 23"/>
          <p:cNvSpPr>
            <a:spLocks noChangeArrowheads="1"/>
          </p:cNvSpPr>
          <p:nvPr/>
        </p:nvSpPr>
        <p:spPr bwMode="auto">
          <a:xfrm>
            <a:off x="7741921" y="1442073"/>
            <a:ext cx="1219199" cy="1022380"/>
          </a:xfrm>
          <a:prstGeom prst="ellipse">
            <a:avLst/>
          </a:prstGeom>
          <a:solidFill>
            <a:srgbClr val="FFFFFF"/>
          </a:solidFill>
          <a:ln w="15875">
            <a:solidFill>
              <a:srgbClr val="000000"/>
            </a:solidFill>
            <a:round/>
            <a:headEnd/>
            <a:tailEnd/>
          </a:ln>
        </p:spPr>
        <p:txBody>
          <a:bodyPr wrap="square" lIns="36572" tIns="27429" rIns="36572" bIns="27429"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CREDIT SHELTER TRUST</a:t>
            </a:r>
          </a:p>
        </p:txBody>
      </p:sp>
      <p:sp>
        <p:nvSpPr>
          <p:cNvPr id="25" name="Rectangle 24"/>
          <p:cNvSpPr/>
          <p:nvPr/>
        </p:nvSpPr>
        <p:spPr>
          <a:xfrm>
            <a:off x="381001" y="1513193"/>
            <a:ext cx="2057400" cy="838200"/>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1993 Technical Advice &amp; 2001 and 2002 Private Letter Rulings</a:t>
            </a:r>
          </a:p>
        </p:txBody>
      </p:sp>
      <p:cxnSp>
        <p:nvCxnSpPr>
          <p:cNvPr id="26" name="Straight Arrow Connector 25"/>
          <p:cNvCxnSpPr>
            <a:stCxn id="21" idx="6"/>
            <a:endCxn id="23" idx="2"/>
          </p:cNvCxnSpPr>
          <p:nvPr/>
        </p:nvCxnSpPr>
        <p:spPr>
          <a:xfrm>
            <a:off x="4343401" y="1948183"/>
            <a:ext cx="1219201" cy="0"/>
          </a:xfrm>
          <a:prstGeom prst="straightConnector1">
            <a:avLst/>
          </a:prstGeom>
          <a:ln w="15875">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23" idx="6"/>
            <a:endCxn id="24" idx="2"/>
          </p:cNvCxnSpPr>
          <p:nvPr/>
        </p:nvCxnSpPr>
        <p:spPr>
          <a:xfrm>
            <a:off x="6781802" y="1948184"/>
            <a:ext cx="960121" cy="5080"/>
          </a:xfrm>
          <a:prstGeom prst="straightConnector1">
            <a:avLst/>
          </a:prstGeom>
          <a:ln w="15875">
            <a:tailEnd type="arrow"/>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368801" y="1569075"/>
            <a:ext cx="1143000" cy="684867"/>
          </a:xfrm>
          <a:prstGeom prst="rect">
            <a:avLst/>
          </a:prstGeom>
          <a:noFill/>
        </p:spPr>
        <p:txBody>
          <a:bodyPr wrap="square" lIns="68644" tIns="34322" rIns="68644" bIns="3432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Gift Upon Death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Dying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(Qualifies for marital deduction)</a:t>
            </a:r>
          </a:p>
        </p:txBody>
      </p:sp>
      <p:sp>
        <p:nvSpPr>
          <p:cNvPr id="29" name="TextBox 28"/>
          <p:cNvSpPr txBox="1"/>
          <p:nvPr/>
        </p:nvSpPr>
        <p:spPr>
          <a:xfrm>
            <a:off x="6786880" y="1615440"/>
            <a:ext cx="1143000" cy="1095108"/>
          </a:xfrm>
          <a:prstGeom prst="rect">
            <a:avLst/>
          </a:prstGeom>
          <a:noFill/>
        </p:spPr>
        <p:txBody>
          <a:bodyPr wrap="square" lIns="68644" tIns="34322" rIns="68644" bIns="3432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Appoints to Credit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Shelter Trust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(Included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1STD’s Estate – 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 up under 1014(e) as arranged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7812865" y="2485649"/>
            <a:ext cx="1143000" cy="315607"/>
          </a:xfrm>
          <a:prstGeom prst="rect">
            <a:avLst/>
          </a:prstGeom>
          <a:noFill/>
        </p:spPr>
        <p:txBody>
          <a:bodyPr wrap="square" lIns="68644" tIns="34322" rIns="68644" bIns="34322"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(Avoids Estate Tax on SS’s Death)</a:t>
            </a:r>
          </a:p>
        </p:txBody>
      </p:sp>
      <p:sp>
        <p:nvSpPr>
          <p:cNvPr id="31" name="Rectangle 30"/>
          <p:cNvSpPr/>
          <p:nvPr/>
        </p:nvSpPr>
        <p:spPr>
          <a:xfrm>
            <a:off x="762000" y="3253902"/>
            <a:ext cx="1952017" cy="2537298"/>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Blattmachr Article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Credit Shelter Trust could be found to be funded by surviving spouse under step transaction doctrine so creditor may invade the trust in most states.</a:t>
            </a:r>
          </a:p>
        </p:txBody>
      </p:sp>
      <p:sp>
        <p:nvSpPr>
          <p:cNvPr id="32" name="Rectangle 31"/>
          <p:cNvSpPr/>
          <p:nvPr/>
        </p:nvSpPr>
        <p:spPr>
          <a:xfrm>
            <a:off x="3605721" y="3250799"/>
            <a:ext cx="1952017" cy="2537298"/>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Mulligan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first dying spouse needs approval of surviving spouse to appoint then 2041 may not apply, could be considered as a gift of ½ by the surviving spouse – but 1933 Johnston case held otherwise in a similar situation.</a:t>
            </a:r>
          </a:p>
        </p:txBody>
      </p:sp>
      <p:sp>
        <p:nvSpPr>
          <p:cNvPr id="33" name="Rectangle 32"/>
          <p:cNvSpPr/>
          <p:nvPr/>
        </p:nvSpPr>
        <p:spPr>
          <a:xfrm>
            <a:off x="6377293" y="3250799"/>
            <a:ext cx="1952017" cy="2537298"/>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Zaritsky</a:t>
            </a:r>
            <a:endParaRPr kumimoji="0" lang="en-US" sz="1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2015 Heckerling Presentation.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Will the service consider the surviving spouse to have funded the credit shelter trust or trusts by reason of the step transaction doctrine?</a:t>
            </a:r>
          </a:p>
        </p:txBody>
      </p:sp>
    </p:spTree>
    <p:extLst>
      <p:ext uri="{BB962C8B-B14F-4D97-AF65-F5344CB8AC3E}">
        <p14:creationId xmlns:p14="http://schemas.microsoft.com/office/powerpoint/2010/main" val="22228710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32621" y="1053981"/>
            <a:ext cx="7278757" cy="2784282"/>
            <a:chOff x="1304014" y="1335819"/>
            <a:chExt cx="7278757" cy="2784282"/>
          </a:xfrm>
          <a:solidFill>
            <a:schemeClr val="tx1"/>
          </a:solidFill>
        </p:grpSpPr>
        <p:sp>
          <p:nvSpPr>
            <p:cNvPr id="8" name="Oval 7"/>
            <p:cNvSpPr/>
            <p:nvPr/>
          </p:nvSpPr>
          <p:spPr>
            <a:xfrm>
              <a:off x="3411110" y="2234318"/>
              <a:ext cx="1542553" cy="9144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 LITE</a:t>
              </a:r>
            </a:p>
          </p:txBody>
        </p:sp>
        <p:sp>
          <p:nvSpPr>
            <p:cNvPr id="9" name="Rounded Rectangle 8"/>
            <p:cNvSpPr/>
            <p:nvPr/>
          </p:nvSpPr>
          <p:spPr>
            <a:xfrm>
              <a:off x="1304014" y="1335819"/>
              <a:ext cx="1884459"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a:t>
              </a:r>
            </a:p>
          </p:txBody>
        </p:sp>
        <p:sp>
          <p:nvSpPr>
            <p:cNvPr id="10" name="Rounded Rectangle 9"/>
            <p:cNvSpPr/>
            <p:nvPr/>
          </p:nvSpPr>
          <p:spPr>
            <a:xfrm>
              <a:off x="5239910" y="1343770"/>
              <a:ext cx="1884459"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a:t>
              </a:r>
            </a:p>
          </p:txBody>
        </p:sp>
        <p:cxnSp>
          <p:nvCxnSpPr>
            <p:cNvPr id="11" name="Straight Connector 10"/>
            <p:cNvCxnSpPr/>
            <p:nvPr/>
          </p:nvCxnSpPr>
          <p:spPr>
            <a:xfrm>
              <a:off x="3188473" y="1610139"/>
              <a:ext cx="993914" cy="624179"/>
            </a:xfrm>
            <a:prstGeom prst="line">
              <a:avLst/>
            </a:prstGeom>
            <a:ln/>
          </p:spPr>
          <p:style>
            <a:lnRef idx="2">
              <a:schemeClr val="dk1"/>
            </a:lnRef>
            <a:fillRef idx="1">
              <a:schemeClr val="lt1"/>
            </a:fillRef>
            <a:effectRef idx="0">
              <a:schemeClr val="dk1"/>
            </a:effectRef>
            <a:fontRef idx="minor">
              <a:schemeClr val="dk1"/>
            </a:fontRef>
          </p:style>
        </p:cxnSp>
        <p:cxnSp>
          <p:nvCxnSpPr>
            <p:cNvPr id="12" name="Straight Connector 11"/>
            <p:cNvCxnSpPr/>
            <p:nvPr/>
          </p:nvCxnSpPr>
          <p:spPr>
            <a:xfrm flipH="1">
              <a:off x="4182387" y="1618090"/>
              <a:ext cx="1057523" cy="616228"/>
            </a:xfrm>
            <a:prstGeom prst="line">
              <a:avLst/>
            </a:prstGeom>
            <a:ln/>
          </p:spPr>
          <p:style>
            <a:lnRef idx="2">
              <a:schemeClr val="dk1"/>
            </a:lnRef>
            <a:fillRef idx="1">
              <a:schemeClr val="lt1"/>
            </a:fillRef>
            <a:effectRef idx="0">
              <a:schemeClr val="dk1"/>
            </a:effectRef>
            <a:fontRef idx="minor">
              <a:schemeClr val="dk1"/>
            </a:fontRef>
          </p:style>
        </p:cxnSp>
        <p:sp>
          <p:nvSpPr>
            <p:cNvPr id="13" name="TextBox 42"/>
            <p:cNvSpPr txBox="1"/>
            <p:nvPr/>
          </p:nvSpPr>
          <p:spPr>
            <a:xfrm>
              <a:off x="2067339" y="3633746"/>
              <a:ext cx="1113181" cy="477079"/>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1's ASSETS</a:t>
              </a:r>
            </a:p>
          </p:txBody>
        </p:sp>
        <p:sp>
          <p:nvSpPr>
            <p:cNvPr id="14" name="TextBox 43"/>
            <p:cNvSpPr txBox="1"/>
            <p:nvPr/>
          </p:nvSpPr>
          <p:spPr>
            <a:xfrm>
              <a:off x="3625792" y="3633746"/>
              <a:ext cx="1113181" cy="477079"/>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JOINT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a:t>
              </a:r>
            </a:p>
          </p:txBody>
        </p:sp>
        <p:sp>
          <p:nvSpPr>
            <p:cNvPr id="15" name="TextBox 44"/>
            <p:cNvSpPr txBox="1"/>
            <p:nvPr/>
          </p:nvSpPr>
          <p:spPr>
            <a:xfrm>
              <a:off x="5090160" y="3643022"/>
              <a:ext cx="1113181" cy="477079"/>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2's ASSETS</a:t>
              </a:r>
            </a:p>
          </p:txBody>
        </p:sp>
        <p:cxnSp>
          <p:nvCxnSpPr>
            <p:cNvPr id="16" name="Straight Connector 15"/>
            <p:cNvCxnSpPr/>
            <p:nvPr/>
          </p:nvCxnSpPr>
          <p:spPr>
            <a:xfrm flipH="1">
              <a:off x="2623930" y="3014807"/>
              <a:ext cx="1013082" cy="618939"/>
            </a:xfrm>
            <a:prstGeom prst="line">
              <a:avLst/>
            </a:prstGeom>
            <a:ln/>
          </p:spPr>
          <p:style>
            <a:lnRef idx="2">
              <a:schemeClr val="dk1"/>
            </a:lnRef>
            <a:fillRef idx="1">
              <a:schemeClr val="lt1"/>
            </a:fillRef>
            <a:effectRef idx="0">
              <a:schemeClr val="dk1"/>
            </a:effectRef>
            <a:fontRef idx="minor">
              <a:schemeClr val="dk1"/>
            </a:fontRef>
          </p:style>
        </p:cxnSp>
        <p:cxnSp>
          <p:nvCxnSpPr>
            <p:cNvPr id="18" name="Straight Connector 17"/>
            <p:cNvCxnSpPr/>
            <p:nvPr/>
          </p:nvCxnSpPr>
          <p:spPr>
            <a:xfrm flipH="1">
              <a:off x="4182383" y="3148718"/>
              <a:ext cx="4" cy="485028"/>
            </a:xfrm>
            <a:prstGeom prst="line">
              <a:avLst/>
            </a:prstGeom>
            <a:ln/>
          </p:spPr>
          <p:style>
            <a:lnRef idx="2">
              <a:schemeClr val="dk1"/>
            </a:lnRef>
            <a:fillRef idx="1">
              <a:schemeClr val="lt1"/>
            </a:fillRef>
            <a:effectRef idx="0">
              <a:schemeClr val="dk1"/>
            </a:effectRef>
            <a:fontRef idx="minor">
              <a:schemeClr val="dk1"/>
            </a:fontRef>
          </p:style>
        </p:cxnSp>
        <p:cxnSp>
          <p:nvCxnSpPr>
            <p:cNvPr id="19" name="Straight Connector 18"/>
            <p:cNvCxnSpPr/>
            <p:nvPr/>
          </p:nvCxnSpPr>
          <p:spPr>
            <a:xfrm>
              <a:off x="4727761" y="3014807"/>
              <a:ext cx="918990" cy="628215"/>
            </a:xfrm>
            <a:prstGeom prst="line">
              <a:avLst/>
            </a:prstGeom>
            <a:ln/>
          </p:spPr>
          <p:style>
            <a:lnRef idx="2">
              <a:schemeClr val="dk1"/>
            </a:lnRef>
            <a:fillRef idx="1">
              <a:schemeClr val="lt1"/>
            </a:fillRef>
            <a:effectRef idx="0">
              <a:schemeClr val="dk1"/>
            </a:effectRef>
            <a:fontRef idx="minor">
              <a:schemeClr val="dk1"/>
            </a:fontRef>
          </p:style>
        </p:cxnSp>
        <p:cxnSp>
          <p:nvCxnSpPr>
            <p:cNvPr id="20" name="Straight Connector 19"/>
            <p:cNvCxnSpPr/>
            <p:nvPr/>
          </p:nvCxnSpPr>
          <p:spPr>
            <a:xfrm>
              <a:off x="4953663" y="2691518"/>
              <a:ext cx="1431235" cy="2"/>
            </a:xfrm>
            <a:prstGeom prst="line">
              <a:avLst/>
            </a:prstGeom>
            <a:ln/>
          </p:spPr>
          <p:style>
            <a:lnRef idx="2">
              <a:schemeClr val="dk1"/>
            </a:lnRef>
            <a:fillRef idx="1">
              <a:schemeClr val="lt1"/>
            </a:fillRef>
            <a:effectRef idx="0">
              <a:schemeClr val="dk1"/>
            </a:effectRef>
            <a:fontRef idx="minor">
              <a:schemeClr val="dk1"/>
            </a:fontRef>
          </p:style>
        </p:cxnSp>
        <p:sp>
          <p:nvSpPr>
            <p:cNvPr id="21" name="TextBox 16"/>
            <p:cNvSpPr txBox="1"/>
            <p:nvPr/>
          </p:nvSpPr>
          <p:spPr>
            <a:xfrm>
              <a:off x="6384899" y="2107099"/>
              <a:ext cx="2197872" cy="1168842"/>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Depository language may provide solely for funding of Credit Shelter Trust A, Credit Shelter Trust B, and one possible QTIP or outright marital devise.</a:t>
              </a:r>
            </a:p>
          </p:txBody>
        </p:sp>
      </p:grpSp>
      <p:sp>
        <p:nvSpPr>
          <p:cNvPr id="22" name="TextBox 1"/>
          <p:cNvSpPr txBox="1"/>
          <p:nvPr/>
        </p:nvSpPr>
        <p:spPr>
          <a:xfrm>
            <a:off x="2414712" y="128318"/>
            <a:ext cx="4314576" cy="6763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60" normalizeH="0" baseline="0" noProof="0" dirty="0">
                <a:ln>
                  <a:noFill/>
                </a:ln>
                <a:solidFill>
                  <a:srgbClr val="0070C0"/>
                </a:solidFill>
                <a:effectLst/>
                <a:uLnTx/>
                <a:uFillTx/>
                <a:latin typeface="Tw Cen MT" panose="020B0602020104020603"/>
                <a:ea typeface="+mn-ea"/>
                <a:cs typeface="+mn-cs"/>
              </a:rPr>
              <a:t>JEST Lite</a:t>
            </a:r>
          </a:p>
        </p:txBody>
      </p:sp>
      <p:sp>
        <p:nvSpPr>
          <p:cNvPr id="23" name="TextBox 29"/>
          <p:cNvSpPr txBox="1"/>
          <p:nvPr/>
        </p:nvSpPr>
        <p:spPr>
          <a:xfrm>
            <a:off x="3995478" y="4450849"/>
            <a:ext cx="4468633" cy="652560"/>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Same as JEST, but will only break into Credit Shelter Trust A, Credit Shelter Trust B, and at most one  QTIP Trust for simpler drafting</a:t>
            </a:r>
          </a:p>
        </p:txBody>
      </p:sp>
    </p:spTree>
    <p:extLst>
      <p:ext uri="{BB962C8B-B14F-4D97-AF65-F5344CB8AC3E}">
        <p14:creationId xmlns:p14="http://schemas.microsoft.com/office/powerpoint/2010/main" val="3362747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2571" y="361268"/>
            <a:ext cx="75438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9084" y="1875743"/>
            <a:ext cx="70596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88384" y="4885643"/>
            <a:ext cx="37338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5308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
          <p:cNvSpPr txBox="1"/>
          <p:nvPr/>
        </p:nvSpPr>
        <p:spPr>
          <a:xfrm>
            <a:off x="876300" y="104216"/>
            <a:ext cx="7391400" cy="6996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JEST with Some Creditor Protection</a:t>
            </a:r>
          </a:p>
        </p:txBody>
      </p:sp>
      <p:grpSp>
        <p:nvGrpSpPr>
          <p:cNvPr id="25" name="Group 24"/>
          <p:cNvGrpSpPr/>
          <p:nvPr/>
        </p:nvGrpSpPr>
        <p:grpSpPr>
          <a:xfrm>
            <a:off x="978011" y="1073426"/>
            <a:ext cx="7187979" cy="3896146"/>
            <a:chOff x="1304014" y="1073426"/>
            <a:chExt cx="7187979" cy="3896146"/>
          </a:xfrm>
          <a:solidFill>
            <a:schemeClr val="tx1"/>
          </a:solidFill>
        </p:grpSpPr>
        <p:sp>
          <p:nvSpPr>
            <p:cNvPr id="26" name="TextBox 66"/>
            <p:cNvSpPr txBox="1"/>
            <p:nvPr/>
          </p:nvSpPr>
          <p:spPr>
            <a:xfrm>
              <a:off x="3128838" y="3339548"/>
              <a:ext cx="1264260" cy="182873"/>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V / 96.5% NV</a:t>
              </a:r>
            </a:p>
          </p:txBody>
        </p:sp>
        <p:sp>
          <p:nvSpPr>
            <p:cNvPr id="27" name="TextBox 65"/>
            <p:cNvSpPr txBox="1"/>
            <p:nvPr/>
          </p:nvSpPr>
          <p:spPr>
            <a:xfrm>
              <a:off x="5359178" y="3482672"/>
              <a:ext cx="1065475" cy="294198"/>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V / 2.5% NV</a:t>
              </a:r>
            </a:p>
          </p:txBody>
        </p:sp>
        <p:sp>
          <p:nvSpPr>
            <p:cNvPr id="28" name="Oval 27"/>
            <p:cNvSpPr/>
            <p:nvPr/>
          </p:nvSpPr>
          <p:spPr>
            <a:xfrm>
              <a:off x="3411110" y="2234318"/>
              <a:ext cx="1542553" cy="97005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creditor protection) </a:t>
              </a:r>
            </a:p>
          </p:txBody>
        </p:sp>
        <p:sp>
          <p:nvSpPr>
            <p:cNvPr id="29" name="Rounded Rectangle 28"/>
            <p:cNvSpPr/>
            <p:nvPr/>
          </p:nvSpPr>
          <p:spPr>
            <a:xfrm>
              <a:off x="1304014" y="1073426"/>
              <a:ext cx="1884459"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a:t>
              </a:r>
            </a:p>
          </p:txBody>
        </p:sp>
        <p:sp>
          <p:nvSpPr>
            <p:cNvPr id="30" name="Rounded Rectangle 29"/>
            <p:cNvSpPr/>
            <p:nvPr/>
          </p:nvSpPr>
          <p:spPr>
            <a:xfrm>
              <a:off x="5239910" y="1121134"/>
              <a:ext cx="1884459"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a:t>
              </a:r>
            </a:p>
          </p:txBody>
        </p:sp>
        <p:cxnSp>
          <p:nvCxnSpPr>
            <p:cNvPr id="31" name="Straight Connector 30"/>
            <p:cNvCxnSpPr/>
            <p:nvPr/>
          </p:nvCxnSpPr>
          <p:spPr>
            <a:xfrm>
              <a:off x="3188473" y="1347746"/>
              <a:ext cx="993914" cy="886572"/>
            </a:xfrm>
            <a:prstGeom prst="line">
              <a:avLst/>
            </a:prstGeom>
            <a:ln/>
          </p:spPr>
          <p:style>
            <a:lnRef idx="2">
              <a:schemeClr val="dk1"/>
            </a:lnRef>
            <a:fillRef idx="1">
              <a:schemeClr val="lt1"/>
            </a:fillRef>
            <a:effectRef idx="0">
              <a:schemeClr val="dk1"/>
            </a:effectRef>
            <a:fontRef idx="minor">
              <a:schemeClr val="dk1"/>
            </a:fontRef>
          </p:style>
        </p:cxnSp>
        <p:cxnSp>
          <p:nvCxnSpPr>
            <p:cNvPr id="32" name="Straight Connector 31"/>
            <p:cNvCxnSpPr/>
            <p:nvPr/>
          </p:nvCxnSpPr>
          <p:spPr>
            <a:xfrm flipH="1">
              <a:off x="4182387" y="1395454"/>
              <a:ext cx="1057523" cy="838864"/>
            </a:xfrm>
            <a:prstGeom prst="line">
              <a:avLst/>
            </a:prstGeom>
            <a:ln/>
          </p:spPr>
          <p:style>
            <a:lnRef idx="2">
              <a:schemeClr val="dk1"/>
            </a:lnRef>
            <a:fillRef idx="1">
              <a:schemeClr val="lt1"/>
            </a:fillRef>
            <a:effectRef idx="0">
              <a:schemeClr val="dk1"/>
            </a:effectRef>
            <a:fontRef idx="minor">
              <a:schemeClr val="dk1"/>
            </a:fontRef>
          </p:style>
        </p:cxnSp>
        <p:sp>
          <p:nvSpPr>
            <p:cNvPr id="33" name="TextBox 42"/>
            <p:cNvSpPr txBox="1"/>
            <p:nvPr/>
          </p:nvSpPr>
          <p:spPr>
            <a:xfrm>
              <a:off x="3824580" y="4603812"/>
              <a:ext cx="715618" cy="365760"/>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ASSETS</a:t>
              </a:r>
            </a:p>
          </p:txBody>
        </p:sp>
        <p:sp>
          <p:nvSpPr>
            <p:cNvPr id="34" name="Oval 33"/>
            <p:cNvSpPr/>
            <p:nvPr/>
          </p:nvSpPr>
          <p:spPr>
            <a:xfrm>
              <a:off x="3562183" y="3745064"/>
              <a:ext cx="1240403" cy="63610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LLC</a:t>
              </a:r>
            </a:p>
          </p:txBody>
        </p:sp>
        <p:cxnSp>
          <p:nvCxnSpPr>
            <p:cNvPr id="35" name="Straight Connector 34"/>
            <p:cNvCxnSpPr/>
            <p:nvPr/>
          </p:nvCxnSpPr>
          <p:spPr>
            <a:xfrm flipH="1">
              <a:off x="4182385" y="3204376"/>
              <a:ext cx="2" cy="540688"/>
            </a:xfrm>
            <a:prstGeom prst="line">
              <a:avLst/>
            </a:prstGeom>
            <a:ln/>
          </p:spPr>
          <p:style>
            <a:lnRef idx="2">
              <a:schemeClr val="dk1"/>
            </a:lnRef>
            <a:fillRef idx="1">
              <a:schemeClr val="lt1"/>
            </a:fillRef>
            <a:effectRef idx="0">
              <a:schemeClr val="dk1"/>
            </a:effectRef>
            <a:fontRef idx="minor">
              <a:schemeClr val="dk1"/>
            </a:fontRef>
          </p:style>
        </p:cxnSp>
        <p:sp>
          <p:nvSpPr>
            <p:cNvPr id="36" name="Oval 35"/>
            <p:cNvSpPr/>
            <p:nvPr/>
          </p:nvSpPr>
          <p:spPr>
            <a:xfrm>
              <a:off x="5701085" y="2194560"/>
              <a:ext cx="1981100" cy="95415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IRREVOCABLE TRUST FOR DESCENDANTS</a:t>
              </a:r>
            </a:p>
          </p:txBody>
        </p:sp>
        <p:cxnSp>
          <p:nvCxnSpPr>
            <p:cNvPr id="37" name="Straight Connector 36"/>
            <p:cNvCxnSpPr/>
            <p:nvPr/>
          </p:nvCxnSpPr>
          <p:spPr>
            <a:xfrm flipV="1">
              <a:off x="4620933" y="3148715"/>
              <a:ext cx="1851429" cy="689504"/>
            </a:xfrm>
            <a:prstGeom prst="line">
              <a:avLst/>
            </a:prstGeom>
            <a:ln/>
          </p:spPr>
          <p:style>
            <a:lnRef idx="2">
              <a:schemeClr val="dk1"/>
            </a:lnRef>
            <a:fillRef idx="1">
              <a:schemeClr val="lt1"/>
            </a:fillRef>
            <a:effectRef idx="0">
              <a:schemeClr val="dk1"/>
            </a:effectRef>
            <a:fontRef idx="minor">
              <a:schemeClr val="dk1"/>
            </a:fontRef>
          </p:style>
        </p:cxnSp>
        <p:cxnSp>
          <p:nvCxnSpPr>
            <p:cNvPr id="38" name="Straight Connector 37"/>
            <p:cNvCxnSpPr/>
            <p:nvPr/>
          </p:nvCxnSpPr>
          <p:spPr>
            <a:xfrm>
              <a:off x="4182385" y="4381169"/>
              <a:ext cx="4" cy="222643"/>
            </a:xfrm>
            <a:prstGeom prst="line">
              <a:avLst/>
            </a:prstGeom>
            <a:ln/>
          </p:spPr>
          <p:style>
            <a:lnRef idx="2">
              <a:schemeClr val="dk1"/>
            </a:lnRef>
            <a:fillRef idx="1">
              <a:schemeClr val="lt1"/>
            </a:fillRef>
            <a:effectRef idx="0">
              <a:schemeClr val="dk1"/>
            </a:effectRef>
            <a:fontRef idx="minor">
              <a:schemeClr val="dk1"/>
            </a:fontRef>
          </p:style>
        </p:cxnSp>
        <p:cxnSp>
          <p:nvCxnSpPr>
            <p:cNvPr id="39" name="Straight Connector 38"/>
            <p:cNvCxnSpPr/>
            <p:nvPr/>
          </p:nvCxnSpPr>
          <p:spPr>
            <a:xfrm flipV="1">
              <a:off x="6472362" y="2035534"/>
              <a:ext cx="492981" cy="159026"/>
            </a:xfrm>
            <a:prstGeom prst="line">
              <a:avLst/>
            </a:prstGeom>
            <a:ln/>
          </p:spPr>
          <p:style>
            <a:lnRef idx="2">
              <a:schemeClr val="dk1"/>
            </a:lnRef>
            <a:fillRef idx="1">
              <a:schemeClr val="lt1"/>
            </a:fillRef>
            <a:effectRef idx="0">
              <a:schemeClr val="dk1"/>
            </a:effectRef>
            <a:fontRef idx="minor">
              <a:schemeClr val="dk1"/>
            </a:fontRef>
          </p:style>
        </p:cxnSp>
        <p:sp>
          <p:nvSpPr>
            <p:cNvPr id="41" name="TextBox 25"/>
            <p:cNvSpPr txBox="1"/>
            <p:nvPr/>
          </p:nvSpPr>
          <p:spPr>
            <a:xfrm>
              <a:off x="6965343" y="1860606"/>
              <a:ext cx="1526650" cy="326003"/>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Independent Trustee</a:t>
              </a:r>
            </a:p>
          </p:txBody>
        </p:sp>
      </p:grpSp>
      <p:sp>
        <p:nvSpPr>
          <p:cNvPr id="59" name="TextBox 29"/>
          <p:cNvSpPr txBox="1"/>
          <p:nvPr/>
        </p:nvSpPr>
        <p:spPr>
          <a:xfrm>
            <a:off x="4405023" y="5277885"/>
            <a:ext cx="3921217" cy="600830"/>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Provides charging order protection and discounting.   </a:t>
            </a:r>
          </a:p>
        </p:txBody>
      </p:sp>
    </p:spTree>
    <p:extLst>
      <p:ext uri="{BB962C8B-B14F-4D97-AF65-F5344CB8AC3E}">
        <p14:creationId xmlns:p14="http://schemas.microsoft.com/office/powerpoint/2010/main" val="34568173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1"/>
          <p:cNvSpPr txBox="1"/>
          <p:nvPr/>
        </p:nvSpPr>
        <p:spPr>
          <a:xfrm>
            <a:off x="1817937" y="194273"/>
            <a:ext cx="5508127" cy="6930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Irrevocable JEST Trust</a:t>
            </a:r>
          </a:p>
        </p:txBody>
      </p:sp>
      <p:grpSp>
        <p:nvGrpSpPr>
          <p:cNvPr id="42" name="Group 41"/>
          <p:cNvGrpSpPr/>
          <p:nvPr/>
        </p:nvGrpSpPr>
        <p:grpSpPr>
          <a:xfrm>
            <a:off x="1661823" y="1143000"/>
            <a:ext cx="5820355" cy="2608027"/>
            <a:chOff x="1304014" y="1335819"/>
            <a:chExt cx="5820355" cy="2608027"/>
          </a:xfrm>
          <a:solidFill>
            <a:schemeClr val="tx1"/>
          </a:solidFill>
        </p:grpSpPr>
        <p:sp>
          <p:nvSpPr>
            <p:cNvPr id="43" name="Oval 42"/>
            <p:cNvSpPr/>
            <p:nvPr/>
          </p:nvSpPr>
          <p:spPr>
            <a:xfrm>
              <a:off x="3244133" y="2735249"/>
              <a:ext cx="1940117" cy="120859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IRREVOCABLE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 TRUST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asset protection trust state)</a:t>
              </a:r>
            </a:p>
          </p:txBody>
        </p:sp>
        <p:sp>
          <p:nvSpPr>
            <p:cNvPr id="45" name="Rounded Rectangle 44"/>
            <p:cNvSpPr/>
            <p:nvPr/>
          </p:nvSpPr>
          <p:spPr>
            <a:xfrm>
              <a:off x="1304014" y="1335819"/>
              <a:ext cx="1884459"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a:t>
              </a:r>
            </a:p>
          </p:txBody>
        </p:sp>
        <p:sp>
          <p:nvSpPr>
            <p:cNvPr id="46" name="Rounded Rectangle 45"/>
            <p:cNvSpPr/>
            <p:nvPr/>
          </p:nvSpPr>
          <p:spPr>
            <a:xfrm>
              <a:off x="5239910" y="1343770"/>
              <a:ext cx="1884459"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a:t>
              </a:r>
            </a:p>
          </p:txBody>
        </p:sp>
        <p:cxnSp>
          <p:nvCxnSpPr>
            <p:cNvPr id="47" name="Straight Connector 46"/>
            <p:cNvCxnSpPr/>
            <p:nvPr/>
          </p:nvCxnSpPr>
          <p:spPr>
            <a:xfrm>
              <a:off x="3188473" y="1610139"/>
              <a:ext cx="1025719" cy="1125110"/>
            </a:xfrm>
            <a:prstGeom prst="line">
              <a:avLst/>
            </a:prstGeom>
            <a:ln/>
          </p:spPr>
          <p:style>
            <a:lnRef idx="2">
              <a:schemeClr val="dk1"/>
            </a:lnRef>
            <a:fillRef idx="1">
              <a:schemeClr val="lt1"/>
            </a:fillRef>
            <a:effectRef idx="0">
              <a:schemeClr val="dk1"/>
            </a:effectRef>
            <a:fontRef idx="minor">
              <a:schemeClr val="dk1"/>
            </a:fontRef>
          </p:style>
        </p:cxnSp>
        <p:cxnSp>
          <p:nvCxnSpPr>
            <p:cNvPr id="48" name="Straight Connector 47"/>
            <p:cNvCxnSpPr/>
            <p:nvPr/>
          </p:nvCxnSpPr>
          <p:spPr>
            <a:xfrm flipH="1">
              <a:off x="4214192" y="1618090"/>
              <a:ext cx="1025718" cy="1117159"/>
            </a:xfrm>
            <a:prstGeom prst="line">
              <a:avLst/>
            </a:prstGeom>
            <a:ln/>
          </p:spPr>
          <p:style>
            <a:lnRef idx="2">
              <a:schemeClr val="dk1"/>
            </a:lnRef>
            <a:fillRef idx="1">
              <a:schemeClr val="lt1"/>
            </a:fillRef>
            <a:effectRef idx="0">
              <a:schemeClr val="dk1"/>
            </a:effectRef>
            <a:fontRef idx="minor">
              <a:schemeClr val="dk1"/>
            </a:fontRef>
          </p:style>
        </p:cxnSp>
      </p:grpSp>
      <p:sp>
        <p:nvSpPr>
          <p:cNvPr id="49" name="TextBox 29"/>
          <p:cNvSpPr txBox="1"/>
          <p:nvPr/>
        </p:nvSpPr>
        <p:spPr>
          <a:xfrm>
            <a:off x="1311965" y="4114800"/>
            <a:ext cx="6520070" cy="1219200"/>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Where a couple has concerns that they may be subject to undue influence, distortion or loss of assets and direction from dementia, or otherwise, why not make the Trust irrevocable, and to also possibly provide that transfers are "incomplete gifts" by having each spouse reserve the right to veto distributions and to appoint the Trust assets (with the Power of Appointment being subject to the consent of a non-adverse party) in addition to  having other JEST Trust terms to obtain a stepped-up basis on each spouse’s death.</a:t>
            </a:r>
          </a:p>
        </p:txBody>
      </p:sp>
    </p:spTree>
    <p:extLst>
      <p:ext uri="{BB962C8B-B14F-4D97-AF65-F5344CB8AC3E}">
        <p14:creationId xmlns:p14="http://schemas.microsoft.com/office/powerpoint/2010/main" val="167699862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705555" y="64332"/>
            <a:ext cx="5732890" cy="102395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Irrevocable Multiple JESTs – </a:t>
            </a:r>
            <a:b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b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Possession is 90% of the Law</a:t>
            </a:r>
          </a:p>
        </p:txBody>
      </p:sp>
      <p:grpSp>
        <p:nvGrpSpPr>
          <p:cNvPr id="14" name="Group 13"/>
          <p:cNvGrpSpPr/>
          <p:nvPr/>
        </p:nvGrpSpPr>
        <p:grpSpPr>
          <a:xfrm>
            <a:off x="457201" y="1351721"/>
            <a:ext cx="8229599" cy="3621635"/>
            <a:chOff x="228601" y="1351721"/>
            <a:chExt cx="8229599" cy="3621635"/>
          </a:xfrm>
          <a:solidFill>
            <a:schemeClr val="tx1"/>
          </a:solidFill>
        </p:grpSpPr>
        <p:sp>
          <p:nvSpPr>
            <p:cNvPr id="15" name="Rounded Rectangle 14"/>
            <p:cNvSpPr/>
            <p:nvPr/>
          </p:nvSpPr>
          <p:spPr>
            <a:xfrm>
              <a:off x="1820851" y="1351721"/>
              <a:ext cx="1486894"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a:t>
              </a:r>
            </a:p>
          </p:txBody>
        </p:sp>
        <p:sp>
          <p:nvSpPr>
            <p:cNvPr id="16" name="Rounded Rectangle 15"/>
            <p:cNvSpPr/>
            <p:nvPr/>
          </p:nvSpPr>
          <p:spPr>
            <a:xfrm>
              <a:off x="5343276" y="1351721"/>
              <a:ext cx="1486894" cy="54864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a:t>
              </a:r>
            </a:p>
          </p:txBody>
        </p:sp>
        <p:sp>
          <p:nvSpPr>
            <p:cNvPr id="18" name="Oval 17"/>
            <p:cNvSpPr/>
            <p:nvPr/>
          </p:nvSpPr>
          <p:spPr>
            <a:xfrm>
              <a:off x="1820852" y="2830664"/>
              <a:ext cx="1868554" cy="84283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IRREVOCABLE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 TRUST 1</a:t>
              </a:r>
            </a:p>
          </p:txBody>
        </p:sp>
        <p:sp>
          <p:nvSpPr>
            <p:cNvPr id="19" name="Oval 18"/>
            <p:cNvSpPr/>
            <p:nvPr/>
          </p:nvSpPr>
          <p:spPr>
            <a:xfrm>
              <a:off x="4651514" y="2870420"/>
              <a:ext cx="1860293" cy="84283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IRREVOCABLE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JEST TRUST 2</a:t>
              </a:r>
            </a:p>
          </p:txBody>
        </p:sp>
        <p:cxnSp>
          <p:nvCxnSpPr>
            <p:cNvPr id="20" name="Straight Arrow Connector 19"/>
            <p:cNvCxnSpPr/>
            <p:nvPr/>
          </p:nvCxnSpPr>
          <p:spPr>
            <a:xfrm>
              <a:off x="2564298" y="1900361"/>
              <a:ext cx="329977" cy="93030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1" name="Straight Arrow Connector 20"/>
            <p:cNvCxnSpPr/>
            <p:nvPr/>
          </p:nvCxnSpPr>
          <p:spPr>
            <a:xfrm>
              <a:off x="2564298" y="1900361"/>
              <a:ext cx="2320104" cy="109349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p:cNvCxnSpPr/>
            <p:nvPr/>
          </p:nvCxnSpPr>
          <p:spPr>
            <a:xfrm flipH="1">
              <a:off x="5446645" y="1900361"/>
              <a:ext cx="640078" cy="97005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p:cNvCxnSpPr/>
            <p:nvPr/>
          </p:nvCxnSpPr>
          <p:spPr>
            <a:xfrm flipH="1">
              <a:off x="3456517" y="1900361"/>
              <a:ext cx="2630206" cy="105373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5" name="Straight Connector 24"/>
            <p:cNvCxnSpPr/>
            <p:nvPr/>
          </p:nvCxnSpPr>
          <p:spPr>
            <a:xfrm flipH="1" flipV="1">
              <a:off x="2046311" y="2698522"/>
              <a:ext cx="344206" cy="171138"/>
            </a:xfrm>
            <a:prstGeom prst="line">
              <a:avLst/>
            </a:prstGeom>
            <a:ln/>
          </p:spPr>
          <p:style>
            <a:lnRef idx="2">
              <a:schemeClr val="dk1"/>
            </a:lnRef>
            <a:fillRef idx="1">
              <a:schemeClr val="lt1"/>
            </a:fillRef>
            <a:effectRef idx="0">
              <a:schemeClr val="dk1"/>
            </a:effectRef>
            <a:fontRef idx="minor">
              <a:schemeClr val="dk1"/>
            </a:fontRef>
          </p:style>
        </p:cxnSp>
        <p:cxnSp>
          <p:nvCxnSpPr>
            <p:cNvPr id="26" name="Straight Connector 25"/>
            <p:cNvCxnSpPr/>
            <p:nvPr/>
          </p:nvCxnSpPr>
          <p:spPr>
            <a:xfrm flipV="1">
              <a:off x="5953983" y="2721241"/>
              <a:ext cx="328303" cy="187041"/>
            </a:xfrm>
            <a:prstGeom prst="line">
              <a:avLst/>
            </a:prstGeom>
            <a:ln/>
          </p:spPr>
          <p:style>
            <a:lnRef idx="2">
              <a:schemeClr val="dk1"/>
            </a:lnRef>
            <a:fillRef idx="1">
              <a:schemeClr val="lt1"/>
            </a:fillRef>
            <a:effectRef idx="0">
              <a:schemeClr val="dk1"/>
            </a:effectRef>
            <a:fontRef idx="minor">
              <a:schemeClr val="dk1"/>
            </a:fontRef>
          </p:style>
        </p:cxnSp>
        <p:sp>
          <p:nvSpPr>
            <p:cNvPr id="27" name="TextBox 20"/>
            <p:cNvSpPr txBox="1"/>
            <p:nvPr/>
          </p:nvSpPr>
          <p:spPr>
            <a:xfrm>
              <a:off x="2218414" y="4023361"/>
              <a:ext cx="1343771" cy="302150"/>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(One-half of assets)</a:t>
              </a:r>
            </a:p>
          </p:txBody>
        </p:sp>
        <p:sp>
          <p:nvSpPr>
            <p:cNvPr id="28" name="TextBox 21"/>
            <p:cNvSpPr txBox="1"/>
            <p:nvPr/>
          </p:nvSpPr>
          <p:spPr>
            <a:xfrm>
              <a:off x="4818490" y="3999507"/>
              <a:ext cx="1256306" cy="302150"/>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(One-half of assets)</a:t>
              </a:r>
            </a:p>
          </p:txBody>
        </p:sp>
        <p:cxnSp>
          <p:nvCxnSpPr>
            <p:cNvPr id="29" name="Straight Connector 28"/>
            <p:cNvCxnSpPr/>
            <p:nvPr/>
          </p:nvCxnSpPr>
          <p:spPr>
            <a:xfrm flipH="1">
              <a:off x="2890300" y="3673502"/>
              <a:ext cx="3975" cy="349859"/>
            </a:xfrm>
            <a:prstGeom prst="line">
              <a:avLst/>
            </a:prstGeom>
            <a:ln/>
          </p:spPr>
          <p:style>
            <a:lnRef idx="2">
              <a:schemeClr val="dk1"/>
            </a:lnRef>
            <a:fillRef idx="1">
              <a:schemeClr val="lt1"/>
            </a:fillRef>
            <a:effectRef idx="0">
              <a:schemeClr val="dk1"/>
            </a:effectRef>
            <a:fontRef idx="minor">
              <a:schemeClr val="dk1"/>
            </a:fontRef>
          </p:style>
        </p:cxnSp>
        <p:cxnSp>
          <p:nvCxnSpPr>
            <p:cNvPr id="30" name="Straight Connector 29"/>
            <p:cNvCxnSpPr/>
            <p:nvPr/>
          </p:nvCxnSpPr>
          <p:spPr>
            <a:xfrm flipH="1">
              <a:off x="5446643" y="3713258"/>
              <a:ext cx="2" cy="286249"/>
            </a:xfrm>
            <a:prstGeom prst="line">
              <a:avLst/>
            </a:prstGeom>
            <a:ln/>
          </p:spPr>
          <p:style>
            <a:lnRef idx="2">
              <a:schemeClr val="dk1"/>
            </a:lnRef>
            <a:fillRef idx="1">
              <a:schemeClr val="lt1"/>
            </a:fillRef>
            <a:effectRef idx="0">
              <a:schemeClr val="dk1"/>
            </a:effectRef>
            <a:fontRef idx="minor">
              <a:schemeClr val="dk1"/>
            </a:fontRef>
          </p:style>
        </p:cxnSp>
        <p:sp>
          <p:nvSpPr>
            <p:cNvPr id="31" name="TextBox 30"/>
            <p:cNvSpPr txBox="1"/>
            <p:nvPr/>
          </p:nvSpPr>
          <p:spPr>
            <a:xfrm>
              <a:off x="228601" y="4343401"/>
              <a:ext cx="2057400" cy="559256"/>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Becomes Generation-Skipping Trust for son and his descendants on death of surviving parent.</a:t>
              </a:r>
            </a:p>
          </p:txBody>
        </p:sp>
        <p:cxnSp>
          <p:nvCxnSpPr>
            <p:cNvPr id="32" name="Straight Connector 31"/>
            <p:cNvCxnSpPr>
              <a:stCxn id="18" idx="3"/>
              <a:endCxn id="31" idx="0"/>
            </p:cNvCxnSpPr>
            <p:nvPr/>
          </p:nvCxnSpPr>
          <p:spPr>
            <a:xfrm flipH="1">
              <a:off x="1257301" y="3550071"/>
              <a:ext cx="837194" cy="793330"/>
            </a:xfrm>
            <a:prstGeom prst="line">
              <a:avLst/>
            </a:prstGeom>
            <a:ln/>
          </p:spPr>
          <p:style>
            <a:lnRef idx="2">
              <a:schemeClr val="dk1"/>
            </a:lnRef>
            <a:fillRef idx="1">
              <a:schemeClr val="lt1"/>
            </a:fillRef>
            <a:effectRef idx="0">
              <a:schemeClr val="dk1"/>
            </a:effectRef>
            <a:fontRef idx="minor">
              <a:schemeClr val="dk1"/>
            </a:fontRef>
          </p:style>
        </p:cxnSp>
        <p:sp>
          <p:nvSpPr>
            <p:cNvPr id="33" name="TextBox 33"/>
            <p:cNvSpPr txBox="1"/>
            <p:nvPr/>
          </p:nvSpPr>
          <p:spPr>
            <a:xfrm>
              <a:off x="6106603" y="4373218"/>
              <a:ext cx="2046798" cy="600138"/>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Becomes Generation-Skipping Trust for son and his descendants on death of surviving parent.</a:t>
              </a:r>
            </a:p>
          </p:txBody>
        </p:sp>
        <p:cxnSp>
          <p:nvCxnSpPr>
            <p:cNvPr id="34" name="Straight Connector 33"/>
            <p:cNvCxnSpPr>
              <a:stCxn id="19" idx="5"/>
            </p:cNvCxnSpPr>
            <p:nvPr/>
          </p:nvCxnSpPr>
          <p:spPr>
            <a:xfrm>
              <a:off x="6239373" y="3589827"/>
              <a:ext cx="948607" cy="783391"/>
            </a:xfrm>
            <a:prstGeom prst="line">
              <a:avLst/>
            </a:prstGeom>
            <a:ln/>
          </p:spPr>
          <p:style>
            <a:lnRef idx="2">
              <a:schemeClr val="dk1"/>
            </a:lnRef>
            <a:fillRef idx="1">
              <a:schemeClr val="lt1"/>
            </a:fillRef>
            <a:effectRef idx="0">
              <a:schemeClr val="dk1"/>
            </a:effectRef>
            <a:fontRef idx="minor">
              <a:schemeClr val="dk1"/>
            </a:fontRef>
          </p:style>
        </p:cxnSp>
        <p:pic>
          <p:nvPicPr>
            <p:cNvPr id="35" name="Picture 34" descr="http://www.iclipart.com/dodl.php?linklokauth=LzAwNS9iYXRjaF8wMy9DTC9oaXN0b3J5L01hcmtfVHdhaW5fMTM4NzUwLmpwZywxNDYwMTUyMzk1LDE3My42NS4xOTYuNDMsMCwwLExMXzAsLDVhY2EzNjM5NGRjZmU0ZTFhYzU4NjI1NDQwODk3Njcx/Mark_Twain_138750.jpg"/>
            <p:cNvPicPr>
              <a:picLocks noChangeAspect="1" noChangeArrowheads="1"/>
            </p:cNvPicPr>
            <p:nvPr/>
          </p:nvPicPr>
          <p:blipFill>
            <a:blip r:embed="rId3" cstate="print"/>
            <a:srcRect/>
            <a:stretch>
              <a:fillRect/>
            </a:stretch>
          </p:blipFill>
          <p:spPr bwMode="auto">
            <a:xfrm>
              <a:off x="7162800" y="1447800"/>
              <a:ext cx="795130" cy="900913"/>
            </a:xfrm>
            <a:prstGeom prst="rect">
              <a:avLst/>
            </a:prstGeom>
            <a:ln/>
          </p:spPr>
          <p:style>
            <a:lnRef idx="2">
              <a:schemeClr val="dk1"/>
            </a:lnRef>
            <a:fillRef idx="1">
              <a:schemeClr val="lt1"/>
            </a:fillRef>
            <a:effectRef idx="0">
              <a:schemeClr val="dk1"/>
            </a:effectRef>
            <a:fontRef idx="minor">
              <a:schemeClr val="dk1"/>
            </a:fontRef>
          </p:style>
        </p:pic>
        <p:sp>
          <p:nvSpPr>
            <p:cNvPr id="36" name="TextBox 35"/>
            <p:cNvSpPr txBox="1"/>
            <p:nvPr/>
          </p:nvSpPr>
          <p:spPr>
            <a:xfrm>
              <a:off x="1073760" y="2427228"/>
              <a:ext cx="1905000" cy="40011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 Spouse 2, Son</a:t>
              </a:r>
              <a:b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Co-Trustees</a:t>
              </a:r>
            </a:p>
          </p:txBody>
        </p:sp>
        <p:sp>
          <p:nvSpPr>
            <p:cNvPr id="37" name="TextBox 36"/>
            <p:cNvSpPr txBox="1"/>
            <p:nvPr/>
          </p:nvSpPr>
          <p:spPr>
            <a:xfrm>
              <a:off x="6235495" y="2599317"/>
              <a:ext cx="2133600" cy="40011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 Spouse 2, Daughter</a:t>
              </a:r>
              <a:b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Co-Trustees</a:t>
              </a:r>
            </a:p>
          </p:txBody>
        </p:sp>
        <p:sp>
          <p:nvSpPr>
            <p:cNvPr id="38" name="TextBox 37"/>
            <p:cNvSpPr txBox="1"/>
            <p:nvPr/>
          </p:nvSpPr>
          <p:spPr>
            <a:xfrm>
              <a:off x="7162800" y="2362200"/>
              <a:ext cx="1295400" cy="21544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Twain)</a:t>
              </a:r>
            </a:p>
          </p:txBody>
        </p:sp>
      </p:grpSp>
      <p:sp>
        <p:nvSpPr>
          <p:cNvPr id="39" name="TextBox 39"/>
          <p:cNvSpPr txBox="1"/>
          <p:nvPr/>
        </p:nvSpPr>
        <p:spPr>
          <a:xfrm>
            <a:off x="609600" y="5152446"/>
            <a:ext cx="7924800" cy="1163650"/>
          </a:xfrm>
          <a:prstGeom prst="rect">
            <a:avLst/>
          </a:prstGeom>
          <a:ln/>
        </p:spPr>
        <p:style>
          <a:lnRef idx="2">
            <a:schemeClr val="dk1"/>
          </a:lnRef>
          <a:fillRef idx="1">
            <a:schemeClr val="lt1"/>
          </a:fillRef>
          <a:effectRef idx="0">
            <a:schemeClr val="dk1"/>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trust has been funded for the primary purpose of benefitting the Grantor's during our lifetime, and then having a protective trust or trusts established for our daughter, Molly Hatchett, to the extent of assets then remaining.  Our son, Leonard Skin-Us is the Trustee of another trust that will be held for his benefit.  Distributions to my said child and his/her descendants shall therefore reduce his/her subsequent inheritance.  Either child may require that a licensed trust company serve as additional Co-Trustee of each trust, and both of our children will receive annual accountings prepared by our certified public accountant of each trust.  We, as Grantors, may further exercise our power to reappoint trust assets, but only after a four hour neurological examination and verification that we are not known to be subject to undue influence, and  have received approval from any two of the following five trusted non-related individuals ...</a:t>
            </a:r>
          </a:p>
        </p:txBody>
      </p:sp>
    </p:spTree>
    <p:extLst>
      <p:ext uri="{BB962C8B-B14F-4D97-AF65-F5344CB8AC3E}">
        <p14:creationId xmlns:p14="http://schemas.microsoft.com/office/powerpoint/2010/main" val="6111407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0" y="209550"/>
            <a:ext cx="9144000" cy="609600"/>
          </a:xfrm>
        </p:spPr>
        <p:txBody>
          <a:bodyPr anchor="t">
            <a:normAutofit/>
          </a:bodyPr>
          <a:lstStyle/>
          <a:p>
            <a:pPr algn="ctr" defTabSz="457200" fontAlgn="auto">
              <a:spcAft>
                <a:spcPts val="0"/>
              </a:spcAft>
              <a:defRPr/>
            </a:pPr>
            <a:r>
              <a:rPr lang="en-US" altLang="en-US" sz="3200" b="1" dirty="0">
                <a:latin typeface="+mn-lt"/>
                <a:ea typeface="+mn-ea"/>
                <a:cs typeface="Times New Roman" panose="02020603050405020304" pitchFamily="18" charset="0"/>
              </a:rPr>
              <a:t>The Stepped-Up Basis Conversation</a:t>
            </a:r>
          </a:p>
        </p:txBody>
      </p:sp>
      <p:graphicFrame>
        <p:nvGraphicFramePr>
          <p:cNvPr id="4" name="Content Placeholder 3"/>
          <p:cNvGraphicFramePr>
            <a:graphicFrameLocks noGrp="1"/>
          </p:cNvGraphicFramePr>
          <p:nvPr>
            <p:ph idx="4294967295"/>
          </p:nvPr>
        </p:nvGraphicFramePr>
        <p:xfrm>
          <a:off x="0" y="881063"/>
          <a:ext cx="8686800" cy="5305444"/>
        </p:xfrm>
        <a:graphic>
          <a:graphicData uri="http://schemas.openxmlformats.org/drawingml/2006/table">
            <a:tbl>
              <a:tblPr firstRow="1" bandRow="1">
                <a:tableStyleId>{073A0DAA-6AF3-43AB-8588-CEC1D06C72B9}</a:tableStyleId>
              </a:tblPr>
              <a:tblGrid>
                <a:gridCol w="21717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641732">
                <a:tc>
                  <a:txBody>
                    <a:bodyPr/>
                    <a:lstStyle/>
                    <a:p>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No Planning</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JEST or Special Power of Appointment Trust Arrangements</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Alaska</a:t>
                      </a:r>
                      <a:r>
                        <a:rPr lang="en-US" sz="1200" baseline="0" dirty="0"/>
                        <a:t> Community Property Trust</a:t>
                      </a:r>
                      <a:endParaRPr lang="en-US" sz="1200" dirty="0">
                        <a:latin typeface="Arial" panose="020B0604020202020204" pitchFamily="34" charset="0"/>
                        <a:cs typeface="Arial" panose="020B0604020202020204" pitchFamily="34" charset="0"/>
                      </a:endParaRPr>
                    </a:p>
                  </a:txBody>
                  <a:tcPr marT="45724" marB="45724"/>
                </a:tc>
                <a:extLst>
                  <a:ext uri="{0D108BD9-81ED-4DB2-BD59-A6C34878D82A}">
                    <a16:rowId xmlns:a16="http://schemas.microsoft.com/office/drawing/2014/main" val="10000"/>
                  </a:ext>
                </a:extLst>
              </a:tr>
              <a:tr h="457235">
                <a:tc>
                  <a:txBody>
                    <a:bodyPr/>
                    <a:lstStyle/>
                    <a:p>
                      <a:r>
                        <a:rPr lang="en-US" sz="1200" dirty="0"/>
                        <a:t>Drafting and Design Time</a:t>
                      </a:r>
                      <a:r>
                        <a:rPr lang="en-US" sz="1200" baseline="0" dirty="0"/>
                        <a:t> to Implement</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None.</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Requires sophisticated drafting and implementation.</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Can</a:t>
                      </a:r>
                      <a:r>
                        <a:rPr lang="en-US" sz="1200" baseline="0" dirty="0"/>
                        <a:t> be simple to install.</a:t>
                      </a:r>
                      <a:endParaRPr lang="en-US" sz="1200" dirty="0">
                        <a:latin typeface="Arial" panose="020B0604020202020204" pitchFamily="34" charset="0"/>
                        <a:cs typeface="Arial" panose="020B0604020202020204" pitchFamily="34" charset="0"/>
                      </a:endParaRPr>
                    </a:p>
                  </a:txBody>
                  <a:tcPr marT="45724" marB="45724"/>
                </a:tc>
                <a:extLst>
                  <a:ext uri="{0D108BD9-81ED-4DB2-BD59-A6C34878D82A}">
                    <a16:rowId xmlns:a16="http://schemas.microsoft.com/office/drawing/2014/main" val="10001"/>
                  </a:ext>
                </a:extLst>
              </a:tr>
              <a:tr h="823023">
                <a:tc>
                  <a:txBody>
                    <a:bodyPr/>
                    <a:lstStyle/>
                    <a:p>
                      <a:r>
                        <a:rPr lang="en-US" sz="1200" dirty="0"/>
                        <a:t>Creditor Protection Attributes</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No effect.</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Will typically expose assets to creditors to each owner spouse unless further planning is effectuated.</a:t>
                      </a:r>
                      <a:endParaRPr lang="en-US" sz="1200" dirty="0">
                        <a:latin typeface="Arial" panose="020B0604020202020204" pitchFamily="34" charset="0"/>
                        <a:cs typeface="Arial" panose="020B0604020202020204" pitchFamily="34" charset="0"/>
                      </a:endParaRPr>
                    </a:p>
                  </a:txBody>
                  <a:tcPr marT="45724" marB="45724"/>
                </a:tc>
                <a:tc>
                  <a:txBody>
                    <a:bodyPr/>
                    <a:lstStyle/>
                    <a:p>
                      <a:r>
                        <a:rPr lang="en-US" sz="1200" dirty="0"/>
                        <a:t>Alaska creditor protection law applies.</a:t>
                      </a:r>
                    </a:p>
                    <a:p>
                      <a:endParaRPr lang="en-US" sz="1200" dirty="0">
                        <a:latin typeface="Arial" panose="020B0604020202020204" pitchFamily="34" charset="0"/>
                        <a:cs typeface="Arial" panose="020B0604020202020204" pitchFamily="34" charset="0"/>
                      </a:endParaRPr>
                    </a:p>
                  </a:txBody>
                  <a:tcPr marT="45724" marB="45724"/>
                </a:tc>
                <a:extLst>
                  <a:ext uri="{0D108BD9-81ED-4DB2-BD59-A6C34878D82A}">
                    <a16:rowId xmlns:a16="http://schemas.microsoft.com/office/drawing/2014/main" val="10002"/>
                  </a:ext>
                </a:extLst>
              </a:tr>
              <a:tr h="1188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Annual Maintenance Costs</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None beyond what client is already paying.</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None but best to review assets and allocation within JEST periodically.</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$3,000 per year payment to Alaska trust company and requiring that the clients follow appropriate formalities if they want to have creditor protection attributes.</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extLst>
                  <a:ext uri="{0D108BD9-81ED-4DB2-BD59-A6C34878D82A}">
                    <a16:rowId xmlns:a16="http://schemas.microsoft.com/office/drawing/2014/main" val="10003"/>
                  </a:ext>
                </a:extLst>
              </a:tr>
              <a:tr h="10059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Administration After Death of First Spouse</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No special provisions needed.</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Must meet with qualified planner to decide how to allocate assets between one or two credit shelter trusts and administration issues. </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Can simply dissolve trust or maintain trust and step up has occurred.</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extLst>
                  <a:ext uri="{0D108BD9-81ED-4DB2-BD59-A6C34878D82A}">
                    <a16:rowId xmlns:a16="http://schemas.microsoft.com/office/drawing/2014/main" val="10004"/>
                  </a:ext>
                </a:extLst>
              </a:tr>
              <a:tr h="11887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Degree of Tax Certainty</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Nonapplicable.</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The Service may challenge the stepped-up basis and funding of a credit shelter trust from the assets of the first dying spouse.</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t>Statutory support and over decades of community property case law eliminates stepped-up basis and full credit shelter trust funding issues.</a:t>
                      </a:r>
                      <a:endParaRPr lang="en-US" sz="1200" kern="1200" dirty="0">
                        <a:solidFill>
                          <a:schemeClr val="tx1"/>
                        </a:solidFill>
                        <a:latin typeface="Arial" panose="020B0604020202020204" pitchFamily="34" charset="0"/>
                        <a:ea typeface="+mn-ea"/>
                        <a:cs typeface="Arial" panose="020B0604020202020204" pitchFamily="34" charset="0"/>
                      </a:endParaRPr>
                    </a:p>
                  </a:txBody>
                  <a:tcPr marT="45724" marB="4572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85468684"/>
      </p:ext>
    </p:extLst>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1204913"/>
            <a:ext cx="8610600" cy="4581525"/>
          </a:xfrm>
        </p:spPr>
        <p:txBody>
          <a:bodyPr>
            <a:noAutofit/>
          </a:bodyPr>
          <a:lstStyle/>
          <a:p>
            <a:pPr algn="ctr" eaLnBrk="1" hangingPunct="1"/>
            <a:r>
              <a:rPr lang="en-US" altLang="en-US" sz="4800" b="1" dirty="0">
                <a:latin typeface="Times New Roman" panose="02020603050405020304" pitchFamily="18" charset="0"/>
                <a:cs typeface="Times New Roman" panose="02020603050405020304" pitchFamily="18" charset="0"/>
              </a:rPr>
              <a:t>#</a:t>
            </a:r>
            <a:r>
              <a:rPr lang="en-US" altLang="en-US" sz="4800" b="1" dirty="0" smtClean="0">
                <a:latin typeface="Times New Roman" panose="02020603050405020304" pitchFamily="18" charset="0"/>
                <a:cs typeface="Times New Roman" panose="02020603050405020304" pitchFamily="18" charset="0"/>
              </a:rPr>
              <a:t>12</a:t>
            </a:r>
            <a:r>
              <a:rPr lang="en-US" altLang="en-US" sz="4800" b="1" dirty="0">
                <a:latin typeface="Times New Roman" panose="02020603050405020304" pitchFamily="18" charset="0"/>
                <a:cs typeface="Times New Roman" panose="02020603050405020304" pitchFamily="18" charset="0"/>
              </a:rPr>
              <a:t/>
            </a:r>
            <a:br>
              <a:rPr lang="en-US" altLang="en-US" sz="4800" b="1" dirty="0">
                <a:latin typeface="Times New Roman" panose="02020603050405020304" pitchFamily="18" charset="0"/>
                <a:cs typeface="Times New Roman" panose="02020603050405020304" pitchFamily="18" charset="0"/>
              </a:rPr>
            </a:br>
            <a:r>
              <a:rPr lang="en-US" altLang="en-US" sz="4000" b="1" dirty="0">
                <a:latin typeface="Times New Roman" panose="02020603050405020304" pitchFamily="18" charset="0"/>
                <a:cs typeface="Times New Roman" panose="02020603050405020304" pitchFamily="18" charset="0"/>
              </a:rPr>
              <a:t>Separate Community Property to Avoid all Assets Being Subject to the Claims of the Creditors of Either Spouse</a:t>
            </a:r>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sz="2400" b="1" dirty="0">
                <a:latin typeface="Times New Roman" panose="02020603050405020304" pitchFamily="18" charset="0"/>
                <a:cs typeface="Times New Roman" panose="02020603050405020304" pitchFamily="18" charset="0"/>
              </a:rPr>
              <a:t>(If you live in a Community Property State)</a:t>
            </a:r>
          </a:p>
        </p:txBody>
      </p:sp>
    </p:spTree>
    <p:extLst>
      <p:ext uri="{BB962C8B-B14F-4D97-AF65-F5344CB8AC3E}">
        <p14:creationId xmlns:p14="http://schemas.microsoft.com/office/powerpoint/2010/main" val="38233492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5200" y="0"/>
            <a:ext cx="72136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Community Property Trust Features- Florida</a:t>
            </a:r>
          </a:p>
        </p:txBody>
      </p:sp>
      <p:pic>
        <p:nvPicPr>
          <p:cNvPr id="2" name="Picture 1"/>
          <p:cNvPicPr>
            <a:picLocks noChangeAspect="1"/>
          </p:cNvPicPr>
          <p:nvPr/>
        </p:nvPicPr>
        <p:blipFill>
          <a:blip r:embed="rId2"/>
          <a:stretch>
            <a:fillRect/>
          </a:stretch>
        </p:blipFill>
        <p:spPr>
          <a:xfrm>
            <a:off x="195825" y="528562"/>
            <a:ext cx="8752349" cy="5509835"/>
          </a:xfrm>
          <a:prstGeom prst="rect">
            <a:avLst/>
          </a:prstGeom>
        </p:spPr>
      </p:pic>
    </p:spTree>
    <p:extLst>
      <p:ext uri="{BB962C8B-B14F-4D97-AF65-F5344CB8AC3E}">
        <p14:creationId xmlns:p14="http://schemas.microsoft.com/office/powerpoint/2010/main" val="316425468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1125" y="161925"/>
            <a:ext cx="638175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Community Property Trust Features- Alaska</a:t>
            </a:r>
          </a:p>
        </p:txBody>
      </p:sp>
      <p:pic>
        <p:nvPicPr>
          <p:cNvPr id="3" name="Picture 2"/>
          <p:cNvPicPr>
            <a:picLocks noChangeAspect="1"/>
          </p:cNvPicPr>
          <p:nvPr/>
        </p:nvPicPr>
        <p:blipFill>
          <a:blip r:embed="rId2"/>
          <a:stretch>
            <a:fillRect/>
          </a:stretch>
        </p:blipFill>
        <p:spPr>
          <a:xfrm>
            <a:off x="211863" y="562035"/>
            <a:ext cx="8720273" cy="4449119"/>
          </a:xfrm>
          <a:prstGeom prst="rect">
            <a:avLst/>
          </a:prstGeom>
        </p:spPr>
      </p:pic>
    </p:spTree>
    <p:extLst>
      <p:ext uri="{BB962C8B-B14F-4D97-AF65-F5344CB8AC3E}">
        <p14:creationId xmlns:p14="http://schemas.microsoft.com/office/powerpoint/2010/main" val="119345486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1125" y="161925"/>
            <a:ext cx="638175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Community Property Trust Features- South Dakota</a:t>
            </a:r>
          </a:p>
        </p:txBody>
      </p:sp>
      <p:pic>
        <p:nvPicPr>
          <p:cNvPr id="2" name="Picture 1"/>
          <p:cNvPicPr>
            <a:picLocks noChangeAspect="1"/>
          </p:cNvPicPr>
          <p:nvPr/>
        </p:nvPicPr>
        <p:blipFill>
          <a:blip r:embed="rId2"/>
          <a:stretch>
            <a:fillRect/>
          </a:stretch>
        </p:blipFill>
        <p:spPr>
          <a:xfrm>
            <a:off x="320857" y="562035"/>
            <a:ext cx="8229600" cy="5779858"/>
          </a:xfrm>
          <a:prstGeom prst="rect">
            <a:avLst/>
          </a:prstGeom>
        </p:spPr>
      </p:pic>
    </p:spTree>
    <p:extLst>
      <p:ext uri="{BB962C8B-B14F-4D97-AF65-F5344CB8AC3E}">
        <p14:creationId xmlns:p14="http://schemas.microsoft.com/office/powerpoint/2010/main" val="5229737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1125" y="161925"/>
            <a:ext cx="63817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Community Property Trust Features- Tennessee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lum bright="-20000" contrast="40000"/>
          </a:blip>
          <a:stretch>
            <a:fillRect/>
          </a:stretch>
        </p:blipFill>
        <p:spPr>
          <a:xfrm>
            <a:off x="211879" y="656545"/>
            <a:ext cx="8720242" cy="5580132"/>
          </a:xfrm>
          <a:prstGeom prst="rect">
            <a:avLst/>
          </a:prstGeom>
        </p:spPr>
      </p:pic>
    </p:spTree>
    <p:extLst>
      <p:ext uri="{BB962C8B-B14F-4D97-AF65-F5344CB8AC3E}">
        <p14:creationId xmlns:p14="http://schemas.microsoft.com/office/powerpoint/2010/main" val="101792533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1125" y="161925"/>
            <a:ext cx="638175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Community Property Trust Features- Kentucky</a:t>
            </a:r>
          </a:p>
        </p:txBody>
      </p:sp>
      <p:pic>
        <p:nvPicPr>
          <p:cNvPr id="3" name="Picture 2"/>
          <p:cNvPicPr>
            <a:picLocks noChangeAspect="1"/>
          </p:cNvPicPr>
          <p:nvPr/>
        </p:nvPicPr>
        <p:blipFill>
          <a:blip r:embed="rId2">
            <a:lum contrast="20000"/>
          </a:blip>
          <a:stretch>
            <a:fillRect/>
          </a:stretch>
        </p:blipFill>
        <p:spPr>
          <a:xfrm>
            <a:off x="219325" y="808220"/>
            <a:ext cx="8705351" cy="5113180"/>
          </a:xfrm>
          <a:prstGeom prst="rect">
            <a:avLst/>
          </a:prstGeom>
        </p:spPr>
      </p:pic>
    </p:spTree>
    <p:extLst>
      <p:ext uri="{BB962C8B-B14F-4D97-AF65-F5344CB8AC3E}">
        <p14:creationId xmlns:p14="http://schemas.microsoft.com/office/powerpoint/2010/main" val="190904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533" y="0"/>
            <a:ext cx="9160533" cy="6331226"/>
            <a:chOff x="0" y="0"/>
            <a:chExt cx="9160533" cy="6331226"/>
          </a:xfrm>
        </p:grpSpPr>
        <p:pic>
          <p:nvPicPr>
            <p:cNvPr id="4" name="Picture 3"/>
            <p:cNvPicPr>
              <a:picLocks noChangeAspect="1"/>
            </p:cNvPicPr>
            <p:nvPr/>
          </p:nvPicPr>
          <p:blipFill>
            <a:blip r:embed="rId2"/>
            <a:stretch>
              <a:fillRect/>
            </a:stretch>
          </p:blipFill>
          <p:spPr>
            <a:xfrm>
              <a:off x="0" y="0"/>
              <a:ext cx="9160533" cy="990600"/>
            </a:xfrm>
            <a:prstGeom prst="rect">
              <a:avLst/>
            </a:prstGeom>
          </p:spPr>
        </p:pic>
        <p:pic>
          <p:nvPicPr>
            <p:cNvPr id="5" name="Picture 4"/>
            <p:cNvPicPr>
              <a:picLocks noChangeAspect="1"/>
            </p:cNvPicPr>
            <p:nvPr/>
          </p:nvPicPr>
          <p:blipFill>
            <a:blip r:embed="rId3"/>
            <a:stretch>
              <a:fillRect/>
            </a:stretch>
          </p:blipFill>
          <p:spPr>
            <a:xfrm>
              <a:off x="76200" y="914400"/>
              <a:ext cx="6178002" cy="2765037"/>
            </a:xfrm>
            <a:prstGeom prst="rect">
              <a:avLst/>
            </a:prstGeom>
          </p:spPr>
        </p:pic>
        <p:pic>
          <p:nvPicPr>
            <p:cNvPr id="6" name="Picture 5"/>
            <p:cNvPicPr>
              <a:picLocks noChangeAspect="1"/>
            </p:cNvPicPr>
            <p:nvPr/>
          </p:nvPicPr>
          <p:blipFill>
            <a:blip r:embed="rId4"/>
            <a:stretch>
              <a:fillRect/>
            </a:stretch>
          </p:blipFill>
          <p:spPr>
            <a:xfrm>
              <a:off x="95250" y="3679437"/>
              <a:ext cx="9048750" cy="1607956"/>
            </a:xfrm>
            <a:prstGeom prst="rect">
              <a:avLst/>
            </a:prstGeom>
          </p:spPr>
        </p:pic>
        <p:pic>
          <p:nvPicPr>
            <p:cNvPr id="7" name="Picture 6"/>
            <p:cNvPicPr>
              <a:picLocks noChangeAspect="1"/>
            </p:cNvPicPr>
            <p:nvPr/>
          </p:nvPicPr>
          <p:blipFill rotWithShape="1">
            <a:blip r:embed="rId5"/>
            <a:srcRect b="12757"/>
            <a:stretch/>
          </p:blipFill>
          <p:spPr>
            <a:xfrm>
              <a:off x="98752" y="5228935"/>
              <a:ext cx="9045247" cy="1102291"/>
            </a:xfrm>
            <a:prstGeom prst="rect">
              <a:avLst/>
            </a:prstGeom>
          </p:spPr>
        </p:pic>
      </p:grpSp>
    </p:spTree>
    <p:extLst>
      <p:ext uri="{BB962C8B-B14F-4D97-AF65-F5344CB8AC3E}">
        <p14:creationId xmlns:p14="http://schemas.microsoft.com/office/powerpoint/2010/main" val="186422855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8363" y="441325"/>
            <a:ext cx="7407275" cy="1355725"/>
          </a:xfrm>
        </p:spPr>
        <p:txBody>
          <a:bodyPr>
            <a:normAutofit/>
          </a:bodyPr>
          <a:lstStyle/>
          <a:p>
            <a:pPr algn="ctr"/>
            <a:r>
              <a:rPr lang="en-US" sz="3600" b="1" dirty="0">
                <a:latin typeface="Arial" panose="020B0604020202020204" pitchFamily="34" charset="0"/>
                <a:cs typeface="Arial" panose="020B0604020202020204" pitchFamily="34" charset="0"/>
              </a:rPr>
              <a:t>Will a Community Property Trust Work?</a:t>
            </a:r>
          </a:p>
        </p:txBody>
      </p:sp>
      <p:sp>
        <p:nvSpPr>
          <p:cNvPr id="3" name="Content Placeholder 2"/>
          <p:cNvSpPr>
            <a:spLocks noGrp="1"/>
          </p:cNvSpPr>
          <p:nvPr>
            <p:ph idx="4294967295"/>
          </p:nvPr>
        </p:nvSpPr>
        <p:spPr>
          <a:xfrm>
            <a:off x="869950" y="1893888"/>
            <a:ext cx="7404100" cy="4038600"/>
          </a:xfrm>
        </p:spPr>
        <p:txBody>
          <a:bodyPr>
            <a:normAutofit/>
          </a:bodyPr>
          <a:lstStyle/>
          <a:p>
            <a:pPr>
              <a:lnSpc>
                <a:spcPct val="120000"/>
              </a:lnSpc>
            </a:pPr>
            <a:r>
              <a:rPr lang="en-US" sz="1800" dirty="0">
                <a:latin typeface="Arial" panose="020B0604020202020204" pitchFamily="34" charset="0"/>
                <a:cs typeface="Arial" panose="020B0604020202020204" pitchFamily="34" charset="0"/>
              </a:rPr>
              <a:t>The question still stands as to whether an elective community property arrangement like the Florida Community Property Trust will be recognized by the IRS as a legitimate community property arrangement to qualify all trust assets for a fair market value date of death basis step-up under IRC Section 1014(b)(6). </a:t>
            </a:r>
          </a:p>
          <a:p>
            <a:pPr>
              <a:lnSpc>
                <a:spcPct val="120000"/>
              </a:lnSpc>
            </a:pPr>
            <a:r>
              <a:rPr lang="en-US" sz="1800" dirty="0">
                <a:latin typeface="Arial" panose="020B0604020202020204" pitchFamily="34" charset="0"/>
                <a:cs typeface="Arial" panose="020B0604020202020204" pitchFamily="34" charset="0"/>
              </a:rPr>
              <a:t>Commentators who urge caution point to the 1944 U.S. Supreme Court decision of </a:t>
            </a:r>
            <a:r>
              <a:rPr lang="en-US" sz="1800" i="1" dirty="0">
                <a:latin typeface="Arial" panose="020B0604020202020204" pitchFamily="34" charset="0"/>
                <a:cs typeface="Arial" panose="020B0604020202020204" pitchFamily="34" charset="0"/>
              </a:rPr>
              <a:t>Commissioner v. Harmon, </a:t>
            </a:r>
            <a:r>
              <a:rPr lang="en-US" sz="1800" dirty="0">
                <a:latin typeface="Arial" panose="020B0604020202020204" pitchFamily="34" charset="0"/>
                <a:cs typeface="Arial" panose="020B0604020202020204" pitchFamily="34" charset="0"/>
              </a:rPr>
              <a:t>which involved a married couple who opted into community property treatment under an Oklahoma law that was passed to allow married couples living there to elect whether to have community property characterization apply to their assets. </a:t>
            </a:r>
            <a:endParaRPr lang="en-US" sz="1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1871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08038" y="1797050"/>
            <a:ext cx="7527925" cy="4391025"/>
          </a:xfrm>
        </p:spPr>
        <p:txBody>
          <a:bodyPr>
            <a:normAutofit fontScale="62500" lnSpcReduction="20000"/>
          </a:bodyPr>
          <a:lstStyle/>
          <a:p>
            <a:pPr>
              <a:lnSpc>
                <a:spcPct val="120000"/>
              </a:lnSpc>
            </a:pPr>
            <a:r>
              <a:rPr lang="en-US" dirty="0">
                <a:latin typeface="Arial" panose="020B0604020202020204" pitchFamily="34" charset="0"/>
                <a:cs typeface="Arial" panose="020B0604020202020204" pitchFamily="34" charset="0"/>
              </a:rPr>
              <a:t>The U.S. Supreme Court held in </a:t>
            </a:r>
            <a:r>
              <a:rPr lang="en-US" i="1" dirty="0">
                <a:latin typeface="Arial" panose="020B0604020202020204" pitchFamily="34" charset="0"/>
                <a:cs typeface="Arial" panose="020B0604020202020204" pitchFamily="34" charset="0"/>
              </a:rPr>
              <a:t>Harmon</a:t>
            </a:r>
            <a:r>
              <a:rPr lang="en-US" dirty="0">
                <a:latin typeface="Arial" panose="020B0604020202020204" pitchFamily="34" charset="0"/>
                <a:cs typeface="Arial" panose="020B0604020202020204" pitchFamily="34" charset="0"/>
              </a:rPr>
              <a:t> that the act of electing into the community property regime constituted an “assignment of income” and quoted the 1930 United States Supreme Court case of </a:t>
            </a:r>
            <a:r>
              <a:rPr lang="en-US" i="1" dirty="0">
                <a:latin typeface="Arial" panose="020B0604020202020204" pitchFamily="34" charset="0"/>
                <a:cs typeface="Arial" panose="020B0604020202020204" pitchFamily="34" charset="0"/>
              </a:rPr>
              <a:t>Lucas v. Earl. </a:t>
            </a:r>
          </a:p>
          <a:p>
            <a:pPr>
              <a:lnSpc>
                <a:spcPct val="120000"/>
              </a:lnSpc>
            </a:pPr>
            <a:r>
              <a:rPr lang="en-US" dirty="0">
                <a:latin typeface="Arial" panose="020B0604020202020204" pitchFamily="34" charset="0"/>
                <a:cs typeface="Arial" panose="020B0604020202020204" pitchFamily="34" charset="0"/>
              </a:rPr>
              <a:t>Nevertheless, the 1958 United States District Court decision of </a:t>
            </a:r>
            <a:r>
              <a:rPr lang="en-US" i="1" dirty="0">
                <a:latin typeface="Arial" panose="020B0604020202020204" pitchFamily="34" charset="0"/>
                <a:cs typeface="Arial" panose="020B0604020202020204" pitchFamily="34" charset="0"/>
              </a:rPr>
              <a:t>McCollum v. United States </a:t>
            </a:r>
            <a:r>
              <a:rPr lang="en-US" dirty="0">
                <a:latin typeface="Arial" panose="020B0604020202020204" pitchFamily="34" charset="0"/>
                <a:cs typeface="Arial" panose="020B0604020202020204" pitchFamily="34" charset="0"/>
              </a:rPr>
              <a:t>seems to support the proposition that the 1014(b)(6) step-up in basis will apply to community property created as a result of an election made by the spouses. </a:t>
            </a:r>
          </a:p>
          <a:p>
            <a:pPr>
              <a:lnSpc>
                <a:spcPct val="120000"/>
              </a:lnSpc>
            </a:pPr>
            <a:r>
              <a:rPr lang="en-US" dirty="0">
                <a:latin typeface="Arial" panose="020B0604020202020204" pitchFamily="34" charset="0"/>
                <a:cs typeface="Arial" panose="020B0604020202020204" pitchFamily="34" charset="0"/>
              </a:rPr>
              <a:t>In </a:t>
            </a:r>
            <a:r>
              <a:rPr lang="en-US" i="1" dirty="0">
                <a:latin typeface="Arial" panose="020B0604020202020204" pitchFamily="34" charset="0"/>
                <a:cs typeface="Arial" panose="020B0604020202020204" pitchFamily="34" charset="0"/>
              </a:rPr>
              <a:t>McCollum</a:t>
            </a:r>
            <a:r>
              <a:rPr lang="en-US" dirty="0">
                <a:latin typeface="Arial" panose="020B0604020202020204" pitchFamily="34" charset="0"/>
                <a:cs typeface="Arial" panose="020B0604020202020204" pitchFamily="34" charset="0"/>
              </a:rPr>
              <a:t>, a married couple elected under the then applicable Oklahoma law to treat their assets as community property under Oklahoma law in 1943, and in 1945 Oklahoma changed its law to require that all of a married couple's assets had to be considered to be community property. Mr. McCollum died after the community property status became mandatory and Mrs. McCollum took a full step-up in basis for the full value of the community property that existed on Mr. McCollum's date of death. The court allowed the full step-up in basis</a:t>
            </a:r>
          </a:p>
          <a:p>
            <a:pPr>
              <a:lnSpc>
                <a:spcPct val="120000"/>
              </a:lnSpc>
            </a:pPr>
            <a:endParaRPr lang="en-US" dirty="0">
              <a:latin typeface="Arial" panose="020B0604020202020204" pitchFamily="34" charset="0"/>
              <a:cs typeface="Arial" panose="020B0604020202020204" pitchFamily="34" charset="0"/>
            </a:endParaRPr>
          </a:p>
          <a:p>
            <a:pPr lvl="1">
              <a:lnSpc>
                <a:spcPct val="120000"/>
              </a:lnSpc>
            </a:pPr>
            <a:r>
              <a:rPr lang="en-US" dirty="0">
                <a:latin typeface="Arial" panose="020B0604020202020204" pitchFamily="34" charset="0"/>
                <a:cs typeface="Arial" panose="020B0604020202020204" pitchFamily="34" charset="0"/>
              </a:rPr>
              <a:t>Although Oklahoma had a mandatory community property system by the time the decision was reached because the property at issue was acquired before the change of law in 1945, the property would not have been community property under the 1945 Oklahoma community property law, except by reason of the fact that the McCollum's had previously designated it as community property under the elective system. </a:t>
            </a:r>
          </a:p>
        </p:txBody>
      </p:sp>
      <p:sp>
        <p:nvSpPr>
          <p:cNvPr id="5" name="Title 1"/>
          <p:cNvSpPr txBox="1">
            <a:spLocks/>
          </p:cNvSpPr>
          <p:nvPr/>
        </p:nvSpPr>
        <p:spPr>
          <a:xfrm>
            <a:off x="868363" y="441325"/>
            <a:ext cx="7407275" cy="1355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Will a Community Property Trust Work?</a:t>
            </a:r>
          </a:p>
        </p:txBody>
      </p:sp>
    </p:spTree>
    <p:extLst>
      <p:ext uri="{BB962C8B-B14F-4D97-AF65-F5344CB8AC3E}">
        <p14:creationId xmlns:p14="http://schemas.microsoft.com/office/powerpoint/2010/main" val="13635431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69950" y="1797050"/>
            <a:ext cx="7404100" cy="4038600"/>
          </a:xfrm>
        </p:spPr>
        <p:txBody>
          <a:bodyPr>
            <a:normAutofit fontScale="77500" lnSpcReduction="20000"/>
          </a:bodyPr>
          <a:lstStyle/>
          <a:p>
            <a:pPr>
              <a:lnSpc>
                <a:spcPct val="120000"/>
              </a:lnSpc>
            </a:pPr>
            <a:r>
              <a:rPr lang="en-US" dirty="0">
                <a:latin typeface="Arial" panose="020B0604020202020204" pitchFamily="34" charset="0"/>
                <a:cs typeface="Arial" panose="020B0604020202020204" pitchFamily="34" charset="0"/>
              </a:rPr>
              <a:t>IRC Section 1014 was enacted in 1948, only four years after the Supreme Court decision in Harmon, and it is therefore possible that Congress recognized the issue by enacting Section 1014(b)(6). </a:t>
            </a:r>
          </a:p>
          <a:p>
            <a:pPr lvl="1">
              <a:lnSpc>
                <a:spcPct val="120000"/>
              </a:lnSpc>
            </a:pPr>
            <a:r>
              <a:rPr lang="en-US" dirty="0">
                <a:latin typeface="Arial" panose="020B0604020202020204" pitchFamily="34" charset="0"/>
                <a:cs typeface="Arial" panose="020B0604020202020204" pitchFamily="34" charset="0"/>
              </a:rPr>
              <a:t>This is evidenced by the fact that Congress made no mention in the statutory language and provided no legislative history that would distinguish between elective and mandatory versions of community property law. </a:t>
            </a:r>
          </a:p>
          <a:p>
            <a:pPr>
              <a:lnSpc>
                <a:spcPct val="120000"/>
              </a:lnSpc>
            </a:pPr>
            <a:r>
              <a:rPr lang="en-US" dirty="0">
                <a:latin typeface="Arial" panose="020B0604020202020204" pitchFamily="34" charset="0"/>
                <a:cs typeface="Arial" panose="020B0604020202020204" pitchFamily="34" charset="0"/>
              </a:rPr>
              <a:t>Further, Section 1014(b)(6) is clear that the step-up in basis applies to the surviving spouse’s share of community property “held by the decedent and the surviving spouse under the community property laws of </a:t>
            </a:r>
            <a:r>
              <a:rPr lang="en-US" i="1" u="sng" dirty="0">
                <a:latin typeface="Arial" panose="020B0604020202020204" pitchFamily="34" charset="0"/>
                <a:cs typeface="Arial" panose="020B0604020202020204" pitchFamily="34" charset="0"/>
              </a:rPr>
              <a:t>any</a:t>
            </a:r>
            <a:r>
              <a:rPr lang="en-US" dirty="0">
                <a:latin typeface="Arial" panose="020B0604020202020204" pitchFamily="34" charset="0"/>
                <a:cs typeface="Arial" panose="020B0604020202020204" pitchFamily="34" charset="0"/>
              </a:rPr>
              <a:t> State, or possession of the United States or any foreign country…” (emphasis added), without distinction for elective community property laws or without regard to unique characteristics that a State might have with respect to its community property laws (such as creditor protection features). </a:t>
            </a:r>
          </a:p>
          <a:p>
            <a:pPr>
              <a:lnSpc>
                <a:spcPct val="120000"/>
              </a:lnSpc>
            </a:pPr>
            <a:r>
              <a:rPr lang="en-US" dirty="0">
                <a:latin typeface="Arial" panose="020B0604020202020204" pitchFamily="34" charset="0"/>
                <a:cs typeface="Arial" panose="020B0604020202020204" pitchFamily="34" charset="0"/>
              </a:rPr>
              <a:t>There are no known cases or audits of elective Community Property Trusts, so the risk of this being an issue as a practical matter may be quite small. </a:t>
            </a:r>
          </a:p>
          <a:p>
            <a:pPr marL="457200" lvl="1" indent="0">
              <a:lnSpc>
                <a:spcPct val="120000"/>
              </a:lnSpc>
              <a:buNone/>
            </a:pPr>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a:xfrm>
            <a:off x="868363" y="441325"/>
            <a:ext cx="7407275" cy="1355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Will a Community Property Trust Work?</a:t>
            </a:r>
          </a:p>
        </p:txBody>
      </p:sp>
    </p:spTree>
    <p:extLst>
      <p:ext uri="{BB962C8B-B14F-4D97-AF65-F5344CB8AC3E}">
        <p14:creationId xmlns:p14="http://schemas.microsoft.com/office/powerpoint/2010/main" val="427117820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438" y="184150"/>
            <a:ext cx="9001125" cy="827088"/>
          </a:xfrm>
        </p:spPr>
        <p:txBody>
          <a:bodyPr>
            <a:normAutofit/>
          </a:bodyPr>
          <a:lstStyle/>
          <a:p>
            <a:pPr algn="ctr"/>
            <a:r>
              <a:rPr lang="en-US" sz="3600" b="1" dirty="0">
                <a:latin typeface="Arial" panose="020B0604020202020204" pitchFamily="34" charset="0"/>
                <a:cs typeface="Arial" panose="020B0604020202020204" pitchFamily="34" charset="0"/>
              </a:rPr>
              <a:t>Creditor Rights in Community Property </a:t>
            </a:r>
          </a:p>
        </p:txBody>
      </p:sp>
      <p:sp>
        <p:nvSpPr>
          <p:cNvPr id="3" name="Content Placeholder 2"/>
          <p:cNvSpPr>
            <a:spLocks noGrp="1"/>
          </p:cNvSpPr>
          <p:nvPr>
            <p:ph idx="4294967295"/>
          </p:nvPr>
        </p:nvSpPr>
        <p:spPr>
          <a:xfrm>
            <a:off x="542925" y="1192213"/>
            <a:ext cx="8058150" cy="5056187"/>
          </a:xfrm>
        </p:spPr>
        <p:txBody>
          <a:bodyPr>
            <a:normAutofit fontScale="55000" lnSpcReduction="20000"/>
          </a:bodyPr>
          <a:lstStyle/>
          <a:p>
            <a:pPr>
              <a:lnSpc>
                <a:spcPct val="120000"/>
              </a:lnSpc>
            </a:pPr>
            <a:r>
              <a:rPr lang="en-US" dirty="0">
                <a:latin typeface="Arial" panose="020B0604020202020204" pitchFamily="34" charset="0"/>
                <a:cs typeface="Arial" panose="020B0604020202020204" pitchFamily="34" charset="0"/>
              </a:rPr>
              <a:t>Creditor rights vary based on the state where the community property is located. Most of the community property states allow a creditor of one spouse to reach all community property.</a:t>
            </a:r>
          </a:p>
          <a:p>
            <a:pPr marL="0" indent="0">
              <a:lnSpc>
                <a:spcPct val="120000"/>
              </a:lnSpc>
              <a:buNone/>
            </a:pPr>
            <a:r>
              <a:rPr lang="en-US" dirty="0">
                <a:latin typeface="Arial" panose="020B0604020202020204" pitchFamily="34" charset="0"/>
                <a:cs typeface="Arial" panose="020B0604020202020204" pitchFamily="34" charset="0"/>
              </a:rPr>
              <a:t> </a:t>
            </a:r>
            <a:endParaRPr lang="en-US" sz="2900" dirty="0">
              <a:latin typeface="Arial" panose="020B0604020202020204" pitchFamily="34" charset="0"/>
              <a:cs typeface="Arial" panose="020B0604020202020204" pitchFamily="34" charset="0"/>
            </a:endParaRPr>
          </a:p>
          <a:p>
            <a:pPr>
              <a:lnSpc>
                <a:spcPct val="120000"/>
              </a:lnSpc>
            </a:pPr>
            <a:r>
              <a:rPr lang="en-US" sz="2900" b="1" dirty="0">
                <a:latin typeface="Arial" panose="020B0604020202020204" pitchFamily="34" charset="0"/>
                <a:cs typeface="Arial" panose="020B0604020202020204" pitchFamily="34" charset="0"/>
              </a:rPr>
              <a:t>“Creditors Can Take It All” States</a:t>
            </a:r>
          </a:p>
          <a:p>
            <a:pPr>
              <a:lnSpc>
                <a:spcPct val="120000"/>
              </a:lnSpc>
            </a:pPr>
            <a:endParaRPr lang="en-US" sz="2900" dirty="0">
              <a:latin typeface="Arial" panose="020B0604020202020204" pitchFamily="34" charset="0"/>
              <a:cs typeface="Arial" panose="020B0604020202020204" pitchFamily="34" charset="0"/>
            </a:endParaRPr>
          </a:p>
          <a:p>
            <a:pPr lvl="1">
              <a:lnSpc>
                <a:spcPct val="120000"/>
              </a:lnSpc>
            </a:pPr>
            <a:r>
              <a:rPr lang="en-US" sz="2500" dirty="0">
                <a:latin typeface="Arial" panose="020B0604020202020204" pitchFamily="34" charset="0"/>
                <a:cs typeface="Arial" panose="020B0604020202020204" pitchFamily="34" charset="0"/>
              </a:rPr>
              <a:t>All states, except Texas, allow collection of some post-marital obligations from 100% of community property. Some states (California, Idaho, and Louisiana) allow creditors to collect all debts of either spouse from 100% of community property. Other states (New Mexico and Nevada) only allow this with respect to post-marital obligations.</a:t>
            </a:r>
          </a:p>
          <a:p>
            <a:pPr lvl="1">
              <a:lnSpc>
                <a:spcPct val="120000"/>
              </a:lnSpc>
            </a:pPr>
            <a:endParaRPr lang="en-US" sz="2500" dirty="0">
              <a:latin typeface="Arial" panose="020B0604020202020204" pitchFamily="34" charset="0"/>
              <a:cs typeface="Arial" panose="020B0604020202020204" pitchFamily="34" charset="0"/>
            </a:endParaRPr>
          </a:p>
          <a:p>
            <a:pPr lvl="1">
              <a:lnSpc>
                <a:spcPct val="120000"/>
              </a:lnSpc>
            </a:pPr>
            <a:r>
              <a:rPr lang="en-US" sz="2500" dirty="0">
                <a:latin typeface="Arial" panose="020B0604020202020204" pitchFamily="34" charset="0"/>
                <a:cs typeface="Arial" panose="020B0604020202020204" pitchFamily="34" charset="0"/>
              </a:rPr>
              <a:t>In California, Idaho, and Louisiana, creditors of the debtor spouse can reach all community property if the debt is incurred during the marriage. Idaho and Louisiana courts have held similarly that community property can be reached to satisfy separate debts. </a:t>
            </a:r>
          </a:p>
          <a:p>
            <a:pPr lvl="1">
              <a:lnSpc>
                <a:spcPct val="120000"/>
              </a:lnSpc>
            </a:pPr>
            <a:endParaRPr lang="en-US" sz="2500" dirty="0">
              <a:latin typeface="Arial" panose="020B0604020202020204" pitchFamily="34" charset="0"/>
              <a:cs typeface="Arial" panose="020B0604020202020204" pitchFamily="34" charset="0"/>
            </a:endParaRPr>
          </a:p>
          <a:p>
            <a:pPr lvl="1">
              <a:lnSpc>
                <a:spcPct val="120000"/>
              </a:lnSpc>
            </a:pPr>
            <a:r>
              <a:rPr lang="en-US" sz="2500" dirty="0">
                <a:latin typeface="Arial" panose="020B0604020202020204" pitchFamily="34" charset="0"/>
                <a:cs typeface="Arial" panose="020B0604020202020204" pitchFamily="34" charset="0"/>
              </a:rPr>
              <a:t>New Mexico law requires the creditor to first seek payment from the separate property of the debtor spouse before being able to attempt to attach the debtor spouse's one-half ownership in the community property. </a:t>
            </a:r>
          </a:p>
          <a:p>
            <a:pPr lvl="1">
              <a:lnSpc>
                <a:spcPct val="12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1749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9113" y="928688"/>
            <a:ext cx="8105775" cy="5529262"/>
          </a:xfrm>
        </p:spPr>
        <p:txBody>
          <a:bodyPr>
            <a:normAutofit fontScale="92500" lnSpcReduction="10000"/>
          </a:bodyPr>
          <a:lstStyle/>
          <a:p>
            <a:pPr marL="34290" indent="0">
              <a:lnSpc>
                <a:spcPct val="110000"/>
              </a:lnSpc>
              <a:buNone/>
            </a:pPr>
            <a:r>
              <a:rPr lang="en-US" sz="1600" b="1" dirty="0">
                <a:latin typeface="Arial" panose="020B0604020202020204" pitchFamily="34" charset="0"/>
                <a:cs typeface="Arial" panose="020B0604020202020204" pitchFamily="34" charset="0"/>
              </a:rPr>
              <a:t>“Community Debt” States</a:t>
            </a:r>
          </a:p>
          <a:p>
            <a:pPr>
              <a:lnSpc>
                <a:spcPct val="110000"/>
              </a:lnSpc>
            </a:pPr>
            <a:endParaRPr lang="en-US" sz="800" dirty="0">
              <a:latin typeface="Arial" panose="020B0604020202020204" pitchFamily="34" charset="0"/>
              <a:cs typeface="Arial" panose="020B0604020202020204" pitchFamily="34" charset="0"/>
            </a:endParaRPr>
          </a:p>
          <a:p>
            <a:pPr lvl="1">
              <a:lnSpc>
                <a:spcPct val="110000"/>
              </a:lnSpc>
            </a:pPr>
            <a:r>
              <a:rPr lang="en-US" sz="1600" dirty="0">
                <a:latin typeface="Arial" panose="020B0604020202020204" pitchFamily="34" charset="0"/>
                <a:cs typeface="Arial" panose="020B0604020202020204" pitchFamily="34" charset="0"/>
              </a:rPr>
              <a:t>Some states (Arizona, Washington, and Wisconsin) characterize post-marital debts as either community debt or separate debt. Community debt is debt that has been incurred to benefit the marriage or family. Community debts may be satisfied from all community property.  Separate (“non-community”) debt may only be satisfied from the debtor spouse’s half of community property or from the debtor spouse’s contribution to community property. In these states, the presumption is that debts are community debts</a:t>
            </a:r>
          </a:p>
          <a:p>
            <a:pPr lvl="1">
              <a:lnSpc>
                <a:spcPct val="110000"/>
              </a:lnSpc>
            </a:pPr>
            <a:endParaRPr lang="en-US" sz="1600" dirty="0">
              <a:latin typeface="Arial" panose="020B0604020202020204" pitchFamily="34" charset="0"/>
              <a:cs typeface="Arial" panose="020B0604020202020204" pitchFamily="34" charset="0"/>
            </a:endParaRPr>
          </a:p>
          <a:p>
            <a:pPr lvl="1">
              <a:lnSpc>
                <a:spcPct val="110000"/>
              </a:lnSpc>
            </a:pPr>
            <a:r>
              <a:rPr lang="en-US" sz="1600" dirty="0">
                <a:latin typeface="Arial" panose="020B0604020202020204" pitchFamily="34" charset="0"/>
                <a:cs typeface="Arial" panose="020B0604020202020204" pitchFamily="34" charset="0"/>
              </a:rPr>
              <a:t>In Arizona, all debts incurred during the marriage are presumed to be community debt unless clear evidence is presented to show that the debt is separate. Thus, Arizona law allows creditors to reach the debtor spouse's interest in community property for payment for debt incurred prior to the marriage</a:t>
            </a:r>
          </a:p>
          <a:p>
            <a:pPr lvl="1">
              <a:lnSpc>
                <a:spcPct val="110000"/>
              </a:lnSpc>
            </a:pPr>
            <a:r>
              <a:rPr lang="en-US" sz="1600" dirty="0">
                <a:latin typeface="Arial" panose="020B0604020202020204" pitchFamily="34" charset="0"/>
                <a:cs typeface="Arial" panose="020B0604020202020204" pitchFamily="34" charset="0"/>
              </a:rPr>
              <a:t>Washington statutes permit community debt to be satisfied from the community property of both spouses, and the separate property of the debtor spouse. </a:t>
            </a:r>
          </a:p>
          <a:p>
            <a:pPr lvl="1">
              <a:lnSpc>
                <a:spcPct val="110000"/>
              </a:lnSpc>
            </a:pPr>
            <a:endParaRPr lang="en-US" sz="1600" dirty="0">
              <a:latin typeface="Arial" panose="020B0604020202020204" pitchFamily="34" charset="0"/>
              <a:cs typeface="Arial" panose="020B0604020202020204" pitchFamily="34" charset="0"/>
            </a:endParaRPr>
          </a:p>
          <a:p>
            <a:pPr lvl="1">
              <a:lnSpc>
                <a:spcPct val="110000"/>
              </a:lnSpc>
            </a:pPr>
            <a:r>
              <a:rPr lang="en-US" sz="1600" dirty="0">
                <a:latin typeface="Arial" panose="020B0604020202020204" pitchFamily="34" charset="0"/>
                <a:cs typeface="Arial" panose="020B0604020202020204" pitchFamily="34" charset="0"/>
              </a:rPr>
              <a:t>Wisconsin courts divide the debts incurred after the marriage into (1) family purpose obligations; or (2) non-family purpose obligations. Debt incurred for family purpose obligations can be satisfied through the debtor spouse's separate property and all marital property, including community property. Non-family purpose obligations can be repaid by the debtor spouse's separate property and the debtor spouse's one-half interest in the couple's community property</a:t>
            </a:r>
          </a:p>
          <a:p>
            <a:pPr lvl="1">
              <a:lnSpc>
                <a:spcPct val="110000"/>
              </a:lnSpc>
            </a:pPr>
            <a:endParaRPr lang="en-US" dirty="0">
              <a:latin typeface="Arial" panose="020B0604020202020204" pitchFamily="34" charset="0"/>
              <a:cs typeface="Arial" panose="020B0604020202020204" pitchFamily="34" charset="0"/>
            </a:endParaRPr>
          </a:p>
        </p:txBody>
      </p:sp>
      <p:sp>
        <p:nvSpPr>
          <p:cNvPr id="4" name="Title 1"/>
          <p:cNvSpPr txBox="1">
            <a:spLocks/>
          </p:cNvSpPr>
          <p:nvPr/>
        </p:nvSpPr>
        <p:spPr>
          <a:xfrm>
            <a:off x="71438" y="164828"/>
            <a:ext cx="9001125" cy="8270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Creditor Rights in Community Property </a:t>
            </a:r>
          </a:p>
        </p:txBody>
      </p:sp>
    </p:spTree>
    <p:extLst>
      <p:ext uri="{BB962C8B-B14F-4D97-AF65-F5344CB8AC3E}">
        <p14:creationId xmlns:p14="http://schemas.microsoft.com/office/powerpoint/2010/main" val="37584884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0238" y="1096963"/>
            <a:ext cx="7883525" cy="5441950"/>
          </a:xfrm>
        </p:spPr>
        <p:txBody>
          <a:bodyPr>
            <a:normAutofit/>
          </a:bodyPr>
          <a:lstStyle/>
          <a:p>
            <a:pPr marL="34290" indent="0">
              <a:lnSpc>
                <a:spcPct val="100000"/>
              </a:lnSpc>
              <a:buNone/>
            </a:pPr>
            <a:r>
              <a:rPr lang="en-US" sz="1600" b="1" dirty="0">
                <a:latin typeface="Arial" panose="020B0604020202020204" pitchFamily="34" charset="0"/>
                <a:cs typeface="Arial" panose="020B0604020202020204" pitchFamily="34" charset="0"/>
              </a:rPr>
              <a:t>“Community Debt” States (continued)</a:t>
            </a:r>
          </a:p>
          <a:p>
            <a:pPr marL="34290" indent="0">
              <a:lnSpc>
                <a:spcPct val="100000"/>
              </a:lnSpc>
              <a:buNone/>
            </a:pPr>
            <a:endParaRPr lang="en-US" sz="1600" dirty="0">
              <a:latin typeface="Arial" panose="020B0604020202020204" pitchFamily="34" charset="0"/>
              <a:cs typeface="Arial" panose="020B0604020202020204" pitchFamily="34" charset="0"/>
            </a:endParaRPr>
          </a:p>
          <a:p>
            <a:pPr lvl="1">
              <a:lnSpc>
                <a:spcPct val="100000"/>
              </a:lnSpc>
            </a:pPr>
            <a:r>
              <a:rPr lang="en-US" sz="1400" dirty="0">
                <a:latin typeface="Arial" panose="020B0604020202020204" pitchFamily="34" charset="0"/>
                <a:cs typeface="Arial" panose="020B0604020202020204" pitchFamily="34" charset="0"/>
              </a:rPr>
              <a:t>Texas law provides for different rules as to a creditor’s ability to access community property, depending on whether the debt results from a contract or tort claim, and whether the debt was incurred before or during the marriage. </a:t>
            </a:r>
          </a:p>
          <a:p>
            <a:pPr lvl="1">
              <a:lnSpc>
                <a:spcPct val="100000"/>
              </a:lnSpc>
            </a:pPr>
            <a:endParaRPr lang="en-US" sz="1400" dirty="0">
              <a:latin typeface="Arial" panose="020B0604020202020204" pitchFamily="34" charset="0"/>
              <a:cs typeface="Arial" panose="020B0604020202020204" pitchFamily="34" charset="0"/>
            </a:endParaRPr>
          </a:p>
          <a:p>
            <a:pPr lvl="1">
              <a:lnSpc>
                <a:spcPct val="100000"/>
              </a:lnSpc>
            </a:pPr>
            <a:r>
              <a:rPr lang="en-US" sz="1400" dirty="0">
                <a:latin typeface="Arial" panose="020B0604020202020204" pitchFamily="34" charset="0"/>
                <a:cs typeface="Arial" panose="020B0604020202020204" pitchFamily="34" charset="0"/>
              </a:rPr>
              <a:t>Under the Tennessee Community Property Act, the obligation of one spouse incurred before or during the marriage can be satisfied only from that spouse's one-half of the trust. On a spouse's death, half of the value of the trust reflects the deceased spouse's share and the other half reflects the surviving spouse's share.</a:t>
            </a:r>
          </a:p>
          <a:p>
            <a:pPr marL="205740" lvl="1" indent="0">
              <a:lnSpc>
                <a:spcPct val="100000"/>
              </a:lnSpc>
              <a:buNone/>
            </a:pPr>
            <a:r>
              <a:rPr lang="en-US" sz="1400" dirty="0">
                <a:latin typeface="Arial" panose="020B0604020202020204" pitchFamily="34" charset="0"/>
                <a:cs typeface="Arial" panose="020B0604020202020204" pitchFamily="34" charset="0"/>
              </a:rPr>
              <a:t>  </a:t>
            </a:r>
          </a:p>
          <a:p>
            <a:pPr lvl="1">
              <a:lnSpc>
                <a:spcPct val="100000"/>
              </a:lnSpc>
            </a:pPr>
            <a:r>
              <a:rPr lang="en-US" sz="1400" dirty="0">
                <a:latin typeface="Arial" panose="020B0604020202020204" pitchFamily="34" charset="0"/>
                <a:cs typeface="Arial" panose="020B0604020202020204" pitchFamily="34" charset="0"/>
              </a:rPr>
              <a:t>Similarly, Florida's Community Property Trust Act provides that the debts and obligations of one spouse may be satisfied from that spouse's one-half share of the trust, regardless of whether the debt or obligation is incurred before or during the marriage. As such, the Florida Community Property Trust may not be attractive to spouses who prioritize creditor protection planning due to assets owned as tenants by the entireties generally being protected from the debts and obligations of only one spouse. A joint debt or obligation of both spouses may be satisfied from the assets of the trust, which is similar to the treatment of joint debts and obligations vis-à-vis tenants by the entireties assets. </a:t>
            </a:r>
          </a:p>
          <a:p>
            <a:pPr lvl="1">
              <a:lnSpc>
                <a:spcPct val="100000"/>
              </a:lnSpc>
            </a:pPr>
            <a:endParaRPr lang="en-US" sz="1400" dirty="0">
              <a:latin typeface="Arial" panose="020B0604020202020204" pitchFamily="34" charset="0"/>
              <a:cs typeface="Arial" panose="020B0604020202020204" pitchFamily="34" charset="0"/>
            </a:endParaRPr>
          </a:p>
        </p:txBody>
      </p:sp>
      <p:sp>
        <p:nvSpPr>
          <p:cNvPr id="5" name="Title 1"/>
          <p:cNvSpPr txBox="1">
            <a:spLocks/>
          </p:cNvSpPr>
          <p:nvPr/>
        </p:nvSpPr>
        <p:spPr>
          <a:xfrm>
            <a:off x="71438" y="164828"/>
            <a:ext cx="9001125" cy="8270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Creditor Rights in Community Property </a:t>
            </a:r>
          </a:p>
        </p:txBody>
      </p:sp>
    </p:spTree>
    <p:extLst>
      <p:ext uri="{BB962C8B-B14F-4D97-AF65-F5344CB8AC3E}">
        <p14:creationId xmlns:p14="http://schemas.microsoft.com/office/powerpoint/2010/main" val="21345091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763588" y="1562100"/>
            <a:ext cx="7616825" cy="2908300"/>
          </a:xfrm>
        </p:spPr>
        <p:txBody>
          <a:bodyPr>
            <a:noAutofit/>
          </a:bodyPr>
          <a:lstStyle/>
          <a:p>
            <a:pPr algn="ctr" eaLnBrk="1" hangingPunct="1"/>
            <a:r>
              <a:rPr lang="en-US" altLang="en-US" sz="6000" b="1" dirty="0">
                <a:latin typeface="Times New Roman" panose="02020603050405020304" pitchFamily="18" charset="0"/>
                <a:cs typeface="Times New Roman" panose="02020603050405020304" pitchFamily="18" charset="0"/>
              </a:rPr>
              <a:t>#</a:t>
            </a:r>
            <a:r>
              <a:rPr lang="en-US" altLang="en-US" sz="6000" b="1" dirty="0" smtClean="0">
                <a:latin typeface="Times New Roman" panose="02020603050405020304" pitchFamily="18" charset="0"/>
                <a:cs typeface="Times New Roman" panose="02020603050405020304" pitchFamily="18" charset="0"/>
              </a:rPr>
              <a:t>13</a:t>
            </a:r>
            <a:r>
              <a:rPr lang="en-US" altLang="en-US" sz="6000" b="1" dirty="0">
                <a:latin typeface="Times New Roman" panose="02020603050405020304" pitchFamily="18" charset="0"/>
                <a:cs typeface="Times New Roman" panose="02020603050405020304" pitchFamily="18" charset="0"/>
              </a:rPr>
              <a:t/>
            </a:r>
            <a:br>
              <a:rPr lang="en-US" altLang="en-US" sz="6000" b="1" dirty="0">
                <a:latin typeface="Times New Roman" panose="02020603050405020304" pitchFamily="18" charset="0"/>
                <a:cs typeface="Times New Roman" panose="02020603050405020304" pitchFamily="18" charset="0"/>
              </a:rPr>
            </a:br>
            <a:r>
              <a:rPr lang="en-US" altLang="en-US" sz="6000" b="1" dirty="0">
                <a:latin typeface="Times New Roman" panose="02020603050405020304" pitchFamily="18" charset="0"/>
                <a:cs typeface="Times New Roman" panose="02020603050405020304" pitchFamily="18" charset="0"/>
              </a:rPr>
              <a:t>Domestic Asset Protection Trusts</a:t>
            </a:r>
            <a:br>
              <a:rPr lang="en-US" altLang="en-US" sz="6000" b="1" dirty="0">
                <a:latin typeface="Times New Roman" panose="02020603050405020304" pitchFamily="18" charset="0"/>
                <a:cs typeface="Times New Roman" panose="02020603050405020304" pitchFamily="18" charset="0"/>
              </a:rPr>
            </a:b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57138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965" y="2466975"/>
            <a:ext cx="6068071" cy="584775"/>
          </a:xfrm>
          <a:prstGeom prst="rect">
            <a:avLst/>
          </a:prstGeom>
          <a:noFill/>
        </p:spPr>
        <p:txBody>
          <a:bodyPr wrap="none" rtlCol="0">
            <a:spAutoFit/>
          </a:bodyPr>
          <a:lstStyle/>
          <a:p>
            <a:r>
              <a:rPr lang="en-US" sz="3200" b="1" dirty="0"/>
              <a:t>Discussion of </a:t>
            </a:r>
            <a:r>
              <a:rPr lang="en-US" sz="3200" b="1" dirty="0" err="1"/>
              <a:t>Rensin</a:t>
            </a:r>
            <a:r>
              <a:rPr lang="en-US" sz="3200" b="1" dirty="0"/>
              <a:t> and Campbell</a:t>
            </a:r>
          </a:p>
        </p:txBody>
      </p:sp>
    </p:spTree>
    <p:extLst>
      <p:ext uri="{BB962C8B-B14F-4D97-AF65-F5344CB8AC3E}">
        <p14:creationId xmlns:p14="http://schemas.microsoft.com/office/powerpoint/2010/main" val="391947334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a:off x="190500" y="477419"/>
            <a:ext cx="8763001" cy="652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3200" b="1" baseline="0" dirty="0">
                <a:solidFill>
                  <a:schemeClr val="tx1"/>
                </a:solidFill>
                <a:latin typeface="Times New Roman" panose="02020603050405020304" pitchFamily="18" charset="0"/>
                <a:cs typeface="Times New Roman" panose="02020603050405020304" pitchFamily="18" charset="0"/>
              </a:rPr>
              <a:t>Nevis, Tennessee,</a:t>
            </a:r>
            <a:r>
              <a:rPr lang="en-US" sz="3200" b="1" dirty="0">
                <a:solidFill>
                  <a:schemeClr val="tx1"/>
                </a:solidFill>
                <a:latin typeface="Times New Roman" panose="02020603050405020304" pitchFamily="18" charset="0"/>
                <a:cs typeface="Times New Roman" panose="02020603050405020304" pitchFamily="18" charset="0"/>
              </a:rPr>
              <a:t> or Delaware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TBE APT Jurisdiction Trust</a:t>
            </a:r>
            <a:endParaRPr lang="en-US" sz="3200" b="1" baseline="0" dirty="0">
              <a:solidFill>
                <a:schemeClr val="tx1"/>
              </a:solidFill>
              <a:latin typeface="Times New Roman" panose="02020603050405020304" pitchFamily="18" charset="0"/>
              <a:cs typeface="Times New Roman" panose="02020603050405020304" pitchFamily="18" charset="0"/>
            </a:endParaRPr>
          </a:p>
        </p:txBody>
      </p:sp>
      <p:grpSp>
        <p:nvGrpSpPr>
          <p:cNvPr id="2" name="Group 14"/>
          <p:cNvGrpSpPr/>
          <p:nvPr/>
        </p:nvGrpSpPr>
        <p:grpSpPr>
          <a:xfrm>
            <a:off x="872738" y="1762537"/>
            <a:ext cx="7398524" cy="4057237"/>
            <a:chOff x="938255" y="1152938"/>
            <a:chExt cx="6909682" cy="3342862"/>
          </a:xfrm>
        </p:grpSpPr>
        <p:sp>
          <p:nvSpPr>
            <p:cNvPr id="3" name="Rounded Rectangle 2"/>
            <p:cNvSpPr/>
            <p:nvPr/>
          </p:nvSpPr>
          <p:spPr>
            <a:xfrm>
              <a:off x="938255" y="1152938"/>
              <a:ext cx="1367624" cy="5327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SPOUSE</a:t>
              </a:r>
              <a:r>
                <a:rPr lang="en-US" sz="1400" b="1" baseline="0" dirty="0">
                  <a:solidFill>
                    <a:schemeClr val="tx1"/>
                  </a:solidFill>
                  <a:latin typeface="Times New Roman" panose="02020603050405020304" pitchFamily="18" charset="0"/>
                  <a:cs typeface="Times New Roman" panose="02020603050405020304" pitchFamily="18" charset="0"/>
                </a:rPr>
                <a:t> 1</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200152" y="1152938"/>
              <a:ext cx="1367624" cy="5327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SPOUSE</a:t>
              </a:r>
              <a:r>
                <a:rPr lang="en-US" sz="1400" b="1" baseline="0" dirty="0">
                  <a:solidFill>
                    <a:schemeClr val="tx1"/>
                  </a:solidFill>
                  <a:latin typeface="Times New Roman" panose="02020603050405020304" pitchFamily="18" charset="0"/>
                  <a:cs typeface="Times New Roman" panose="02020603050405020304" pitchFamily="18" charset="0"/>
                </a:rPr>
                <a:t> 2</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013545" y="2160216"/>
              <a:ext cx="1296063" cy="7738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TBE</a:t>
              </a:r>
            </a:p>
            <a:p>
              <a:pPr algn="ctr"/>
              <a:r>
                <a:rPr lang="en-US" sz="1400" b="1" dirty="0">
                  <a:solidFill>
                    <a:schemeClr val="tx1"/>
                  </a:solidFill>
                  <a:latin typeface="Times New Roman" panose="02020603050405020304" pitchFamily="18" charset="0"/>
                  <a:cs typeface="Times New Roman" panose="02020603050405020304" pitchFamily="18" charset="0"/>
                </a:rPr>
                <a:t> (Assets)</a:t>
              </a:r>
            </a:p>
          </p:txBody>
        </p:sp>
        <p:cxnSp>
          <p:nvCxnSpPr>
            <p:cNvPr id="7" name="Straight Connector 6"/>
            <p:cNvCxnSpPr/>
            <p:nvPr/>
          </p:nvCxnSpPr>
          <p:spPr>
            <a:xfrm>
              <a:off x="2305879" y="1419307"/>
              <a:ext cx="1355698" cy="7434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661577" y="1435211"/>
              <a:ext cx="1538575" cy="7275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838617" y="3466769"/>
              <a:ext cx="1653872" cy="858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TRUST</a:t>
              </a:r>
            </a:p>
          </p:txBody>
        </p:sp>
        <p:cxnSp>
          <p:nvCxnSpPr>
            <p:cNvPr id="10" name="Straight Connector 9"/>
            <p:cNvCxnSpPr>
              <a:stCxn id="6" idx="2"/>
            </p:cNvCxnSpPr>
            <p:nvPr/>
          </p:nvCxnSpPr>
          <p:spPr>
            <a:xfrm>
              <a:off x="3661577" y="2934031"/>
              <a:ext cx="3976" cy="532738"/>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492489" y="3892165"/>
              <a:ext cx="1256304" cy="3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4"/>
            <p:cNvSpPr txBox="1"/>
            <p:nvPr/>
          </p:nvSpPr>
          <p:spPr>
            <a:xfrm>
              <a:off x="5748793" y="3101012"/>
              <a:ext cx="2099144" cy="13947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Any</a:t>
              </a:r>
              <a:r>
                <a:rPr lang="en-US" b="1" baseline="0" dirty="0">
                  <a:latin typeface="Times New Roman" panose="02020603050405020304" pitchFamily="18" charset="0"/>
                  <a:cs typeface="Times New Roman" panose="02020603050405020304" pitchFamily="18" charset="0"/>
                </a:rPr>
                <a:t> distributions must be made to Spouse 1 and Spouse 2 as TBE.</a:t>
              </a:r>
            </a:p>
            <a:p>
              <a:endParaRPr lang="en-US" b="1" baseline="0" dirty="0">
                <a:latin typeface="Times New Roman" panose="02020603050405020304" pitchFamily="18" charset="0"/>
                <a:cs typeface="Times New Roman" panose="02020603050405020304" pitchFamily="18" charset="0"/>
              </a:endParaRPr>
            </a:p>
            <a:p>
              <a:r>
                <a:rPr lang="en-US" b="1" baseline="0" dirty="0">
                  <a:latin typeface="Times New Roman" panose="02020603050405020304" pitchFamily="18" charset="0"/>
                  <a:cs typeface="Times New Roman" panose="02020603050405020304" pitchFamily="18" charset="0"/>
                </a:rPr>
                <a:t>Tennessee, Delaware, and Nevis law provide for retention of TBE status to the extent of assets under Trust which have originated from TBE assets.</a:t>
              </a:r>
              <a:endParaRPr lang="en-US"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0209044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2088"/>
            <a:ext cx="9144000" cy="762000"/>
          </a:xfrm>
        </p:spPr>
        <p:txBody>
          <a:bodyPr vert="horz" lIns="82058" tIns="41029" rIns="82058" bIns="41029" rtlCol="0" anchor="ctr">
            <a:noAutofit/>
          </a:bodyPr>
          <a:lstStyle/>
          <a:p>
            <a:pPr algn="ctr" defTabSz="1055023">
              <a:defRPr/>
            </a:pPr>
            <a:r>
              <a:rPr lang="en-US" sz="4000" b="1" dirty="0">
                <a:latin typeface="Times New Roman" panose="02020603050405020304" pitchFamily="18" charset="0"/>
                <a:cs typeface="Times New Roman" panose="02020603050405020304" pitchFamily="18" charset="0"/>
              </a:rPr>
              <a:t>Dynasty Wealth Protection Trust</a:t>
            </a:r>
          </a:p>
        </p:txBody>
      </p:sp>
      <p:sp>
        <p:nvSpPr>
          <p:cNvPr id="7" name="Oval 6"/>
          <p:cNvSpPr/>
          <p:nvPr/>
        </p:nvSpPr>
        <p:spPr>
          <a:xfrm>
            <a:off x="685800" y="1999159"/>
            <a:ext cx="2971800" cy="1676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5502" tIns="52751" rIns="105502" bIns="52751" anchor="ctr"/>
          <a:lstStyle/>
          <a:p>
            <a:pPr algn="ctr" defTabSz="1055023">
              <a:defRPr/>
            </a:pPr>
            <a:r>
              <a:rPr lang="en-US" dirty="0">
                <a:solidFill>
                  <a:schemeClr val="tx1"/>
                </a:solidFill>
                <a:latin typeface="Times New Roman" panose="02020603050405020304" pitchFamily="18" charset="0"/>
                <a:cs typeface="Times New Roman" panose="02020603050405020304" pitchFamily="18" charset="0"/>
              </a:rPr>
              <a:t>DYNASTY WEALTH PROTECTION TRUST</a:t>
            </a:r>
          </a:p>
        </p:txBody>
      </p:sp>
      <p:sp>
        <p:nvSpPr>
          <p:cNvPr id="8" name="Rectangle 7"/>
          <p:cNvSpPr/>
          <p:nvPr/>
        </p:nvSpPr>
        <p:spPr>
          <a:xfrm>
            <a:off x="4191000" y="1213312"/>
            <a:ext cx="4419600" cy="48953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5502" tIns="52751" rIns="105502" bIns="52751">
            <a:normAutofit fontScale="70000" lnSpcReduction="20000"/>
          </a:bodyPr>
          <a:lstStyle/>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Grantor can replace the Trustee at any time and for any reason.</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Protected from creditors of Grantor and family members.</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Can benefit spouse and descendants as needed for health, education and maintenance.</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Per Private Letter Ruling 200944002 the Grantor may be a discretionary beneficiary of the trust and not have it subject to estate tax in his or her estate.  But be very careful on this!  The Trust would need to be formed in an asset protection jurisdiction and there is no Revenue Procedure on this.</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Should be grandfathered from future legislative restrictions.</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May loan money to Grantor.</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May own limited partnership or LLC interests that are managed at arm’s-length by the Grantor.</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latin typeface="Times New Roman" panose="02020603050405020304" pitchFamily="18" charset="0"/>
              <a:cs typeface="Times New Roman" panose="02020603050405020304" pitchFamily="18" charset="0"/>
            </a:endParaRPr>
          </a:p>
          <a:p>
            <a:pPr marL="395634" indent="-395634" defTabSz="1055023">
              <a:buFontTx/>
              <a:buAutoNum type="arabicPeriod"/>
              <a:defRPr/>
            </a:pPr>
            <a:r>
              <a:rPr lang="en-US" dirty="0">
                <a:solidFill>
                  <a:schemeClr val="tx1"/>
                </a:solidFill>
                <a:latin typeface="Times New Roman" panose="02020603050405020304" pitchFamily="18" charset="0"/>
                <a:cs typeface="Times New Roman" panose="02020603050405020304" pitchFamily="18" charset="0"/>
              </a:rPr>
              <a:t>May be subject to income tax at its own bracket, or the Grantor may be subject to income tax on the income of the trust, allowing it to grow income-tax free unless or until desired otherwise.  If the Grantor is a beneficiary it must remain a disregarded Grantor Trust.</a:t>
            </a:r>
          </a:p>
        </p:txBody>
      </p:sp>
      <p:sp>
        <p:nvSpPr>
          <p:cNvPr id="46085" name="TextBox 8"/>
          <p:cNvSpPr txBox="1">
            <a:spLocks noChangeArrowheads="1"/>
          </p:cNvSpPr>
          <p:nvPr/>
        </p:nvSpPr>
        <p:spPr bwMode="auto">
          <a:xfrm>
            <a:off x="838200" y="3827961"/>
            <a:ext cx="2743200" cy="690563"/>
          </a:xfrm>
          <a:prstGeom prst="rect">
            <a:avLst/>
          </a:prstGeom>
          <a:noFill/>
          <a:ln w="9525">
            <a:noFill/>
            <a:miter lim="800000"/>
            <a:headEnd/>
            <a:tailEnd/>
          </a:ln>
        </p:spPr>
        <p:txBody>
          <a:bodyPr lIns="105502" tIns="52751" rIns="105502" bIns="52751">
            <a:spAutoFit/>
          </a:bodyPr>
          <a:lstStyle/>
          <a:p>
            <a:pPr algn="ctr"/>
            <a:r>
              <a:rPr lang="en-US" sz="1900" dirty="0">
                <a:latin typeface="Times New Roman" panose="02020603050405020304" pitchFamily="18" charset="0"/>
                <a:cs typeface="Times New Roman" panose="02020603050405020304" pitchFamily="18" charset="0"/>
              </a:rPr>
              <a:t>Assets gifted to trust and growth thereon.</a:t>
            </a:r>
          </a:p>
        </p:txBody>
      </p:sp>
      <p:sp>
        <p:nvSpPr>
          <p:cNvPr id="46086" name="TextBox 9"/>
          <p:cNvSpPr txBox="1">
            <a:spLocks noChangeArrowheads="1"/>
          </p:cNvSpPr>
          <p:nvPr/>
        </p:nvSpPr>
        <p:spPr bwMode="auto">
          <a:xfrm>
            <a:off x="304800" y="1313359"/>
            <a:ext cx="1371600" cy="382588"/>
          </a:xfrm>
          <a:prstGeom prst="rect">
            <a:avLst/>
          </a:prstGeom>
          <a:noFill/>
          <a:ln w="9525">
            <a:noFill/>
            <a:miter lim="800000"/>
            <a:headEnd/>
            <a:tailEnd/>
          </a:ln>
        </p:spPr>
        <p:txBody>
          <a:bodyPr lIns="105502" tIns="52751" rIns="105502" bIns="52751">
            <a:spAutoFit/>
          </a:bodyPr>
          <a:lstStyle/>
          <a:p>
            <a:r>
              <a:rPr lang="en-US" dirty="0">
                <a:latin typeface="Times New Roman" panose="02020603050405020304" pitchFamily="18" charset="0"/>
                <a:cs typeface="Times New Roman" panose="02020603050405020304" pitchFamily="18" charset="0"/>
              </a:rPr>
              <a:t>Trustee</a:t>
            </a:r>
          </a:p>
        </p:txBody>
      </p:sp>
      <p:cxnSp>
        <p:nvCxnSpPr>
          <p:cNvPr id="12" name="Straight Connector 11"/>
          <p:cNvCxnSpPr>
            <a:stCxn id="7" idx="0"/>
            <a:endCxn id="46086" idx="2"/>
          </p:cNvCxnSpPr>
          <p:nvPr/>
        </p:nvCxnSpPr>
        <p:spPr>
          <a:xfrm flipH="1" flipV="1">
            <a:off x="990600" y="1695947"/>
            <a:ext cx="1181100" cy="303212"/>
          </a:xfrm>
          <a:prstGeom prst="line">
            <a:avLst/>
          </a:prstGeom>
          <a:ln/>
        </p:spPr>
        <p:style>
          <a:lnRef idx="1">
            <a:schemeClr val="dk1"/>
          </a:lnRef>
          <a:fillRef idx="0">
            <a:schemeClr val="dk1"/>
          </a:fillRef>
          <a:effectRef idx="0">
            <a:schemeClr val="dk1"/>
          </a:effectRef>
          <a:fontRef idx="minor">
            <a:schemeClr val="tx1"/>
          </a:fontRef>
        </p:style>
      </p:cxnSp>
      <p:sp>
        <p:nvSpPr>
          <p:cNvPr id="46088" name="TextBox 10"/>
          <p:cNvSpPr txBox="1">
            <a:spLocks noChangeArrowheads="1"/>
          </p:cNvSpPr>
          <p:nvPr/>
        </p:nvSpPr>
        <p:spPr bwMode="auto">
          <a:xfrm>
            <a:off x="304800" y="4589959"/>
            <a:ext cx="3581400" cy="1106488"/>
          </a:xfrm>
          <a:prstGeom prst="rect">
            <a:avLst/>
          </a:prstGeom>
          <a:noFill/>
          <a:ln w="9525">
            <a:noFill/>
            <a:miter lim="800000"/>
            <a:headEnd/>
            <a:tailEnd/>
          </a:ln>
        </p:spPr>
        <p:txBody>
          <a:bodyPr lIns="105502" tIns="52751" rIns="105502" bIns="52751">
            <a:spAutoFit/>
          </a:bodyPr>
          <a:lstStyle/>
          <a:p>
            <a:r>
              <a:rPr lang="en-US" sz="1300" b="1" u="sng" dirty="0">
                <a:latin typeface="Times New Roman" panose="02020603050405020304" pitchFamily="18" charset="0"/>
                <a:cs typeface="Times New Roman" panose="02020603050405020304" pitchFamily="18" charset="0"/>
              </a:rPr>
              <a:t>Note</a:t>
            </a:r>
            <a:r>
              <a:rPr lang="en-US" sz="1300" dirty="0">
                <a:latin typeface="Times New Roman" panose="02020603050405020304" pitchFamily="18" charset="0"/>
                <a:cs typeface="Times New Roman" panose="02020603050405020304" pitchFamily="18" charset="0"/>
              </a:rPr>
              <a:t>: Nevada gets a gold star for having a law that says there cannot be an assumed or an oral agreement between the Grantor and the Trustee of a dynasty trust; because of this, the IRS cannot say that the grantor retains certain control.</a:t>
            </a:r>
          </a:p>
        </p:txBody>
      </p:sp>
    </p:spTree>
    <p:extLst>
      <p:ext uri="{BB962C8B-B14F-4D97-AF65-F5344CB8AC3E}">
        <p14:creationId xmlns:p14="http://schemas.microsoft.com/office/powerpoint/2010/main" val="3844602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60" y="2104008"/>
            <a:ext cx="4189863" cy="322892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188" y="2104008"/>
            <a:ext cx="4725611" cy="422414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129" y="16445"/>
            <a:ext cx="6714699" cy="2087563"/>
          </a:xfrm>
          <a:prstGeom prst="rect">
            <a:avLst/>
          </a:prstGeom>
        </p:spPr>
      </p:pic>
    </p:spTree>
    <p:extLst>
      <p:ext uri="{BB962C8B-B14F-4D97-AF65-F5344CB8AC3E}">
        <p14:creationId xmlns:p14="http://schemas.microsoft.com/office/powerpoint/2010/main" val="29000962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703691" y="63613"/>
            <a:ext cx="7736618" cy="652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800" b="1" baseline="0" dirty="0">
                <a:solidFill>
                  <a:schemeClr val="tx1"/>
                </a:solidFill>
                <a:latin typeface="Times New Roman" panose="02020603050405020304" pitchFamily="18" charset="0"/>
                <a:cs typeface="Times New Roman" panose="02020603050405020304" pitchFamily="18" charset="0"/>
              </a:rPr>
              <a:t>Florida and APT Jurisdiction Trust Varieties</a:t>
            </a:r>
          </a:p>
        </p:txBody>
      </p:sp>
      <p:sp>
        <p:nvSpPr>
          <p:cNvPr id="4" name="TextBox 52"/>
          <p:cNvSpPr txBox="1"/>
          <p:nvPr/>
        </p:nvSpPr>
        <p:spPr>
          <a:xfrm>
            <a:off x="572403" y="2914683"/>
            <a:ext cx="1729959" cy="319987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1" baseline="0" dirty="0">
                <a:solidFill>
                  <a:schemeClr val="tx1"/>
                </a:solidFill>
                <a:latin typeface="Times New Roman" panose="02020603050405020304" pitchFamily="18" charset="0"/>
                <a:cs typeface="Times New Roman" panose="02020603050405020304" pitchFamily="18" charset="0"/>
              </a:rPr>
              <a:t>To preserve assets for marriage, management , or otherwise.</a:t>
            </a:r>
          </a:p>
          <a:p>
            <a:endParaRPr lang="en-US" sz="1050" b="1" baseline="0" dirty="0">
              <a:solidFill>
                <a:schemeClr val="tx1"/>
              </a:solidFill>
              <a:latin typeface="Times New Roman" panose="02020603050405020304" pitchFamily="18" charset="0"/>
              <a:cs typeface="Times New Roman" panose="02020603050405020304" pitchFamily="18" charset="0"/>
            </a:endParaRPr>
          </a:p>
          <a:p>
            <a:pPr marL="0" marR="0" indent="0" defTabSz="91440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Times New Roman" panose="02020603050405020304" pitchFamily="18" charset="0"/>
                <a:cs typeface="Times New Roman" panose="02020603050405020304" pitchFamily="18" charset="0"/>
              </a:rPr>
              <a:t>Grantor retains power to prevent</a:t>
            </a:r>
            <a:r>
              <a:rPr lang="en-US" sz="1100" b="1" baseline="0" dirty="0">
                <a:solidFill>
                  <a:schemeClr val="tx1"/>
                </a:solidFill>
                <a:latin typeface="Times New Roman" panose="02020603050405020304" pitchFamily="18" charset="0"/>
                <a:cs typeface="Times New Roman" panose="02020603050405020304" pitchFamily="18" charset="0"/>
              </a:rPr>
              <a:t> distributions and testamentary power to appoint how assets pass on death - may be limited to not being exercisable in favor of creditors or creditors of estate, and exercisable only with approval of a non-adverse party not acting as a fiduciary.</a:t>
            </a:r>
            <a:endParaRPr lang="en-US" sz="1100" b="1" dirty="0">
              <a:solidFill>
                <a:schemeClr val="tx1"/>
              </a:solidFill>
              <a:latin typeface="Times New Roman" panose="02020603050405020304" pitchFamily="18" charset="0"/>
              <a:cs typeface="Times New Roman" panose="02020603050405020304" pitchFamily="18" charset="0"/>
            </a:endParaRPr>
          </a:p>
          <a:p>
            <a:endParaRPr lang="en-US" sz="1050" b="1" dirty="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590834" y="1557072"/>
            <a:ext cx="1628690" cy="10654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INCOMPLETE</a:t>
            </a:r>
            <a:r>
              <a:rPr lang="en-US" sz="1100" b="1" baseline="0" dirty="0">
                <a:solidFill>
                  <a:schemeClr val="tx1"/>
                </a:solidFill>
                <a:latin typeface="Times New Roman" panose="02020603050405020304" pitchFamily="18" charset="0"/>
                <a:cs typeface="Times New Roman" panose="02020603050405020304" pitchFamily="18" charset="0"/>
              </a:rPr>
              <a:t> GIFT TRUST </a:t>
            </a:r>
            <a:endParaRPr lang="en-US" sz="900" b="1" dirty="0">
              <a:solidFill>
                <a:schemeClr val="tx1"/>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2454160" y="803082"/>
            <a:ext cx="7952" cy="53114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6"/>
          <p:cNvSpPr txBox="1"/>
          <p:nvPr/>
        </p:nvSpPr>
        <p:spPr>
          <a:xfrm>
            <a:off x="2684153" y="2914683"/>
            <a:ext cx="1739485" cy="319987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50" b="1" dirty="0">
                <a:solidFill>
                  <a:schemeClr val="tx1"/>
                </a:solidFill>
                <a:latin typeface="Times New Roman" panose="02020603050405020304" pitchFamily="18" charset="0"/>
                <a:cs typeface="Times New Roman" panose="02020603050405020304" pitchFamily="18" charset="0"/>
              </a:rPr>
              <a:t>Use Crummey</a:t>
            </a:r>
            <a:r>
              <a:rPr lang="en-US" sz="1050" b="1" baseline="0" dirty="0">
                <a:solidFill>
                  <a:schemeClr val="tx1"/>
                </a:solidFill>
                <a:latin typeface="Times New Roman" panose="02020603050405020304" pitchFamily="18" charset="0"/>
                <a:cs typeface="Times New Roman" panose="02020603050405020304" pitchFamily="18" charset="0"/>
              </a:rPr>
              <a:t> Power for annual exclusions, or part of Grantor's exemption amount.</a:t>
            </a:r>
          </a:p>
          <a:p>
            <a:endParaRPr lang="en-US" sz="1050" b="1" baseline="0" dirty="0">
              <a:solidFill>
                <a:schemeClr val="tx1"/>
              </a:solidFill>
              <a:latin typeface="Times New Roman" panose="02020603050405020304" pitchFamily="18" charset="0"/>
              <a:cs typeface="Times New Roman" panose="02020603050405020304" pitchFamily="18" charset="0"/>
            </a:endParaRPr>
          </a:p>
          <a:p>
            <a:r>
              <a:rPr lang="en-US" sz="1050" b="1" baseline="0" dirty="0">
                <a:solidFill>
                  <a:schemeClr val="tx1"/>
                </a:solidFill>
                <a:latin typeface="Times New Roman" panose="02020603050405020304" pitchFamily="18" charset="0"/>
                <a:cs typeface="Times New Roman" panose="02020603050405020304" pitchFamily="18" charset="0"/>
              </a:rPr>
              <a:t>Held for health, education, and maintenance of individuals other than the Grantor.</a:t>
            </a:r>
          </a:p>
          <a:p>
            <a:endParaRPr lang="en-US" sz="1050" b="1" baseline="0" dirty="0">
              <a:solidFill>
                <a:schemeClr val="tx1"/>
              </a:solidFill>
              <a:latin typeface="Times New Roman" panose="02020603050405020304" pitchFamily="18" charset="0"/>
              <a:cs typeface="Times New Roman" panose="02020603050405020304" pitchFamily="18" charset="0"/>
            </a:endParaRPr>
          </a:p>
          <a:p>
            <a:r>
              <a:rPr lang="en-US" sz="1050" b="1" baseline="0" dirty="0">
                <a:solidFill>
                  <a:schemeClr val="tx1"/>
                </a:solidFill>
                <a:latin typeface="Times New Roman" panose="02020603050405020304" pitchFamily="18" charset="0"/>
                <a:cs typeface="Times New Roman" panose="02020603050405020304" pitchFamily="18" charset="0"/>
              </a:rPr>
              <a:t>Complete gift to fund - will not be included in Grantor's estate.</a:t>
            </a:r>
          </a:p>
          <a:p>
            <a:endParaRPr lang="en-US" sz="1050" b="1" baseline="0" dirty="0">
              <a:solidFill>
                <a:schemeClr val="tx1"/>
              </a:solidFill>
              <a:latin typeface="Times New Roman" panose="02020603050405020304" pitchFamily="18" charset="0"/>
              <a:cs typeface="Times New Roman" panose="02020603050405020304" pitchFamily="18" charset="0"/>
            </a:endParaRPr>
          </a:p>
          <a:p>
            <a:r>
              <a:rPr lang="en-US" sz="1050" b="1" baseline="0" dirty="0">
                <a:solidFill>
                  <a:schemeClr val="tx1"/>
                </a:solidFill>
                <a:latin typeface="Times New Roman" panose="02020603050405020304" pitchFamily="18" charset="0"/>
                <a:cs typeface="Times New Roman" panose="02020603050405020304" pitchFamily="18" charset="0"/>
              </a:rPr>
              <a:t>Grantor/Contributor cannot be a beneficiary.</a:t>
            </a:r>
            <a:endParaRPr lang="en-US" sz="1050" b="1" dirty="0">
              <a:solidFill>
                <a:schemeClr val="tx1"/>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4560074" y="747423"/>
            <a:ext cx="23853" cy="53671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0"/>
          <p:cNvSpPr txBox="1"/>
          <p:nvPr/>
        </p:nvSpPr>
        <p:spPr>
          <a:xfrm>
            <a:off x="6710851" y="765666"/>
            <a:ext cx="1823550" cy="6043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Reciprocal Asset Protection Trusts</a:t>
            </a:r>
          </a:p>
        </p:txBody>
      </p:sp>
      <p:sp>
        <p:nvSpPr>
          <p:cNvPr id="10" name="Oval 9"/>
          <p:cNvSpPr/>
          <p:nvPr/>
        </p:nvSpPr>
        <p:spPr>
          <a:xfrm>
            <a:off x="6710850" y="1813561"/>
            <a:ext cx="9906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dirty="0">
                <a:solidFill>
                  <a:schemeClr val="tx1"/>
                </a:solidFill>
                <a:latin typeface="Times New Roman" panose="02020603050405020304" pitchFamily="18" charset="0"/>
                <a:cs typeface="Times New Roman" panose="02020603050405020304" pitchFamily="18" charset="0"/>
              </a:rPr>
              <a:t>TRUST</a:t>
            </a:r>
            <a:r>
              <a:rPr lang="en-US" sz="900" b="1" baseline="0" dirty="0">
                <a:solidFill>
                  <a:schemeClr val="tx1"/>
                </a:solidFill>
                <a:latin typeface="Times New Roman" panose="02020603050405020304" pitchFamily="18" charset="0"/>
                <a:cs typeface="Times New Roman" panose="02020603050405020304" pitchFamily="18" charset="0"/>
              </a:rPr>
              <a:t> 1</a:t>
            </a: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2841826" y="1557073"/>
            <a:ext cx="1424140" cy="10654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FLORIDA</a:t>
            </a:r>
            <a:r>
              <a:rPr lang="en-US" sz="1100" b="1" baseline="0" dirty="0">
                <a:solidFill>
                  <a:schemeClr val="tx1"/>
                </a:solidFill>
                <a:latin typeface="Times New Roman" panose="02020603050405020304" pitchFamily="18" charset="0"/>
                <a:cs typeface="Times New Roman" panose="02020603050405020304" pitchFamily="18" charset="0"/>
              </a:rPr>
              <a:t> </a:t>
            </a:r>
            <a:r>
              <a:rPr lang="en-US" sz="1100" b="1" dirty="0">
                <a:solidFill>
                  <a:schemeClr val="tx1"/>
                </a:solidFill>
                <a:latin typeface="Times New Roman" panose="02020603050405020304" pitchFamily="18" charset="0"/>
                <a:cs typeface="Times New Roman" panose="02020603050405020304" pitchFamily="18" charset="0"/>
              </a:rPr>
              <a:t>COMPLETE</a:t>
            </a:r>
            <a:r>
              <a:rPr lang="en-US" sz="1100" b="1" baseline="0" dirty="0">
                <a:solidFill>
                  <a:schemeClr val="tx1"/>
                </a:solidFill>
                <a:latin typeface="Times New Roman" panose="02020603050405020304" pitchFamily="18" charset="0"/>
                <a:cs typeface="Times New Roman" panose="02020603050405020304" pitchFamily="18" charset="0"/>
              </a:rPr>
              <a:t> GIFT TRUST </a:t>
            </a: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12" name="TextBox 77"/>
          <p:cNvSpPr txBox="1"/>
          <p:nvPr/>
        </p:nvSpPr>
        <p:spPr>
          <a:xfrm>
            <a:off x="6547709" y="2914683"/>
            <a:ext cx="2215291" cy="3145712"/>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50" b="1" dirty="0">
                <a:solidFill>
                  <a:schemeClr val="tx1"/>
                </a:solidFill>
                <a:latin typeface="Times New Roman" panose="02020603050405020304" pitchFamily="18" charset="0"/>
                <a:cs typeface="Times New Roman" panose="02020603050405020304" pitchFamily="18" charset="0"/>
              </a:rPr>
              <a:t>Beware</a:t>
            </a:r>
            <a:r>
              <a:rPr lang="en-US" sz="1050" b="1" baseline="0" dirty="0">
                <a:solidFill>
                  <a:schemeClr val="tx1"/>
                </a:solidFill>
                <a:latin typeface="Times New Roman" panose="02020603050405020304" pitchFamily="18" charset="0"/>
                <a:cs typeface="Times New Roman" panose="02020603050405020304" pitchFamily="18" charset="0"/>
              </a:rPr>
              <a:t> the reciprocal trust doctrine, both under estate tax law and creditor protection law - see Gideon Rothschild's article entitled </a:t>
            </a:r>
            <a:r>
              <a:rPr lang="en-US" sz="1050" b="1" i="1" baseline="0" dirty="0">
                <a:solidFill>
                  <a:schemeClr val="tx1"/>
                </a:solidFill>
                <a:latin typeface="Times New Roman" panose="02020603050405020304" pitchFamily="18" charset="0"/>
                <a:cs typeface="Times New Roman" panose="02020603050405020304" pitchFamily="18" charset="0"/>
              </a:rPr>
              <a:t>Creditor Protection - - The Reciprocal Issue for Reciprocal Trusts (It's Not Just About Estate Taxes ).  </a:t>
            </a:r>
          </a:p>
          <a:p>
            <a:endParaRPr lang="en-US" sz="1050" b="1" i="1" baseline="0" dirty="0">
              <a:solidFill>
                <a:schemeClr val="tx1"/>
              </a:solidFill>
              <a:latin typeface="Times New Roman" panose="02020603050405020304" pitchFamily="18" charset="0"/>
              <a:cs typeface="Times New Roman" panose="02020603050405020304" pitchFamily="18" charset="0"/>
            </a:endParaRPr>
          </a:p>
          <a:p>
            <a:r>
              <a:rPr lang="en-US" sz="900" b="1" dirty="0">
                <a:solidFill>
                  <a:schemeClr val="tx1"/>
                </a:solidFill>
                <a:latin typeface="Times New Roman" panose="02020603050405020304" pitchFamily="18" charset="0"/>
                <a:cs typeface="Times New Roman" panose="02020603050405020304" pitchFamily="18" charset="0"/>
              </a:rPr>
              <a:t>http://www.mosessinger.com/site/files/creditorprotectionreciprocaltrusts.pdf</a:t>
            </a:r>
          </a:p>
        </p:txBody>
      </p:sp>
      <p:sp>
        <p:nvSpPr>
          <p:cNvPr id="13" name="Oval 12"/>
          <p:cNvSpPr/>
          <p:nvPr/>
        </p:nvSpPr>
        <p:spPr>
          <a:xfrm>
            <a:off x="7764520" y="1813560"/>
            <a:ext cx="9144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b="1" dirty="0">
                <a:solidFill>
                  <a:schemeClr val="tx1"/>
                </a:solidFill>
                <a:latin typeface="Times New Roman" panose="02020603050405020304" pitchFamily="18" charset="0"/>
                <a:cs typeface="Times New Roman" panose="02020603050405020304" pitchFamily="18" charset="0"/>
              </a:rPr>
              <a:t>TRUST</a:t>
            </a:r>
            <a:r>
              <a:rPr lang="en-US" sz="900" b="1" baseline="0" dirty="0">
                <a:solidFill>
                  <a:schemeClr val="tx1"/>
                </a:solidFill>
                <a:latin typeface="Times New Roman" panose="02020603050405020304" pitchFamily="18" charset="0"/>
                <a:cs typeface="Times New Roman" panose="02020603050405020304" pitchFamily="18" charset="0"/>
              </a:rPr>
              <a:t> 2</a:t>
            </a: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6592293" y="1546882"/>
            <a:ext cx="2170707" cy="1120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dirty="0">
              <a:solidFill>
                <a:schemeClr val="tx1"/>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flipV="1">
            <a:off x="6502705" y="1381620"/>
            <a:ext cx="2399116" cy="13732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790602" y="1557072"/>
            <a:ext cx="1460930" cy="10654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APT</a:t>
            </a:r>
          </a:p>
          <a:p>
            <a:pPr algn="ctr"/>
            <a:r>
              <a:rPr lang="en-US" sz="1100" b="1" dirty="0">
                <a:solidFill>
                  <a:schemeClr val="tx1"/>
                </a:solidFill>
                <a:latin typeface="Times New Roman" panose="02020603050405020304" pitchFamily="18" charset="0"/>
                <a:cs typeface="Times New Roman" panose="02020603050405020304" pitchFamily="18" charset="0"/>
              </a:rPr>
              <a:t>COMPLETE</a:t>
            </a:r>
            <a:r>
              <a:rPr lang="en-US" sz="1100" b="1" baseline="0" dirty="0">
                <a:solidFill>
                  <a:schemeClr val="tx1"/>
                </a:solidFill>
                <a:latin typeface="Times New Roman" panose="02020603050405020304" pitchFamily="18" charset="0"/>
                <a:cs typeface="Times New Roman" panose="02020603050405020304" pitchFamily="18" charset="0"/>
              </a:rPr>
              <a:t> GIFT TRUST </a:t>
            </a: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702484" y="2914683"/>
            <a:ext cx="1640669" cy="3145712"/>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50" b="1" dirty="0">
                <a:solidFill>
                  <a:schemeClr val="tx1"/>
                </a:solidFill>
                <a:latin typeface="Times New Roman" panose="02020603050405020304" pitchFamily="18" charset="0"/>
                <a:cs typeface="Times New Roman" panose="02020603050405020304" pitchFamily="18" charset="0"/>
              </a:rPr>
              <a:t>Use Crummey</a:t>
            </a:r>
            <a:r>
              <a:rPr lang="en-US" sz="1050" b="1" baseline="0" dirty="0">
                <a:solidFill>
                  <a:schemeClr val="tx1"/>
                </a:solidFill>
                <a:latin typeface="Times New Roman" panose="02020603050405020304" pitchFamily="18" charset="0"/>
                <a:cs typeface="Times New Roman" panose="02020603050405020304" pitchFamily="18" charset="0"/>
              </a:rPr>
              <a:t> Power for annual exclusions, or part of Grantor's exemption amount.</a:t>
            </a:r>
          </a:p>
          <a:p>
            <a:endParaRPr lang="en-US" sz="1050" b="1" baseline="0" dirty="0">
              <a:solidFill>
                <a:schemeClr val="tx1"/>
              </a:solidFill>
              <a:latin typeface="Times New Roman" panose="02020603050405020304" pitchFamily="18" charset="0"/>
              <a:cs typeface="Times New Roman" panose="02020603050405020304" pitchFamily="18" charset="0"/>
            </a:endParaRPr>
          </a:p>
          <a:p>
            <a:r>
              <a:rPr lang="en-US" sz="1050" b="1" baseline="0" dirty="0">
                <a:solidFill>
                  <a:schemeClr val="tx1"/>
                </a:solidFill>
                <a:latin typeface="Times New Roman" panose="02020603050405020304" pitchFamily="18" charset="0"/>
                <a:cs typeface="Times New Roman" panose="02020603050405020304" pitchFamily="18" charset="0"/>
              </a:rPr>
              <a:t>Held for health, education, and maintenance of individuals other than the Grantor.</a:t>
            </a:r>
          </a:p>
          <a:p>
            <a:endParaRPr lang="en-US" sz="1050" b="1" baseline="0" dirty="0">
              <a:solidFill>
                <a:schemeClr val="tx1"/>
              </a:solidFill>
              <a:latin typeface="Times New Roman" panose="02020603050405020304" pitchFamily="18" charset="0"/>
              <a:cs typeface="Times New Roman" panose="02020603050405020304" pitchFamily="18" charset="0"/>
            </a:endParaRPr>
          </a:p>
          <a:p>
            <a:r>
              <a:rPr lang="en-US" sz="1050" b="1" baseline="0" dirty="0">
                <a:solidFill>
                  <a:schemeClr val="tx1"/>
                </a:solidFill>
                <a:latin typeface="Times New Roman" panose="02020603050405020304" pitchFamily="18" charset="0"/>
                <a:cs typeface="Times New Roman" panose="02020603050405020304" pitchFamily="18" charset="0"/>
              </a:rPr>
              <a:t>Complete gift to fund - will not be included in Grantor's estate.</a:t>
            </a:r>
          </a:p>
          <a:p>
            <a:endParaRPr lang="en-US" sz="1050" b="1" baseline="0" dirty="0">
              <a:solidFill>
                <a:schemeClr val="tx1"/>
              </a:solidFill>
              <a:latin typeface="Times New Roman" panose="02020603050405020304" pitchFamily="18" charset="0"/>
              <a:cs typeface="Times New Roman" panose="02020603050405020304" pitchFamily="18" charset="0"/>
            </a:endParaRPr>
          </a:p>
          <a:p>
            <a:r>
              <a:rPr lang="en-US" sz="1050" b="1" baseline="0" dirty="0">
                <a:solidFill>
                  <a:schemeClr val="tx1"/>
                </a:solidFill>
                <a:latin typeface="Times New Roman" panose="02020603050405020304" pitchFamily="18" charset="0"/>
                <a:cs typeface="Times New Roman" panose="02020603050405020304" pitchFamily="18" charset="0"/>
              </a:rPr>
              <a:t>Under PLR 200944002, Grantor may be a discretionary beneficiary.</a:t>
            </a:r>
            <a:endParaRPr lang="en-US" sz="1050" b="1" dirty="0">
              <a:solidFill>
                <a:schemeClr val="tx1"/>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flipH="1">
            <a:off x="6456088" y="726434"/>
            <a:ext cx="23853" cy="53671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9705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idx="4294967295"/>
          </p:nvPr>
        </p:nvSpPr>
        <p:spPr>
          <a:xfrm>
            <a:off x="0" y="0"/>
            <a:ext cx="9144000" cy="533400"/>
          </a:xfrm>
        </p:spPr>
        <p:txBody>
          <a:bodyPr>
            <a:normAutofit fontScale="90000"/>
          </a:bodyPr>
          <a:lstStyle/>
          <a:p>
            <a:pPr algn="ctr" eaLnBrk="1" hangingPunct="1"/>
            <a:r>
              <a:rPr lang="en-US" altLang="en-US" sz="1800" b="1" dirty="0">
                <a:latin typeface="Times New Roman" panose="02020603050405020304" pitchFamily="18" charset="0"/>
                <a:cs typeface="Times New Roman" pitchFamily="18" charset="0"/>
              </a:rPr>
              <a:t>Irrevocable Funded Domestic and International Wealth Accumulation Trust Categories: </a:t>
            </a:r>
            <a:br>
              <a:rPr lang="en-US" altLang="en-US" sz="1800" b="1" dirty="0">
                <a:latin typeface="Times New Roman" panose="02020603050405020304" pitchFamily="18" charset="0"/>
                <a:cs typeface="Times New Roman" pitchFamily="18" charset="0"/>
              </a:rPr>
            </a:br>
            <a:r>
              <a:rPr lang="en-US" altLang="en-US" sz="1800" b="1" dirty="0">
                <a:latin typeface="Times New Roman" panose="02020603050405020304" pitchFamily="18" charset="0"/>
                <a:cs typeface="Times New Roman" pitchFamily="18" charset="0"/>
              </a:rPr>
              <a:t>Where Will Your Client Best Fit?</a:t>
            </a:r>
          </a:p>
        </p:txBody>
      </p:sp>
      <p:graphicFrame>
        <p:nvGraphicFramePr>
          <p:cNvPr id="7" name="Table 6"/>
          <p:cNvGraphicFramePr>
            <a:graphicFrameLocks noGrp="1"/>
          </p:cNvGraphicFramePr>
          <p:nvPr/>
        </p:nvGraphicFramePr>
        <p:xfrm>
          <a:off x="90488" y="560011"/>
          <a:ext cx="8963025" cy="5928312"/>
        </p:xfrm>
        <a:graphic>
          <a:graphicData uri="http://schemas.openxmlformats.org/drawingml/2006/table">
            <a:tbl>
              <a:tblPr firstRow="1" bandRow="1">
                <a:tableStyleId>{5940675A-B579-460E-94D1-54222C63F5DA}</a:tableStyleId>
              </a:tblPr>
              <a:tblGrid>
                <a:gridCol w="886114">
                  <a:extLst>
                    <a:ext uri="{9D8B030D-6E8A-4147-A177-3AD203B41FA5}">
                      <a16:colId xmlns:a16="http://schemas.microsoft.com/office/drawing/2014/main" val="20000"/>
                    </a:ext>
                  </a:extLst>
                </a:gridCol>
                <a:gridCol w="2010129">
                  <a:extLst>
                    <a:ext uri="{9D8B030D-6E8A-4147-A177-3AD203B41FA5}">
                      <a16:colId xmlns:a16="http://schemas.microsoft.com/office/drawing/2014/main" val="20001"/>
                    </a:ext>
                  </a:extLst>
                </a:gridCol>
                <a:gridCol w="1571143">
                  <a:extLst>
                    <a:ext uri="{9D8B030D-6E8A-4147-A177-3AD203B41FA5}">
                      <a16:colId xmlns:a16="http://schemas.microsoft.com/office/drawing/2014/main" val="20002"/>
                    </a:ext>
                  </a:extLst>
                </a:gridCol>
                <a:gridCol w="1309527">
                  <a:extLst>
                    <a:ext uri="{9D8B030D-6E8A-4147-A177-3AD203B41FA5}">
                      <a16:colId xmlns:a16="http://schemas.microsoft.com/office/drawing/2014/main" val="20003"/>
                    </a:ext>
                  </a:extLst>
                </a:gridCol>
                <a:gridCol w="1738364">
                  <a:extLst>
                    <a:ext uri="{9D8B030D-6E8A-4147-A177-3AD203B41FA5}">
                      <a16:colId xmlns:a16="http://schemas.microsoft.com/office/drawing/2014/main" val="20004"/>
                    </a:ext>
                  </a:extLst>
                </a:gridCol>
                <a:gridCol w="1447748">
                  <a:extLst>
                    <a:ext uri="{9D8B030D-6E8A-4147-A177-3AD203B41FA5}">
                      <a16:colId xmlns:a16="http://schemas.microsoft.com/office/drawing/2014/main" val="20005"/>
                    </a:ext>
                  </a:extLst>
                </a:gridCol>
              </a:tblGrid>
              <a:tr h="176313">
                <a:tc>
                  <a:txBody>
                    <a:bodyPr/>
                    <a:lstStyle/>
                    <a:p>
                      <a:endParaRPr lang="en-US" sz="800"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gridSpan="2">
                  <a:txBody>
                    <a:bodyPr/>
                    <a:lstStyle/>
                    <a:p>
                      <a:pPr algn="ctr"/>
                      <a:r>
                        <a:rPr lang="en-US" sz="800" b="1" dirty="0">
                          <a:solidFill>
                            <a:schemeClr val="tx1"/>
                          </a:solidFill>
                          <a:latin typeface="Times New Roman" panose="02020603050405020304" pitchFamily="18" charset="0"/>
                          <a:cs typeface="Times New Roman" panose="02020603050405020304" pitchFamily="18" charset="0"/>
                        </a:rPr>
                        <a:t>A</a:t>
                      </a:r>
                    </a:p>
                  </a:txBody>
                  <a:tcPr marL="91437" marR="91437" marT="45716" marB="45716" anchor="ctr"/>
                </a:tc>
                <a:tc hMerge="1">
                  <a:txBody>
                    <a:bodyPr/>
                    <a:lstStyle/>
                    <a:p>
                      <a:endParaRPr lang="en-US"/>
                    </a:p>
                  </a:txBody>
                  <a:tcPr/>
                </a:tc>
                <a:tc gridSpan="2">
                  <a:txBody>
                    <a:bodyPr/>
                    <a:lstStyle/>
                    <a:p>
                      <a:pPr algn="ctr"/>
                      <a:r>
                        <a:rPr lang="en-US" sz="800" b="1" dirty="0">
                          <a:solidFill>
                            <a:schemeClr val="tx1"/>
                          </a:solidFill>
                          <a:latin typeface="Times New Roman" panose="02020603050405020304" pitchFamily="18" charset="0"/>
                          <a:cs typeface="Times New Roman" panose="02020603050405020304" pitchFamily="18" charset="0"/>
                        </a:rPr>
                        <a:t>B</a:t>
                      </a:r>
                    </a:p>
                  </a:txBody>
                  <a:tcPr marL="91437" marR="91437" marT="45716" marB="45716" anchor="ctr"/>
                </a:tc>
                <a:tc hMerge="1">
                  <a:txBody>
                    <a:bodyPr/>
                    <a:lstStyle/>
                    <a:p>
                      <a:endParaRPr lang="en-US"/>
                    </a:p>
                  </a:txBody>
                  <a:tcPr/>
                </a:tc>
                <a:tc>
                  <a:txBody>
                    <a:bodyPr/>
                    <a:lstStyle/>
                    <a:p>
                      <a:pPr algn="ctr"/>
                      <a:r>
                        <a:rPr lang="en-US" sz="800" b="1" dirty="0">
                          <a:solidFill>
                            <a:schemeClr val="tx1"/>
                          </a:solidFill>
                          <a:latin typeface="Times New Roman" panose="02020603050405020304" pitchFamily="18" charset="0"/>
                          <a:cs typeface="Times New Roman" panose="02020603050405020304" pitchFamily="18" charset="0"/>
                        </a:rPr>
                        <a:t>C</a:t>
                      </a:r>
                    </a:p>
                  </a:txBody>
                  <a:tcPr marL="91437" marR="91437" marT="45716" marB="45716" anchor="ctr"/>
                </a:tc>
                <a:extLst>
                  <a:ext uri="{0D108BD9-81ED-4DB2-BD59-A6C34878D82A}">
                    <a16:rowId xmlns:a16="http://schemas.microsoft.com/office/drawing/2014/main" val="10000"/>
                  </a:ext>
                </a:extLst>
              </a:tr>
              <a:tr h="974266">
                <a:tc>
                  <a:txBody>
                    <a:bodyPr/>
                    <a:lstStyle/>
                    <a:p>
                      <a:endParaRPr lang="en-US" sz="800" dirty="0">
                        <a:solidFill>
                          <a:schemeClr val="tx1"/>
                        </a:solidFill>
                        <a:latin typeface="Times New Roman" panose="02020603050405020304" pitchFamily="18" charset="0"/>
                        <a:cs typeface="Times New Roman" panose="02020603050405020304" pitchFamily="18" charset="0"/>
                      </a:endParaRPr>
                    </a:p>
                  </a:txBody>
                  <a:tcPr marL="91437" marR="91437" marT="45716" marB="45716"/>
                </a:tc>
                <a:tc>
                  <a:txBody>
                    <a:bodyPr/>
                    <a:lstStyle/>
                    <a:p>
                      <a:pPr algn="ctr"/>
                      <a:endParaRPr lang="en-US" sz="1000" b="0" dirty="0">
                        <a:solidFill>
                          <a:schemeClr val="tx1"/>
                        </a:solidFill>
                        <a:latin typeface="Times New Roman" panose="02020603050405020304" pitchFamily="18" charset="0"/>
                        <a:cs typeface="Times New Roman" panose="02020603050405020304" pitchFamily="18" charset="0"/>
                      </a:endParaRPr>
                    </a:p>
                    <a:p>
                      <a:pPr algn="ctr"/>
                      <a:r>
                        <a:rPr lang="en-US" sz="1000" b="0" dirty="0">
                          <a:solidFill>
                            <a:schemeClr val="tx1"/>
                          </a:solidFill>
                          <a:latin typeface="Times New Roman" panose="02020603050405020304" pitchFamily="18" charset="0"/>
                          <a:cs typeface="Times New Roman" panose="02020603050405020304" pitchFamily="18" charset="0"/>
                        </a:rPr>
                        <a:t>Irrevocable,</a:t>
                      </a:r>
                    </a:p>
                    <a:p>
                      <a:pPr algn="ctr"/>
                      <a:r>
                        <a:rPr lang="en-US" sz="1000" b="0" dirty="0">
                          <a:solidFill>
                            <a:schemeClr val="tx1"/>
                          </a:solidFill>
                          <a:latin typeface="Times New Roman" panose="02020603050405020304" pitchFamily="18" charset="0"/>
                          <a:cs typeface="Times New Roman" panose="02020603050405020304" pitchFamily="18" charset="0"/>
                        </a:rPr>
                        <a:t>Complete Gift Trust</a:t>
                      </a:r>
                      <a:endParaRPr lang="en-US" sz="1000" b="0" baseline="0" dirty="0">
                        <a:solidFill>
                          <a:schemeClr val="tx1"/>
                        </a:solidFill>
                        <a:latin typeface="Times New Roman" panose="02020603050405020304" pitchFamily="18" charset="0"/>
                        <a:cs typeface="Times New Roman" panose="02020603050405020304" pitchFamily="18" charset="0"/>
                      </a:endParaRPr>
                    </a:p>
                    <a:p>
                      <a:pPr algn="ctr"/>
                      <a:r>
                        <a:rPr lang="en-US" sz="1000" b="0" baseline="0" dirty="0">
                          <a:solidFill>
                            <a:schemeClr val="tx1"/>
                          </a:solidFill>
                          <a:latin typeface="Times New Roman" panose="02020603050405020304" pitchFamily="18" charset="0"/>
                          <a:cs typeface="Times New Roman" panose="02020603050405020304" pitchFamily="18" charset="0"/>
                        </a:rPr>
                        <a:t>Settlor Not a Beneficiary</a:t>
                      </a:r>
                      <a:endParaRPr lang="en-US" sz="1000" b="0" dirty="0">
                        <a:solidFill>
                          <a:schemeClr val="tx1"/>
                        </a:solidFill>
                        <a:latin typeface="Times New Roman" panose="02020603050405020304" pitchFamily="18" charset="0"/>
                        <a:cs typeface="Times New Roman" panose="02020603050405020304" pitchFamily="18" charset="0"/>
                      </a:endParaRPr>
                    </a:p>
                  </a:txBody>
                  <a:tcPr marL="91437" marR="91437" marT="45716" marB="45716">
                    <a:lnR w="12700" cmpd="sng">
                      <a:noFill/>
                    </a:lnR>
                  </a:tcPr>
                </a:tc>
                <a:tc>
                  <a:txBody>
                    <a:bodyPr/>
                    <a:lstStyle/>
                    <a:p>
                      <a:pPr algn="ctr"/>
                      <a:r>
                        <a:rPr lang="en-US" sz="1000" b="0" dirty="0">
                          <a:solidFill>
                            <a:schemeClr val="tx1"/>
                          </a:solidFill>
                          <a:latin typeface="Times New Roman" panose="02020603050405020304" pitchFamily="18" charset="0"/>
                          <a:cs typeface="Times New Roman" panose="02020603050405020304" pitchFamily="18" charset="0"/>
                        </a:rPr>
                        <a:t/>
                      </a:r>
                      <a:br>
                        <a:rPr lang="en-US" sz="1000" b="0" dirty="0">
                          <a:solidFill>
                            <a:schemeClr val="tx1"/>
                          </a:solidFill>
                          <a:latin typeface="Times New Roman" panose="02020603050405020304" pitchFamily="18" charset="0"/>
                          <a:cs typeface="Times New Roman" panose="02020603050405020304" pitchFamily="18" charset="0"/>
                        </a:rPr>
                      </a:br>
                      <a:r>
                        <a:rPr lang="en-US" sz="1000" b="0" dirty="0">
                          <a:solidFill>
                            <a:schemeClr val="tx1"/>
                          </a:solidFill>
                          <a:latin typeface="Times New Roman" panose="02020603050405020304" pitchFamily="18" charset="0"/>
                          <a:cs typeface="Times New Roman" panose="02020603050405020304" pitchFamily="18" charset="0"/>
                        </a:rPr>
                        <a:t>Shielded from </a:t>
                      </a:r>
                    </a:p>
                    <a:p>
                      <a:pPr algn="ctr"/>
                      <a:r>
                        <a:rPr lang="en-US" sz="1000" b="0" dirty="0">
                          <a:solidFill>
                            <a:schemeClr val="tx1"/>
                          </a:solidFill>
                          <a:latin typeface="Times New Roman" panose="02020603050405020304" pitchFamily="18" charset="0"/>
                          <a:cs typeface="Times New Roman" panose="02020603050405020304" pitchFamily="18" charset="0"/>
                        </a:rPr>
                        <a:t>future estate </a:t>
                      </a:r>
                    </a:p>
                    <a:p>
                      <a:pPr algn="ctr"/>
                      <a:r>
                        <a:rPr lang="en-US" sz="1000" b="0" dirty="0">
                          <a:solidFill>
                            <a:schemeClr val="tx1"/>
                          </a:solidFill>
                          <a:latin typeface="Times New Roman" panose="02020603050405020304" pitchFamily="18" charset="0"/>
                          <a:cs typeface="Times New Roman" panose="02020603050405020304" pitchFamily="18" charset="0"/>
                        </a:rPr>
                        <a:t>tax of settlor</a:t>
                      </a:r>
                    </a:p>
                  </a:txBody>
                  <a:tcPr marL="91437" marR="91437" marT="45716" marB="45716">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800" dirty="0">
                        <a:solidFill>
                          <a:schemeClr val="tx1"/>
                        </a:solidFill>
                        <a:latin typeface="Times New Roman" panose="02020603050405020304" pitchFamily="18" charset="0"/>
                        <a:cs typeface="Times New Roman" panose="02020603050405020304" pitchFamily="18" charset="0"/>
                      </a:endParaRPr>
                    </a:p>
                    <a:p>
                      <a:pPr algn="ctr"/>
                      <a:r>
                        <a:rPr lang="en-US" sz="1050" dirty="0">
                          <a:solidFill>
                            <a:schemeClr val="tx1"/>
                          </a:solidFill>
                          <a:latin typeface="Times New Roman" panose="02020603050405020304" pitchFamily="18" charset="0"/>
                          <a:cs typeface="Times New Roman" panose="02020603050405020304" pitchFamily="18" charset="0"/>
                        </a:rPr>
                        <a:t>Irrevocable,</a:t>
                      </a:r>
                    </a:p>
                    <a:p>
                      <a:pPr algn="ctr"/>
                      <a:r>
                        <a:rPr lang="en-US" sz="1050" dirty="0">
                          <a:solidFill>
                            <a:schemeClr val="tx1"/>
                          </a:solidFill>
                          <a:latin typeface="Times New Roman" panose="02020603050405020304" pitchFamily="18" charset="0"/>
                          <a:cs typeface="Times New Roman" panose="02020603050405020304" pitchFamily="18" charset="0"/>
                        </a:rPr>
                        <a:t> Complete Gift </a:t>
                      </a:r>
                    </a:p>
                    <a:p>
                      <a:pPr algn="ctr"/>
                      <a:r>
                        <a:rPr lang="en-US" sz="1050" dirty="0">
                          <a:solidFill>
                            <a:schemeClr val="tx1"/>
                          </a:solidFill>
                          <a:latin typeface="Times New Roman" panose="02020603050405020304" pitchFamily="18" charset="0"/>
                          <a:cs typeface="Times New Roman" panose="02020603050405020304" pitchFamily="18" charset="0"/>
                        </a:rPr>
                        <a:t>Trust </a:t>
                      </a:r>
                    </a:p>
                    <a:p>
                      <a:pPr algn="ctr"/>
                      <a:r>
                        <a:rPr lang="en-US" sz="1050" dirty="0">
                          <a:solidFill>
                            <a:schemeClr val="tx1"/>
                          </a:solidFill>
                          <a:latin typeface="Times New Roman" panose="02020603050405020304" pitchFamily="18" charset="0"/>
                          <a:cs typeface="Times New Roman" panose="02020603050405020304" pitchFamily="18" charset="0"/>
                        </a:rPr>
                        <a:t>Settlor</a:t>
                      </a:r>
                      <a:r>
                        <a:rPr lang="en-US" sz="1050" baseline="0" dirty="0">
                          <a:solidFill>
                            <a:schemeClr val="tx1"/>
                          </a:solidFill>
                          <a:latin typeface="Times New Roman" panose="02020603050405020304" pitchFamily="18" charset="0"/>
                          <a:cs typeface="Times New Roman" panose="02020603050405020304" pitchFamily="18" charset="0"/>
                        </a:rPr>
                        <a:t> is a Beneficiary</a:t>
                      </a:r>
                      <a:endParaRPr lang="en-US" sz="1050" dirty="0">
                        <a:solidFill>
                          <a:schemeClr val="tx1"/>
                        </a:solidFill>
                        <a:latin typeface="Times New Roman" panose="02020603050405020304" pitchFamily="18" charset="0"/>
                        <a:cs typeface="Times New Roman" panose="02020603050405020304" pitchFamily="18" charset="0"/>
                      </a:endParaRPr>
                    </a:p>
                  </a:txBody>
                  <a:tcPr marL="91437" marR="91437" marT="45716" marB="4571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r>
                        <a:rPr lang="en-US" sz="800" dirty="0">
                          <a:solidFill>
                            <a:schemeClr val="tx1"/>
                          </a:solidFill>
                          <a:latin typeface="Times New Roman" panose="02020603050405020304" pitchFamily="18" charset="0"/>
                          <a:cs typeface="Times New Roman" panose="02020603050405020304" pitchFamily="18" charset="0"/>
                        </a:rPr>
                        <a:t/>
                      </a:r>
                      <a:br>
                        <a:rPr lang="en-US" sz="800" dirty="0">
                          <a:solidFill>
                            <a:schemeClr val="tx1"/>
                          </a:solidFill>
                          <a:latin typeface="Times New Roman" panose="02020603050405020304" pitchFamily="18" charset="0"/>
                          <a:cs typeface="Times New Roman" panose="02020603050405020304" pitchFamily="18" charset="0"/>
                        </a:rPr>
                      </a:br>
                      <a:r>
                        <a:rPr lang="en-US" sz="800" dirty="0">
                          <a:solidFill>
                            <a:schemeClr val="tx1"/>
                          </a:solidFill>
                          <a:latin typeface="Times New Roman" panose="02020603050405020304" pitchFamily="18" charset="0"/>
                          <a:cs typeface="Times New Roman" panose="02020603050405020304" pitchFamily="18" charset="0"/>
                        </a:rPr>
                        <a:t>Shielded from future estate tax of settlor – but in case PLR 200944002 is not correct – empower a third party to deprive the settlor of</a:t>
                      </a:r>
                      <a:r>
                        <a:rPr lang="en-US" sz="800" baseline="0" dirty="0">
                          <a:solidFill>
                            <a:schemeClr val="tx1"/>
                          </a:solidFill>
                          <a:latin typeface="Times New Roman" panose="02020603050405020304" pitchFamily="18" charset="0"/>
                          <a:cs typeface="Times New Roman" panose="02020603050405020304" pitchFamily="18" charset="0"/>
                        </a:rPr>
                        <a:t> distribution rights more than 3 years before the settlor dies – IRC §§ 2035 &amp; 2036</a:t>
                      </a:r>
                      <a:endParaRPr lang="en-US" sz="800" dirty="0">
                        <a:solidFill>
                          <a:schemeClr val="tx1"/>
                        </a:solidFill>
                        <a:latin typeface="Times New Roman" panose="02020603050405020304" pitchFamily="18" charset="0"/>
                        <a:cs typeface="Times New Roman" panose="02020603050405020304" pitchFamily="18" charset="0"/>
                      </a:endParaRPr>
                    </a:p>
                  </a:txBody>
                  <a:tcPr marL="91437" marR="91437" marT="45716" marB="4571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tx1"/>
                          </a:solidFill>
                          <a:latin typeface="Times New Roman" panose="02020603050405020304" pitchFamily="18" charset="0"/>
                          <a:cs typeface="Times New Roman" panose="02020603050405020304" pitchFamily="18" charset="0"/>
                        </a:rPr>
                        <a:t>Irrevocable Incomplete Gift Trust</a:t>
                      </a:r>
                    </a:p>
                    <a:p>
                      <a:pPr algn="ctr"/>
                      <a:endParaRPr lang="en-US" sz="900" b="0" dirty="0">
                        <a:solidFill>
                          <a:schemeClr val="tx1"/>
                        </a:solidFill>
                        <a:latin typeface="Times New Roman" panose="02020603050405020304" pitchFamily="18" charset="0"/>
                        <a:cs typeface="Times New Roman" panose="02020603050405020304" pitchFamily="18" charset="0"/>
                      </a:endParaRPr>
                    </a:p>
                    <a:p>
                      <a:pPr algn="l"/>
                      <a:r>
                        <a:rPr lang="en-US" sz="900" b="0" dirty="0">
                          <a:solidFill>
                            <a:schemeClr val="tx1"/>
                          </a:solidFill>
                          <a:latin typeface="Times New Roman" panose="02020603050405020304" pitchFamily="18" charset="0"/>
                          <a:cs typeface="Times New Roman" panose="02020603050405020304" pitchFamily="18" charset="0"/>
                        </a:rPr>
                        <a:t>Treated as if no gift occurred for federal estate and gift tax purposes – business purpose is wealth preservation for family members.</a:t>
                      </a:r>
                    </a:p>
                  </a:txBody>
                  <a:tcPr marL="91437" marR="91437" marT="45716" marB="45716"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1481033">
                <a:tc>
                  <a:txBody>
                    <a:bodyPr/>
                    <a:lstStyle/>
                    <a:p>
                      <a:r>
                        <a:rPr lang="en-US" sz="900" dirty="0">
                          <a:solidFill>
                            <a:schemeClr val="tx1"/>
                          </a:solidFill>
                          <a:latin typeface="Times New Roman" panose="02020603050405020304" pitchFamily="18" charset="0"/>
                          <a:cs typeface="Times New Roman" panose="02020603050405020304" pitchFamily="18" charset="0"/>
                        </a:rPr>
                        <a:t>1.</a:t>
                      </a:r>
                      <a:r>
                        <a:rPr lang="en-US" sz="900" baseline="0" dirty="0">
                          <a:solidFill>
                            <a:schemeClr val="tx1"/>
                          </a:solidFill>
                          <a:latin typeface="Times New Roman" panose="02020603050405020304" pitchFamily="18" charset="0"/>
                          <a:cs typeface="Times New Roman" panose="02020603050405020304" pitchFamily="18" charset="0"/>
                        </a:rPr>
                        <a:t> </a:t>
                      </a:r>
                    </a:p>
                    <a:p>
                      <a:r>
                        <a:rPr lang="en-US" sz="900" dirty="0">
                          <a:solidFill>
                            <a:schemeClr val="tx1"/>
                          </a:solidFill>
                          <a:latin typeface="Times New Roman" panose="02020603050405020304" pitchFamily="18" charset="0"/>
                          <a:cs typeface="Times New Roman" panose="02020603050405020304" pitchFamily="18" charset="0"/>
                        </a:rPr>
                        <a:t>Most Domestic States – Including Florida </a:t>
                      </a:r>
                    </a:p>
                  </a:txBody>
                  <a:tcPr marL="91437" marR="91437" marT="45716" marB="45716" anchor="ctr"/>
                </a:tc>
                <a:tc gridSpan="2">
                  <a:txBody>
                    <a:bodyPr/>
                    <a:lstStyle/>
                    <a:p>
                      <a:r>
                        <a:rPr lang="en-US" sz="800" b="1" dirty="0">
                          <a:solidFill>
                            <a:schemeClr val="tx1"/>
                          </a:solidFill>
                          <a:latin typeface="Times New Roman" panose="02020603050405020304" pitchFamily="18" charset="0"/>
                          <a:cs typeface="Times New Roman" panose="02020603050405020304" pitchFamily="18" charset="0"/>
                        </a:rPr>
                        <a:t>A1</a:t>
                      </a:r>
                      <a:r>
                        <a:rPr lang="en-US" sz="800" b="1" baseline="0" dirty="0">
                          <a:solidFill>
                            <a:schemeClr val="tx1"/>
                          </a:solidFill>
                          <a:latin typeface="Times New Roman" panose="02020603050405020304" pitchFamily="18" charset="0"/>
                          <a:cs typeface="Times New Roman" panose="02020603050405020304" pitchFamily="18" charset="0"/>
                        </a:rPr>
                        <a:t> </a:t>
                      </a:r>
                      <a:r>
                        <a:rPr lang="en-US" sz="800" b="0" baseline="0" dirty="0">
                          <a:solidFill>
                            <a:schemeClr val="tx1"/>
                          </a:solidFill>
                          <a:latin typeface="Times New Roman" panose="02020603050405020304" pitchFamily="18" charset="0"/>
                          <a:cs typeface="Times New Roman" panose="02020603050405020304" pitchFamily="18" charset="0"/>
                        </a:rPr>
                        <a:t>Protected from creditors of the settlor, and some but not all of the creditors of the beneficiary.</a:t>
                      </a:r>
                    </a:p>
                    <a:p>
                      <a:r>
                        <a:rPr lang="en-US" sz="800" b="1" u="sng" baseline="0" dirty="0">
                          <a:solidFill>
                            <a:schemeClr val="tx1"/>
                          </a:solidFill>
                          <a:latin typeface="Times New Roman" panose="02020603050405020304" pitchFamily="18" charset="0"/>
                          <a:cs typeface="Times New Roman" panose="02020603050405020304" pitchFamily="18" charset="0"/>
                        </a:rPr>
                        <a:t>Exception Creditors:</a:t>
                      </a:r>
                      <a:endParaRPr lang="en-US" sz="800" b="0" u="sng" baseline="0" dirty="0">
                        <a:solidFill>
                          <a:schemeClr val="tx1"/>
                        </a:solidFill>
                        <a:latin typeface="Times New Roman" panose="02020603050405020304" pitchFamily="18" charset="0"/>
                        <a:cs typeface="Times New Roman" panose="02020603050405020304" pitchFamily="18" charset="0"/>
                      </a:endParaRPr>
                    </a:p>
                    <a:p>
                      <a:pPr>
                        <a:buFont typeface="Arial" pitchFamily="34" charset="0"/>
                        <a:buChar char="•"/>
                      </a:pPr>
                      <a:r>
                        <a:rPr lang="en-US" sz="800" b="0" u="none" baseline="0" dirty="0">
                          <a:solidFill>
                            <a:schemeClr val="tx1"/>
                          </a:solidFill>
                          <a:latin typeface="Times New Roman" panose="02020603050405020304" pitchFamily="18" charset="0"/>
                          <a:cs typeface="Times New Roman" panose="02020603050405020304" pitchFamily="18" charset="0"/>
                        </a:rPr>
                        <a:t> Support obligations: beneficiary’s child, spouse or former spouse (i.e., FL, CA, NY, NJ)</a:t>
                      </a:r>
                    </a:p>
                    <a:p>
                      <a:pPr>
                        <a:buFont typeface="Arial" pitchFamily="34" charset="0"/>
                        <a:buChar char="•"/>
                      </a:pPr>
                      <a:r>
                        <a:rPr lang="en-US" sz="800" b="0" u="none" baseline="0" dirty="0">
                          <a:solidFill>
                            <a:schemeClr val="tx1"/>
                          </a:solidFill>
                          <a:latin typeface="Times New Roman" panose="02020603050405020304" pitchFamily="18" charset="0"/>
                          <a:cs typeface="Times New Roman" panose="02020603050405020304" pitchFamily="18" charset="0"/>
                        </a:rPr>
                        <a:t>Person who has provided services for the protection of the beneficiary’s interest in the trust (i.e., FL)</a:t>
                      </a:r>
                    </a:p>
                    <a:p>
                      <a:pPr>
                        <a:buFont typeface="Arial" pitchFamily="34" charset="0"/>
                        <a:buChar char="•"/>
                      </a:pPr>
                      <a:r>
                        <a:rPr lang="en-US" sz="800" b="0" u="none" baseline="0" dirty="0">
                          <a:solidFill>
                            <a:schemeClr val="tx1"/>
                          </a:solidFill>
                          <a:latin typeface="Times New Roman" panose="02020603050405020304" pitchFamily="18" charset="0"/>
                          <a:cs typeface="Times New Roman" panose="02020603050405020304" pitchFamily="18" charset="0"/>
                        </a:rPr>
                        <a:t>State or U.S. claim empowered by state or federal law (i.e., public support obligations in CA)</a:t>
                      </a:r>
                    </a:p>
                    <a:p>
                      <a:pPr>
                        <a:buFont typeface="Arial" pitchFamily="34" charset="0"/>
                        <a:buChar char="•"/>
                      </a:pPr>
                      <a:r>
                        <a:rPr lang="en-US" sz="800" b="0" u="none" baseline="0" dirty="0">
                          <a:solidFill>
                            <a:schemeClr val="tx1"/>
                          </a:solidFill>
                          <a:latin typeface="Times New Roman" panose="02020603050405020304" pitchFamily="18" charset="0"/>
                          <a:cs typeface="Times New Roman" panose="02020603050405020304" pitchFamily="18" charset="0"/>
                        </a:rPr>
                        <a:t>Some states have more exceptions, (i.e., criminal restitution in CA, or punitive damages arising from manslaughter or murder in NJ)</a:t>
                      </a:r>
                    </a:p>
                    <a:p>
                      <a:pPr>
                        <a:buFont typeface="Arial" pitchFamily="34" charset="0"/>
                        <a:buChar char="•"/>
                      </a:pPr>
                      <a:r>
                        <a:rPr lang="en-US" sz="800" b="0" u="none" baseline="0" dirty="0">
                          <a:solidFill>
                            <a:schemeClr val="tx1"/>
                          </a:solidFill>
                          <a:latin typeface="Times New Roman" panose="02020603050405020304" pitchFamily="18" charset="0"/>
                          <a:cs typeface="Times New Roman" panose="02020603050405020304" pitchFamily="18" charset="0"/>
                        </a:rPr>
                        <a:t>Future legislation – What can they get you on next?</a:t>
                      </a:r>
                    </a:p>
                    <a:p>
                      <a:pPr>
                        <a:buFont typeface="Arial" pitchFamily="34" charset="0"/>
                        <a:buNone/>
                      </a:pPr>
                      <a:r>
                        <a:rPr lang="en-US" sz="800" b="0" u="none" baseline="0" dirty="0">
                          <a:solidFill>
                            <a:schemeClr val="tx1"/>
                          </a:solidFill>
                          <a:latin typeface="Times New Roman" panose="02020603050405020304" pitchFamily="18" charset="0"/>
                          <a:cs typeface="Times New Roman" panose="02020603050405020304" pitchFamily="18" charset="0"/>
                        </a:rPr>
                        <a:t>NOTE – May benefit spouse but be careful under IRC 2036.  If spouse is beneficiary cannot toggle off tax defective status unless an adverse party can approve all distributions to spouse.</a:t>
                      </a:r>
                      <a:endParaRPr lang="en-US" sz="800" b="1" u="none"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gridSpan="2">
                  <a:txBody>
                    <a:bodyPr/>
                    <a:lstStyle/>
                    <a:p>
                      <a:r>
                        <a:rPr lang="en-US" sz="1000" b="1" dirty="0">
                          <a:solidFill>
                            <a:schemeClr val="tx1"/>
                          </a:solidFill>
                          <a:latin typeface="Times New Roman" panose="02020603050405020304" pitchFamily="18" charset="0"/>
                          <a:cs typeface="Times New Roman" panose="02020603050405020304" pitchFamily="18" charset="0"/>
                        </a:rPr>
                        <a:t>B1</a:t>
                      </a:r>
                      <a:r>
                        <a:rPr lang="en-US" sz="1000" b="0" dirty="0">
                          <a:solidFill>
                            <a:schemeClr val="tx1"/>
                          </a:solidFill>
                          <a:latin typeface="Times New Roman" panose="02020603050405020304" pitchFamily="18" charset="0"/>
                          <a:cs typeface="Times New Roman" panose="02020603050405020304" pitchFamily="18" charset="0"/>
                        </a:rPr>
                        <a:t> Will be subject to estate tax under IRC § 2036 because the settlor may be seen as retaining benefit by having the trust pay his/her creditors</a:t>
                      </a:r>
                      <a:r>
                        <a:rPr lang="en-US" sz="1000" b="0" baseline="0" dirty="0">
                          <a:solidFill>
                            <a:schemeClr val="tx1"/>
                          </a:solidFill>
                          <a:latin typeface="Times New Roman" panose="02020603050405020304" pitchFamily="18" charset="0"/>
                          <a:cs typeface="Times New Roman" panose="02020603050405020304" pitchFamily="18" charset="0"/>
                        </a:rPr>
                        <a:t> – </a:t>
                      </a:r>
                      <a:r>
                        <a:rPr lang="en-US" sz="1000" b="0" i="1" baseline="0" dirty="0">
                          <a:solidFill>
                            <a:schemeClr val="tx1"/>
                          </a:solidFill>
                          <a:latin typeface="Times New Roman" panose="02020603050405020304" pitchFamily="18" charset="0"/>
                          <a:cs typeface="Times New Roman" panose="02020603050405020304" pitchFamily="18" charset="0"/>
                        </a:rPr>
                        <a:t>Revenue Ruling 2004-64</a:t>
                      </a:r>
                      <a:endParaRPr lang="en-US" sz="10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a:txBody>
                    <a:bodyPr/>
                    <a:lstStyle/>
                    <a:p>
                      <a:r>
                        <a:rPr lang="en-US" sz="900" b="1" dirty="0">
                          <a:solidFill>
                            <a:schemeClr val="tx1"/>
                          </a:solidFill>
                          <a:latin typeface="Times New Roman" panose="02020603050405020304" pitchFamily="18" charset="0"/>
                          <a:cs typeface="Times New Roman" panose="02020603050405020304" pitchFamily="18" charset="0"/>
                        </a:rPr>
                        <a:t>C1</a:t>
                      </a:r>
                      <a:r>
                        <a:rPr lang="en-US" sz="900" b="0" dirty="0">
                          <a:solidFill>
                            <a:schemeClr val="tx1"/>
                          </a:solidFill>
                          <a:latin typeface="Times New Roman" panose="02020603050405020304" pitchFamily="18" charset="0"/>
                          <a:cs typeface="Times New Roman" panose="02020603050405020304" pitchFamily="18" charset="0"/>
                        </a:rPr>
                        <a:t> If grantor is beneficiary there will be no creditor protection – if grantor is not beneficiary then see A1 for exceptions</a:t>
                      </a:r>
                    </a:p>
                    <a:p>
                      <a:endParaRPr lang="en-US" sz="900" b="0" dirty="0">
                        <a:solidFill>
                          <a:schemeClr val="tx1"/>
                        </a:solidFill>
                        <a:latin typeface="Times New Roman" panose="02020603050405020304" pitchFamily="18" charset="0"/>
                        <a:cs typeface="Times New Roman" panose="02020603050405020304" pitchFamily="18" charset="0"/>
                      </a:endParaRPr>
                    </a:p>
                    <a:p>
                      <a:r>
                        <a:rPr lang="en-US" sz="900" b="0" dirty="0">
                          <a:solidFill>
                            <a:schemeClr val="tx1"/>
                          </a:solidFill>
                          <a:latin typeface="Times New Roman" panose="02020603050405020304" pitchFamily="18" charset="0"/>
                          <a:cs typeface="Times New Roman" panose="02020603050405020304" pitchFamily="18" charset="0"/>
                        </a:rPr>
                        <a:t>Any</a:t>
                      </a:r>
                      <a:r>
                        <a:rPr lang="en-US" sz="900" b="0" baseline="0" dirty="0">
                          <a:solidFill>
                            <a:schemeClr val="tx1"/>
                          </a:solidFill>
                          <a:latin typeface="Times New Roman" panose="02020603050405020304" pitchFamily="18" charset="0"/>
                          <a:cs typeface="Times New Roman" panose="02020603050405020304" pitchFamily="18" charset="0"/>
                        </a:rPr>
                        <a:t> creditor may be able to reach into the trust (unless the trust flees to another jurisdiction – don’t forget the flee clause)</a:t>
                      </a:r>
                      <a:endParaRPr lang="en-US" sz="9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extLst>
                  <a:ext uri="{0D108BD9-81ED-4DB2-BD59-A6C34878D82A}">
                    <a16:rowId xmlns:a16="http://schemas.microsoft.com/office/drawing/2014/main" val="10002"/>
                  </a:ext>
                </a:extLst>
              </a:tr>
              <a:tr h="286020">
                <a:tc>
                  <a:txBody>
                    <a:bodyPr/>
                    <a:lstStyle/>
                    <a:p>
                      <a:r>
                        <a:rPr lang="en-US" sz="900" dirty="0">
                          <a:solidFill>
                            <a:schemeClr val="tx1"/>
                          </a:solidFill>
                          <a:latin typeface="Times New Roman" panose="02020603050405020304" pitchFamily="18" charset="0"/>
                          <a:cs typeface="Times New Roman" panose="02020603050405020304" pitchFamily="18" charset="0"/>
                        </a:rPr>
                        <a:t>2. </a:t>
                      </a:r>
                    </a:p>
                    <a:p>
                      <a:r>
                        <a:rPr lang="en-US" sz="900" dirty="0">
                          <a:solidFill>
                            <a:schemeClr val="tx1"/>
                          </a:solidFill>
                          <a:latin typeface="Times New Roman" panose="02020603050405020304" pitchFamily="18" charset="0"/>
                          <a:cs typeface="Times New Roman" panose="02020603050405020304" pitchFamily="18" charset="0"/>
                        </a:rPr>
                        <a:t>Nevada</a:t>
                      </a:r>
                    </a:p>
                  </a:txBody>
                  <a:tcPr marL="91437" marR="91437" marT="45716" marB="45716" anchor="ctr"/>
                </a:tc>
                <a:tc gridSpan="2">
                  <a:txBody>
                    <a:bodyPr/>
                    <a:lstStyle/>
                    <a:p>
                      <a:r>
                        <a:rPr lang="en-US" sz="900" b="1" dirty="0">
                          <a:solidFill>
                            <a:schemeClr val="tx1"/>
                          </a:solidFill>
                          <a:latin typeface="Times New Roman" panose="02020603050405020304" pitchFamily="18" charset="0"/>
                          <a:cs typeface="Times New Roman" panose="02020603050405020304" pitchFamily="18" charset="0"/>
                        </a:rPr>
                        <a:t>A2</a:t>
                      </a:r>
                      <a:r>
                        <a:rPr lang="en-US" sz="900" b="0" baseline="0" dirty="0">
                          <a:solidFill>
                            <a:schemeClr val="tx1"/>
                          </a:solidFill>
                          <a:latin typeface="Times New Roman" panose="02020603050405020304" pitchFamily="18" charset="0"/>
                          <a:cs typeface="Times New Roman" panose="02020603050405020304" pitchFamily="18" charset="0"/>
                        </a:rPr>
                        <a:t> Protected from all creditors – subject to 2 year Statute of Limitations </a:t>
                      </a:r>
                    </a:p>
                    <a:p>
                      <a:r>
                        <a:rPr lang="en-US" sz="900" b="0" baseline="0" dirty="0">
                          <a:solidFill>
                            <a:schemeClr val="tx1"/>
                          </a:solidFill>
                          <a:latin typeface="Times New Roman" panose="02020603050405020304" pitchFamily="18" charset="0"/>
                          <a:cs typeface="Times New Roman" panose="02020603050405020304" pitchFamily="18" charset="0"/>
                        </a:rPr>
                        <a:t>(Much safer – assuming Nevada law applies)</a:t>
                      </a:r>
                      <a:endParaRPr lang="en-US" sz="9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gridSpan="2">
                  <a:txBody>
                    <a:bodyPr/>
                    <a:lstStyle/>
                    <a:p>
                      <a:r>
                        <a:rPr lang="en-US" sz="900" b="1" dirty="0">
                          <a:solidFill>
                            <a:schemeClr val="tx1"/>
                          </a:solidFill>
                          <a:latin typeface="Times New Roman" panose="02020603050405020304" pitchFamily="18" charset="0"/>
                          <a:cs typeface="Times New Roman" panose="02020603050405020304" pitchFamily="18" charset="0"/>
                        </a:rPr>
                        <a:t>B2</a:t>
                      </a:r>
                      <a:r>
                        <a:rPr lang="en-US" sz="900" b="0" baseline="0" dirty="0">
                          <a:solidFill>
                            <a:schemeClr val="tx1"/>
                          </a:solidFill>
                          <a:latin typeface="Times New Roman" panose="02020603050405020304" pitchFamily="18" charset="0"/>
                          <a:cs typeface="Times New Roman" panose="02020603050405020304" pitchFamily="18" charset="0"/>
                        </a:rPr>
                        <a:t> IRC </a:t>
                      </a:r>
                      <a:r>
                        <a:rPr lang="en-US" sz="900" b="0" dirty="0">
                          <a:solidFill>
                            <a:schemeClr val="tx1"/>
                          </a:solidFill>
                          <a:latin typeface="Times New Roman" panose="02020603050405020304" pitchFamily="18" charset="0"/>
                          <a:cs typeface="Times New Roman" panose="02020603050405020304" pitchFamily="18" charset="0"/>
                        </a:rPr>
                        <a:t>§ 2036 should</a:t>
                      </a:r>
                      <a:r>
                        <a:rPr lang="en-US" sz="900" b="0" baseline="0" dirty="0">
                          <a:solidFill>
                            <a:schemeClr val="tx1"/>
                          </a:solidFill>
                          <a:latin typeface="Times New Roman" panose="02020603050405020304" pitchFamily="18" charset="0"/>
                          <a:cs typeface="Times New Roman" panose="02020603050405020304" pitchFamily="18" charset="0"/>
                        </a:rPr>
                        <a:t> not be an issue if PLR 200944002</a:t>
                      </a:r>
                      <a:endParaRPr lang="en-US" sz="9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a:txBody>
                    <a:bodyPr/>
                    <a:lstStyle/>
                    <a:p>
                      <a:r>
                        <a:rPr lang="en-US" sz="900" b="1" dirty="0">
                          <a:solidFill>
                            <a:schemeClr val="tx1"/>
                          </a:solidFill>
                          <a:latin typeface="Times New Roman" panose="02020603050405020304" pitchFamily="18" charset="0"/>
                          <a:cs typeface="Times New Roman" panose="02020603050405020304" pitchFamily="18" charset="0"/>
                        </a:rPr>
                        <a:t>C2</a:t>
                      </a:r>
                      <a:r>
                        <a:rPr lang="en-US" sz="900" b="0" dirty="0">
                          <a:solidFill>
                            <a:schemeClr val="tx1"/>
                          </a:solidFill>
                          <a:latin typeface="Times New Roman" panose="02020603050405020304" pitchFamily="18" charset="0"/>
                          <a:cs typeface="Times New Roman" panose="02020603050405020304" pitchFamily="18" charset="0"/>
                        </a:rPr>
                        <a:t> Same as A2:</a:t>
                      </a:r>
                    </a:p>
                    <a:p>
                      <a:r>
                        <a:rPr lang="en-US" sz="900" b="0" dirty="0">
                          <a:solidFill>
                            <a:schemeClr val="tx1"/>
                          </a:solidFill>
                          <a:latin typeface="Times New Roman" panose="02020603050405020304" pitchFamily="18" charset="0"/>
                          <a:cs typeface="Times New Roman" panose="02020603050405020304" pitchFamily="18" charset="0"/>
                        </a:rPr>
                        <a:t>All</a:t>
                      </a:r>
                      <a:r>
                        <a:rPr lang="en-US" sz="900" b="0" baseline="0" dirty="0">
                          <a:solidFill>
                            <a:schemeClr val="tx1"/>
                          </a:solidFill>
                          <a:latin typeface="Times New Roman" panose="02020603050405020304" pitchFamily="18" charset="0"/>
                          <a:cs typeface="Times New Roman" panose="02020603050405020304" pitchFamily="18" charset="0"/>
                        </a:rPr>
                        <a:t> creditors, 2 yr statute</a:t>
                      </a:r>
                      <a:endParaRPr lang="en-US" sz="9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extLst>
                  <a:ext uri="{0D108BD9-81ED-4DB2-BD59-A6C34878D82A}">
                    <a16:rowId xmlns:a16="http://schemas.microsoft.com/office/drawing/2014/main" val="10003"/>
                  </a:ext>
                </a:extLst>
              </a:tr>
              <a:tr h="1104897">
                <a:tc>
                  <a:txBody>
                    <a:bodyPr/>
                    <a:lstStyle/>
                    <a:p>
                      <a:r>
                        <a:rPr lang="en-US" sz="900" dirty="0">
                          <a:solidFill>
                            <a:schemeClr val="tx1"/>
                          </a:solidFill>
                          <a:latin typeface="Times New Roman" panose="02020603050405020304" pitchFamily="18" charset="0"/>
                          <a:cs typeface="Times New Roman" panose="02020603050405020304" pitchFamily="18" charset="0"/>
                        </a:rPr>
                        <a:t>3. </a:t>
                      </a:r>
                    </a:p>
                    <a:p>
                      <a:r>
                        <a:rPr lang="en-US" sz="900" dirty="0">
                          <a:solidFill>
                            <a:schemeClr val="tx1"/>
                          </a:solidFill>
                          <a:latin typeface="Times New Roman" panose="02020603050405020304" pitchFamily="18" charset="0"/>
                          <a:cs typeface="Times New Roman" panose="02020603050405020304" pitchFamily="18" charset="0"/>
                        </a:rPr>
                        <a:t>Alaska, Delaware, and Wyoming (WY recently passed amendments to Uniform Trust Code</a:t>
                      </a:r>
                    </a:p>
                  </a:txBody>
                  <a:tcPr marL="91437" marR="91437" marT="45716" marB="45716" anchor="ctr"/>
                </a:tc>
                <a:tc gridSpan="2">
                  <a:txBody>
                    <a:bodyPr/>
                    <a:lstStyle/>
                    <a:p>
                      <a:r>
                        <a:rPr lang="en-US" sz="900" b="1" dirty="0">
                          <a:solidFill>
                            <a:schemeClr val="tx1"/>
                          </a:solidFill>
                          <a:latin typeface="Times New Roman" panose="02020603050405020304" pitchFamily="18" charset="0"/>
                          <a:cs typeface="Times New Roman" panose="02020603050405020304" pitchFamily="18" charset="0"/>
                        </a:rPr>
                        <a:t>A3</a:t>
                      </a:r>
                      <a:r>
                        <a:rPr lang="en-US" sz="900" b="0" baseline="0" dirty="0">
                          <a:solidFill>
                            <a:schemeClr val="tx1"/>
                          </a:solidFill>
                          <a:latin typeface="Times New Roman" panose="02020603050405020304" pitchFamily="18" charset="0"/>
                          <a:cs typeface="Times New Roman" panose="02020603050405020304" pitchFamily="18" charset="0"/>
                        </a:rPr>
                        <a:t> Delaware has a 4 year Statute of Limitations and exceptions for divorcing spouse, alimony and child support, as well as for preexisting torts.</a:t>
                      </a:r>
                    </a:p>
                    <a:p>
                      <a:endParaRPr lang="en-US" sz="900" b="0" baseline="0" dirty="0">
                        <a:solidFill>
                          <a:schemeClr val="tx1"/>
                        </a:solidFill>
                        <a:latin typeface="Times New Roman" panose="02020603050405020304" pitchFamily="18" charset="0"/>
                        <a:cs typeface="Times New Roman" panose="02020603050405020304" pitchFamily="18" charset="0"/>
                      </a:endParaRPr>
                    </a:p>
                    <a:p>
                      <a:r>
                        <a:rPr lang="en-US" sz="900" b="0" baseline="0" dirty="0">
                          <a:solidFill>
                            <a:schemeClr val="tx1"/>
                          </a:solidFill>
                          <a:latin typeface="Times New Roman" panose="02020603050405020304" pitchFamily="18" charset="0"/>
                          <a:cs typeface="Times New Roman" panose="02020603050405020304" pitchFamily="18" charset="0"/>
                        </a:rPr>
                        <a:t>Alaska has a 4 year Statute of Limitations and an exception only for a divorcing spouse.</a:t>
                      </a:r>
                    </a:p>
                    <a:p>
                      <a:endParaRPr lang="en-US" sz="900" b="0" baseline="0" dirty="0">
                        <a:solidFill>
                          <a:schemeClr val="tx1"/>
                        </a:solidFill>
                        <a:latin typeface="Times New Roman" panose="02020603050405020304" pitchFamily="18" charset="0"/>
                        <a:cs typeface="Times New Roman" panose="02020603050405020304" pitchFamily="18" charset="0"/>
                      </a:endParaRPr>
                    </a:p>
                    <a:p>
                      <a:r>
                        <a:rPr lang="en-US" sz="900" b="0" baseline="0" dirty="0">
                          <a:solidFill>
                            <a:schemeClr val="tx1"/>
                          </a:solidFill>
                          <a:latin typeface="Times New Roman" panose="02020603050405020304" pitchFamily="18" charset="0"/>
                          <a:cs typeface="Times New Roman" panose="02020603050405020304" pitchFamily="18" charset="0"/>
                        </a:rPr>
                        <a:t>Wyoming has a 4 year Statute of Limitations and exceptions for child support, property listed on an application to obtain creditor, or for fraudulent transfers.</a:t>
                      </a:r>
                      <a:endParaRPr lang="en-US" sz="9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gridSpan="2">
                  <a:txBody>
                    <a:bodyPr/>
                    <a:lstStyle/>
                    <a:p>
                      <a:r>
                        <a:rPr lang="en-US" sz="1000" b="1" dirty="0">
                          <a:solidFill>
                            <a:schemeClr val="tx1"/>
                          </a:solidFill>
                          <a:latin typeface="Times New Roman" panose="02020603050405020304" pitchFamily="18" charset="0"/>
                          <a:cs typeface="Times New Roman" panose="02020603050405020304" pitchFamily="18" charset="0"/>
                        </a:rPr>
                        <a:t>B3</a:t>
                      </a:r>
                      <a:r>
                        <a:rPr lang="en-US" sz="1000" b="0" baseline="0" dirty="0">
                          <a:solidFill>
                            <a:schemeClr val="tx1"/>
                          </a:solidFill>
                          <a:latin typeface="Times New Roman" panose="02020603050405020304" pitchFamily="18" charset="0"/>
                          <a:cs typeface="Times New Roman" panose="02020603050405020304" pitchFamily="18" charset="0"/>
                        </a:rPr>
                        <a:t> PLR 200944002 indicates that Alaska is fine – but ex-spouse creditors can get into a trust and may upset the apple cart under present Alaska law.  Only single clients should use Alaska?</a:t>
                      </a:r>
                    </a:p>
                    <a:p>
                      <a:endParaRPr lang="en-US" sz="1000" b="0" baseline="0" dirty="0">
                        <a:solidFill>
                          <a:schemeClr val="tx1"/>
                        </a:solidFill>
                        <a:latin typeface="Times New Roman" panose="02020603050405020304" pitchFamily="18" charset="0"/>
                        <a:cs typeface="Times New Roman" panose="02020603050405020304" pitchFamily="18" charset="0"/>
                      </a:endParaRPr>
                    </a:p>
                    <a:p>
                      <a:r>
                        <a:rPr lang="en-US" sz="1000" b="0" baseline="0" dirty="0">
                          <a:solidFill>
                            <a:schemeClr val="tx1"/>
                          </a:solidFill>
                          <a:latin typeface="Times New Roman" panose="02020603050405020304" pitchFamily="18" charset="0"/>
                          <a:cs typeface="Times New Roman" panose="02020603050405020304" pitchFamily="18" charset="0"/>
                        </a:rPr>
                        <a:t>Delaware and Wyoming have more exception creditors and may be more susceptible under PLR 200944002.</a:t>
                      </a:r>
                      <a:endParaRPr lang="en-US" sz="10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a:txBody>
                    <a:bodyPr/>
                    <a:lstStyle/>
                    <a:p>
                      <a:r>
                        <a:rPr lang="en-US" sz="800" b="1" dirty="0">
                          <a:solidFill>
                            <a:schemeClr val="tx1"/>
                          </a:solidFill>
                          <a:latin typeface="Times New Roman" panose="02020603050405020304" pitchFamily="18" charset="0"/>
                          <a:cs typeface="Times New Roman" panose="02020603050405020304" pitchFamily="18" charset="0"/>
                        </a:rPr>
                        <a:t>C3</a:t>
                      </a:r>
                      <a:r>
                        <a:rPr lang="en-US" sz="800" b="0" dirty="0">
                          <a:solidFill>
                            <a:schemeClr val="tx1"/>
                          </a:solidFill>
                          <a:latin typeface="Times New Roman" panose="02020603050405020304" pitchFamily="18" charset="0"/>
                          <a:cs typeface="Times New Roman" panose="02020603050405020304" pitchFamily="18" charset="0"/>
                        </a:rPr>
                        <a:t> Sam</a:t>
                      </a:r>
                      <a:r>
                        <a:rPr lang="en-US" sz="800" b="0" baseline="0" dirty="0">
                          <a:solidFill>
                            <a:schemeClr val="tx1"/>
                          </a:solidFill>
                          <a:latin typeface="Times New Roman" panose="02020603050405020304" pitchFamily="18" charset="0"/>
                          <a:cs typeface="Times New Roman" panose="02020603050405020304" pitchFamily="18" charset="0"/>
                        </a:rPr>
                        <a:t>e as A3: Delaware, Alaska, Wyoming have 4 year statutes.  Delaware has exceptions for support obligations and preexisting torts.  Alaska has an exception only for a divorcing spouse.  Wyoming has exceptions for child support, property on an application for creditor, or fraudulent transfer.</a:t>
                      </a:r>
                      <a:endParaRPr lang="en-US" sz="8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extLst>
                  <a:ext uri="{0D108BD9-81ED-4DB2-BD59-A6C34878D82A}">
                    <a16:rowId xmlns:a16="http://schemas.microsoft.com/office/drawing/2014/main" val="10004"/>
                  </a:ext>
                </a:extLst>
              </a:tr>
              <a:tr h="446660">
                <a:tc>
                  <a:txBody>
                    <a:bodyPr/>
                    <a:lstStyle/>
                    <a:p>
                      <a:r>
                        <a:rPr lang="en-US" sz="900" dirty="0">
                          <a:solidFill>
                            <a:schemeClr val="tx1"/>
                          </a:solidFill>
                          <a:latin typeface="Times New Roman" panose="02020603050405020304" pitchFamily="18" charset="0"/>
                          <a:cs typeface="Times New Roman" panose="02020603050405020304" pitchFamily="18" charset="0"/>
                        </a:rPr>
                        <a:t>4. </a:t>
                      </a:r>
                    </a:p>
                    <a:p>
                      <a:r>
                        <a:rPr lang="en-US" sz="900" dirty="0">
                          <a:solidFill>
                            <a:schemeClr val="tx1"/>
                          </a:solidFill>
                          <a:latin typeface="Times New Roman" panose="02020603050405020304" pitchFamily="18" charset="0"/>
                          <a:cs typeface="Times New Roman" panose="02020603050405020304" pitchFamily="18" charset="0"/>
                        </a:rPr>
                        <a:t>Offshore – Nevis, Belize, Cook Islands</a:t>
                      </a:r>
                    </a:p>
                  </a:txBody>
                  <a:tcPr marL="91437" marR="91437" marT="45716" marB="45716" anchor="ctr"/>
                </a:tc>
                <a:tc gridSpan="2">
                  <a:txBody>
                    <a:bodyPr/>
                    <a:lstStyle/>
                    <a:p>
                      <a:r>
                        <a:rPr lang="en-US" sz="800" b="1" dirty="0">
                          <a:solidFill>
                            <a:schemeClr val="tx1"/>
                          </a:solidFill>
                          <a:latin typeface="Times New Roman" panose="02020603050405020304" pitchFamily="18" charset="0"/>
                          <a:cs typeface="Times New Roman" panose="02020603050405020304" pitchFamily="18" charset="0"/>
                        </a:rPr>
                        <a:t>A4</a:t>
                      </a:r>
                      <a:r>
                        <a:rPr lang="en-US" sz="800" b="0" baseline="0" dirty="0">
                          <a:solidFill>
                            <a:schemeClr val="tx1"/>
                          </a:solidFill>
                          <a:latin typeface="Times New Roman" panose="02020603050405020304" pitchFamily="18" charset="0"/>
                          <a:cs typeface="Times New Roman" panose="02020603050405020304" pitchFamily="18" charset="0"/>
                        </a:rPr>
                        <a:t> Completely protected depending on jurisdiction</a:t>
                      </a:r>
                    </a:p>
                    <a:p>
                      <a:endParaRPr lang="en-US" sz="800" b="0" baseline="0" dirty="0">
                        <a:solidFill>
                          <a:schemeClr val="tx1"/>
                        </a:solidFill>
                        <a:latin typeface="Times New Roman" panose="02020603050405020304" pitchFamily="18" charset="0"/>
                        <a:cs typeface="Times New Roman" panose="02020603050405020304" pitchFamily="18" charset="0"/>
                      </a:endParaRPr>
                    </a:p>
                    <a:p>
                      <a:r>
                        <a:rPr lang="en-US" sz="800" b="1" baseline="0" dirty="0">
                          <a:solidFill>
                            <a:schemeClr val="tx1"/>
                          </a:solidFill>
                          <a:latin typeface="Times New Roman" panose="02020603050405020304" pitchFamily="18" charset="0"/>
                          <a:cs typeface="Times New Roman" panose="02020603050405020304" pitchFamily="18" charset="0"/>
                        </a:rPr>
                        <a:t>NOTE: Must remain defective for income tax purposes – cannot toggle off except by moving the trust to the United States.</a:t>
                      </a:r>
                      <a:endParaRPr lang="en-US" sz="8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gridSpan="2">
                  <a:txBody>
                    <a:bodyPr/>
                    <a:lstStyle/>
                    <a:p>
                      <a:r>
                        <a:rPr lang="en-US" sz="900" b="1" dirty="0">
                          <a:solidFill>
                            <a:schemeClr val="tx1"/>
                          </a:solidFill>
                          <a:latin typeface="Times New Roman" panose="02020603050405020304" pitchFamily="18" charset="0"/>
                          <a:cs typeface="Times New Roman" panose="02020603050405020304" pitchFamily="18" charset="0"/>
                        </a:rPr>
                        <a:t>B4</a:t>
                      </a:r>
                      <a:r>
                        <a:rPr lang="en-US" sz="900" b="0" dirty="0">
                          <a:solidFill>
                            <a:schemeClr val="tx1"/>
                          </a:solidFill>
                          <a:latin typeface="Times New Roman" panose="02020603050405020304" pitchFamily="18" charset="0"/>
                          <a:cs typeface="Times New Roman" panose="02020603050405020304" pitchFamily="18" charset="0"/>
                        </a:rPr>
                        <a:t> Should be as good as Nevada – Belize has a 1 day statute</a:t>
                      </a:r>
                      <a:endParaRPr lang="en-US" sz="9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tc hMerge="1">
                  <a:txBody>
                    <a:bodyPr/>
                    <a:lstStyle/>
                    <a:p>
                      <a:endParaRPr lang="en-US"/>
                    </a:p>
                  </a:txBody>
                  <a:tcPr/>
                </a:tc>
                <a:tc>
                  <a:txBody>
                    <a:bodyPr/>
                    <a:lstStyle/>
                    <a:p>
                      <a:r>
                        <a:rPr lang="en-US" sz="800" b="1" dirty="0">
                          <a:solidFill>
                            <a:schemeClr val="tx1"/>
                          </a:solidFill>
                          <a:latin typeface="Times New Roman" panose="02020603050405020304" pitchFamily="18" charset="0"/>
                          <a:cs typeface="Times New Roman" panose="02020603050405020304" pitchFamily="18" charset="0"/>
                        </a:rPr>
                        <a:t>C4</a:t>
                      </a:r>
                      <a:r>
                        <a:rPr lang="en-US" sz="800" b="0" baseline="0" dirty="0">
                          <a:solidFill>
                            <a:schemeClr val="tx1"/>
                          </a:solidFill>
                          <a:latin typeface="Times New Roman" panose="02020603050405020304" pitchFamily="18" charset="0"/>
                          <a:cs typeface="Times New Roman" panose="02020603050405020304" pitchFamily="18" charset="0"/>
                        </a:rPr>
                        <a:t> Should work fine as in A4 – no full faith and credit clause or state law jurisdiction concerns.</a:t>
                      </a:r>
                      <a:endParaRPr lang="en-US" sz="800" b="1" dirty="0">
                        <a:solidFill>
                          <a:schemeClr val="tx1"/>
                        </a:solidFill>
                        <a:latin typeface="Times New Roman" panose="02020603050405020304" pitchFamily="18" charset="0"/>
                        <a:cs typeface="Times New Roman" panose="02020603050405020304" pitchFamily="18" charset="0"/>
                      </a:endParaRPr>
                    </a:p>
                  </a:txBody>
                  <a:tcPr marL="91437" marR="91437" marT="45716" marB="45716" anchor="ctr"/>
                </a:tc>
                <a:extLst>
                  <a:ext uri="{0D108BD9-81ED-4DB2-BD59-A6C34878D82A}">
                    <a16:rowId xmlns:a16="http://schemas.microsoft.com/office/drawing/2014/main" val="10005"/>
                  </a:ext>
                </a:extLst>
              </a:tr>
            </a:tbl>
          </a:graphicData>
        </a:graphic>
      </p:graphicFrame>
      <p:sp>
        <p:nvSpPr>
          <p:cNvPr id="8" name="Right Brace 7"/>
          <p:cNvSpPr/>
          <p:nvPr/>
        </p:nvSpPr>
        <p:spPr>
          <a:xfrm>
            <a:off x="2743200" y="990600"/>
            <a:ext cx="514350" cy="533400"/>
          </a:xfrm>
          <a:prstGeom prst="rightBrace">
            <a:avLst>
              <a:gd name="adj1" fmla="val 8333"/>
              <a:gd name="adj2" fmla="val 52632"/>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dirty="0">
              <a:latin typeface="Times New Roman" panose="02020603050405020304" pitchFamily="18" charset="0"/>
              <a:cs typeface="Times New Roman" pitchFamily="18" charset="0"/>
            </a:endParaRPr>
          </a:p>
        </p:txBody>
      </p:sp>
      <p:sp>
        <p:nvSpPr>
          <p:cNvPr id="9" name="Right Brace 8"/>
          <p:cNvSpPr/>
          <p:nvPr/>
        </p:nvSpPr>
        <p:spPr>
          <a:xfrm>
            <a:off x="5627342" y="838200"/>
            <a:ext cx="282921" cy="914400"/>
          </a:xfrm>
          <a:prstGeom prst="rightBrace">
            <a:avLst>
              <a:gd name="adj1" fmla="val 8333"/>
              <a:gd name="adj2" fmla="val 52632"/>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dirty="0">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621145192"/>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137125" y="44450"/>
            <a:ext cx="8869750" cy="944563"/>
          </a:xfrm>
        </p:spPr>
        <p:txBody>
          <a:bodyPr vert="horz" lIns="82058" tIns="41029" rIns="82058" bIns="41029" rtlCol="0" anchor="ctr">
            <a:noAutofit/>
          </a:bodyPr>
          <a:lstStyle/>
          <a:p>
            <a:pPr algn="ctr">
              <a:defRPr/>
            </a:pPr>
            <a:r>
              <a:rPr lang="en-US" sz="3000" b="1" dirty="0">
                <a:ln w="6350">
                  <a:noFill/>
                </a:ln>
                <a:latin typeface="Times New Roman" panose="02020603050405020304" pitchFamily="18" charset="0"/>
                <a:cs typeface="Times New Roman" panose="02020603050405020304" pitchFamily="18" charset="0"/>
              </a:rPr>
              <a:t>Do Domestic Asset </a:t>
            </a:r>
            <a:br>
              <a:rPr lang="en-US" sz="3000" b="1" dirty="0">
                <a:ln w="6350">
                  <a:noFill/>
                </a:ln>
                <a:latin typeface="Times New Roman" panose="02020603050405020304" pitchFamily="18" charset="0"/>
                <a:cs typeface="Times New Roman" panose="02020603050405020304" pitchFamily="18" charset="0"/>
              </a:rPr>
            </a:br>
            <a:r>
              <a:rPr lang="en-US" sz="3000" b="1" dirty="0">
                <a:ln w="6350">
                  <a:noFill/>
                </a:ln>
                <a:latin typeface="Times New Roman" panose="02020603050405020304" pitchFamily="18" charset="0"/>
                <a:cs typeface="Times New Roman" panose="02020603050405020304" pitchFamily="18" charset="0"/>
              </a:rPr>
              <a:t>Protection Trusts Work?</a:t>
            </a:r>
          </a:p>
        </p:txBody>
      </p:sp>
      <p:sp>
        <p:nvSpPr>
          <p:cNvPr id="3" name="Content Placeholder 2"/>
          <p:cNvSpPr>
            <a:spLocks noGrp="1"/>
          </p:cNvSpPr>
          <p:nvPr>
            <p:ph sz="quarter" idx="4294967295"/>
          </p:nvPr>
        </p:nvSpPr>
        <p:spPr>
          <a:xfrm>
            <a:off x="481013" y="1258888"/>
            <a:ext cx="8181975" cy="4648200"/>
          </a:xfrm>
        </p:spPr>
        <p:txBody>
          <a:bodyPr vert="horz" lIns="91440" tIns="45720" rIns="82058" bIns="41029" rtlCol="0">
            <a:noAutofit/>
          </a:bodyPr>
          <a:lstStyle/>
          <a:p>
            <a:pPr marL="395634" indent="-395634" defTabSz="1055023">
              <a:buFont typeface="Wingdings 2"/>
              <a:buChar char=""/>
              <a:defRPr/>
            </a:pPr>
            <a:r>
              <a:rPr lang="en-US" sz="1400" dirty="0">
                <a:latin typeface="Times New Roman" panose="02020603050405020304" pitchFamily="18" charset="0"/>
                <a:cs typeface="Times New Roman" panose="02020603050405020304" pitchFamily="18" charset="0"/>
              </a:rPr>
              <a:t>Nevada, Alaska and Delaware have asset protection trust statutes.  But the Full Faith and Credit Clause of the U.S. Constitution provides that a judgment issued by the court in one state will be respected by the court in other states.</a:t>
            </a:r>
          </a:p>
          <a:p>
            <a:pPr marL="395634" indent="-395634" defTabSz="1055023">
              <a:buFont typeface="Wingdings 2"/>
              <a:buChar char=""/>
              <a:defRPr/>
            </a:pPr>
            <a:endParaRPr lang="en-US" sz="1400" dirty="0">
              <a:latin typeface="Times New Roman" panose="02020603050405020304" pitchFamily="18" charset="0"/>
              <a:cs typeface="Times New Roman" panose="02020603050405020304" pitchFamily="18" charset="0"/>
            </a:endParaRPr>
          </a:p>
          <a:p>
            <a:pPr marL="395634" indent="-395634" defTabSz="1055023">
              <a:buFont typeface="Wingdings 2"/>
              <a:buChar char=""/>
              <a:defRPr/>
            </a:pPr>
            <a:r>
              <a:rPr lang="en-US" sz="1400" dirty="0">
                <a:latin typeface="Times New Roman" panose="02020603050405020304" pitchFamily="18" charset="0"/>
                <a:cs typeface="Times New Roman" panose="02020603050405020304" pitchFamily="18" charset="0"/>
              </a:rPr>
              <a:t>There are many questions regarding the effectiveness of domestic APTs. The case law is not yet fully developed on the question of whether the law of a foreign jurisdiction will apply for the determination of whether a creditor protection trust will shield trust assets from creditors of the grantor who is also a beneficiary.</a:t>
            </a:r>
          </a:p>
          <a:p>
            <a:pPr marL="395634" indent="-395634" defTabSz="1055023">
              <a:buFont typeface="Wingdings 2"/>
              <a:buChar char=""/>
              <a:defRPr/>
            </a:pPr>
            <a:endParaRPr lang="en-US" sz="1400" dirty="0">
              <a:latin typeface="Times New Roman" panose="02020603050405020304" pitchFamily="18" charset="0"/>
              <a:cs typeface="Times New Roman" panose="02020603050405020304" pitchFamily="18" charset="0"/>
            </a:endParaRPr>
          </a:p>
          <a:p>
            <a:pPr marL="857206" lvl="1" indent="-329695" defTabSz="1055023">
              <a:buFont typeface="Verdana"/>
              <a:buChar char="◦"/>
              <a:defRPr/>
            </a:pPr>
            <a:r>
              <a:rPr lang="en-US" sz="1400" i="1" dirty="0">
                <a:latin typeface="Times New Roman" panose="02020603050405020304" pitchFamily="18" charset="0"/>
                <a:cs typeface="Times New Roman" panose="02020603050405020304" pitchFamily="18" charset="0"/>
              </a:rPr>
              <a:t>Hanson v. Denckla</a:t>
            </a:r>
            <a:r>
              <a:rPr lang="en-US" sz="1400" dirty="0">
                <a:latin typeface="Times New Roman" panose="02020603050405020304" pitchFamily="18" charset="0"/>
                <a:cs typeface="Times New Roman" panose="02020603050405020304" pitchFamily="18" charset="0"/>
              </a:rPr>
              <a:t>, 357 U.S. 235 1958 – the law of the state where the trust administration occurs will be determinative.</a:t>
            </a:r>
          </a:p>
          <a:p>
            <a:pPr marL="857206" lvl="1" indent="-329695" defTabSz="1055023">
              <a:buFont typeface="Verdana"/>
              <a:buChar char="◦"/>
              <a:defRPr/>
            </a:pPr>
            <a:endParaRPr lang="en-US" sz="1400" dirty="0">
              <a:latin typeface="Times New Roman" panose="02020603050405020304" pitchFamily="18" charset="0"/>
              <a:cs typeface="Times New Roman" panose="02020603050405020304" pitchFamily="18" charset="0"/>
            </a:endParaRPr>
          </a:p>
          <a:p>
            <a:pPr marL="857206" lvl="1" indent="-329695" defTabSz="1055023">
              <a:buFont typeface="Verdana"/>
              <a:buChar char="◦"/>
              <a:defRPr/>
            </a:pPr>
            <a:r>
              <a:rPr lang="en-US" sz="1400" i="1" dirty="0">
                <a:latin typeface="Times New Roman" panose="02020603050405020304" pitchFamily="18" charset="0"/>
                <a:cs typeface="Times New Roman" panose="02020603050405020304" pitchFamily="18" charset="0"/>
              </a:rPr>
              <a:t>In re Portnoy</a:t>
            </a:r>
            <a:r>
              <a:rPr lang="en-US" sz="1400" dirty="0">
                <a:latin typeface="Times New Roman" panose="02020603050405020304" pitchFamily="18" charset="0"/>
                <a:cs typeface="Times New Roman" panose="02020603050405020304" pitchFamily="18" charset="0"/>
              </a:rPr>
              <a:t>, 201 B.R. 685 (Bankr. S.D.N.Y. 1996) and </a:t>
            </a:r>
            <a:r>
              <a:rPr lang="en-US" sz="1400" i="1" dirty="0">
                <a:latin typeface="Times New Roman" panose="02020603050405020304" pitchFamily="18" charset="0"/>
                <a:cs typeface="Times New Roman" panose="02020603050405020304" pitchFamily="18" charset="0"/>
              </a:rPr>
              <a:t>In re Brooks, </a:t>
            </a:r>
            <a:r>
              <a:rPr lang="en-US" sz="1400" dirty="0">
                <a:latin typeface="Times New Roman" panose="02020603050405020304" pitchFamily="18" charset="0"/>
                <a:cs typeface="Times New Roman" panose="02020603050405020304" pitchFamily="18" charset="0"/>
              </a:rPr>
              <a:t>217 B.R. 98 (Bankr. D. Conn. 1998) – assets placed in offshore APTs were not excluded from the debtor’s Bankruptcy estates.</a:t>
            </a:r>
            <a:endParaRPr lang="en-US"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9255"/>
      </p:ext>
    </p:extLst>
  </p:cSld>
  <p:clrMapOvr>
    <a:masterClrMapping/>
  </p:clrMapOvr>
  <p:transition advClick="0"/>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1031875"/>
            <a:ext cx="8610600" cy="3733800"/>
          </a:xfrm>
        </p:spPr>
        <p:txBody>
          <a:bodyPr>
            <a:noAutofit/>
          </a:bodyPr>
          <a:lstStyle/>
          <a:p>
            <a:pPr algn="ctr" eaLnBrk="1" hangingPunct="1"/>
            <a:r>
              <a:rPr lang="en-US" altLang="en-US" sz="4800" b="1" dirty="0">
                <a:latin typeface="Times New Roman" panose="02020603050405020304" pitchFamily="18" charset="0"/>
                <a:cs typeface="Times New Roman" panose="02020603050405020304" pitchFamily="18" charset="0"/>
              </a:rPr>
              <a:t>#</a:t>
            </a:r>
            <a:r>
              <a:rPr lang="en-US" altLang="en-US" sz="4800" b="1" dirty="0" smtClean="0">
                <a:latin typeface="Times New Roman" panose="02020603050405020304" pitchFamily="18" charset="0"/>
                <a:cs typeface="Times New Roman" panose="02020603050405020304" pitchFamily="18" charset="0"/>
              </a:rPr>
              <a:t>14</a:t>
            </a:r>
            <a:r>
              <a:rPr lang="en-US" altLang="en-US" sz="4800" b="1" dirty="0">
                <a:latin typeface="Times New Roman" panose="02020603050405020304" pitchFamily="18" charset="0"/>
                <a:cs typeface="Times New Roman" panose="02020603050405020304" pitchFamily="18" charset="0"/>
              </a:rPr>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Foreign Asset Protection Trusts and</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Foundations</a:t>
            </a:r>
            <a:endParaRPr lang="en-US" alt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27764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632662" y="2468880"/>
            <a:ext cx="1878676" cy="11055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ysClr val="windowText" lastClr="000000"/>
                </a:solidFill>
              </a:rPr>
              <a:t>TRUST SETTLEMENT (AGREEMENT)</a:t>
            </a:r>
          </a:p>
        </p:txBody>
      </p:sp>
      <p:sp>
        <p:nvSpPr>
          <p:cNvPr id="3" name="Oval 2"/>
          <p:cNvSpPr/>
          <p:nvPr/>
        </p:nvSpPr>
        <p:spPr>
          <a:xfrm>
            <a:off x="1479665" y="5187142"/>
            <a:ext cx="1072342" cy="88114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LLC</a:t>
            </a:r>
          </a:p>
        </p:txBody>
      </p:sp>
      <p:sp>
        <p:nvSpPr>
          <p:cNvPr id="4" name="Oval 3"/>
          <p:cNvSpPr/>
          <p:nvPr/>
        </p:nvSpPr>
        <p:spPr>
          <a:xfrm>
            <a:off x="6262254" y="5187141"/>
            <a:ext cx="1072342" cy="88114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LLC?</a:t>
            </a:r>
          </a:p>
        </p:txBody>
      </p:sp>
      <p:sp>
        <p:nvSpPr>
          <p:cNvPr id="5" name="Rounded Rectangle 4"/>
          <p:cNvSpPr/>
          <p:nvPr/>
        </p:nvSpPr>
        <p:spPr>
          <a:xfrm>
            <a:off x="124691" y="2776450"/>
            <a:ext cx="1413164" cy="4904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ysClr val="windowText" lastClr="000000"/>
                </a:solidFill>
              </a:rPr>
              <a:t>GRANTOR/SETTLOR</a:t>
            </a:r>
          </a:p>
        </p:txBody>
      </p:sp>
      <p:sp>
        <p:nvSpPr>
          <p:cNvPr id="6" name="Rounded Rectangle 5"/>
          <p:cNvSpPr/>
          <p:nvPr/>
        </p:nvSpPr>
        <p:spPr>
          <a:xfrm>
            <a:off x="7215447" y="2568633"/>
            <a:ext cx="1928553" cy="918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ysClr val="windowText" lastClr="000000"/>
                </a:solidFill>
              </a:rPr>
              <a:t>Trust Protectors </a:t>
            </a:r>
            <a:r>
              <a:rPr lang="en-US" sz="1050" dirty="0">
                <a:solidFill>
                  <a:sysClr val="windowText" lastClr="000000"/>
                </a:solidFill>
              </a:rPr>
              <a:t>– (Individuals or Trust Companies with the power to add the Settlor as a beneficiary and to change beneficiaries)</a:t>
            </a:r>
          </a:p>
        </p:txBody>
      </p:sp>
      <p:sp>
        <p:nvSpPr>
          <p:cNvPr id="7" name="Rectangle 6"/>
          <p:cNvSpPr/>
          <p:nvPr/>
        </p:nvSpPr>
        <p:spPr>
          <a:xfrm>
            <a:off x="2015836" y="1263535"/>
            <a:ext cx="1616826" cy="6234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ysClr val="windowText" lastClr="000000"/>
                </a:solidFill>
              </a:rPr>
              <a:t>Trust Company or professional Trust Company (located in the APT jurisdiction)</a:t>
            </a:r>
          </a:p>
        </p:txBody>
      </p:sp>
      <p:sp>
        <p:nvSpPr>
          <p:cNvPr id="8" name="Rectangle 7"/>
          <p:cNvSpPr/>
          <p:nvPr/>
        </p:nvSpPr>
        <p:spPr>
          <a:xfrm>
            <a:off x="5511338" y="1263535"/>
            <a:ext cx="1616826" cy="6234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ysClr val="windowText" lastClr="000000"/>
                </a:solidFill>
              </a:rPr>
              <a:t>Possible U.S. – based family Co-Trustee</a:t>
            </a:r>
          </a:p>
        </p:txBody>
      </p:sp>
      <p:sp>
        <p:nvSpPr>
          <p:cNvPr id="9" name="Rectangle 8"/>
          <p:cNvSpPr/>
          <p:nvPr/>
        </p:nvSpPr>
        <p:spPr>
          <a:xfrm>
            <a:off x="3835285" y="4563687"/>
            <a:ext cx="1473431" cy="47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ysClr val="windowText" lastClr="000000"/>
                </a:solidFill>
              </a:rPr>
              <a:t>Directly held account or accounts</a:t>
            </a:r>
          </a:p>
        </p:txBody>
      </p:sp>
      <p:sp>
        <p:nvSpPr>
          <p:cNvPr id="10" name="Rectangle 9"/>
          <p:cNvSpPr/>
          <p:nvPr/>
        </p:nvSpPr>
        <p:spPr>
          <a:xfrm>
            <a:off x="64424" y="4571999"/>
            <a:ext cx="1315489" cy="3325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ysClr val="windowText" lastClr="000000"/>
                </a:solidFill>
              </a:rPr>
              <a:t>Managed by Settlor or Family Member</a:t>
            </a:r>
          </a:p>
        </p:txBody>
      </p:sp>
      <p:sp>
        <p:nvSpPr>
          <p:cNvPr id="11" name="Rectangle 10"/>
          <p:cNvSpPr/>
          <p:nvPr/>
        </p:nvSpPr>
        <p:spPr>
          <a:xfrm>
            <a:off x="7828511" y="4571999"/>
            <a:ext cx="1315489" cy="3325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ysClr val="windowText" lastClr="000000"/>
                </a:solidFill>
              </a:rPr>
              <a:t>Unrelated partners</a:t>
            </a:r>
          </a:p>
        </p:txBody>
      </p:sp>
      <p:cxnSp>
        <p:nvCxnSpPr>
          <p:cNvPr id="13" name="Straight Connector 12"/>
          <p:cNvCxnSpPr>
            <a:stCxn id="2" idx="6"/>
            <a:endCxn id="6" idx="1"/>
          </p:cNvCxnSpPr>
          <p:nvPr/>
        </p:nvCxnSpPr>
        <p:spPr>
          <a:xfrm>
            <a:off x="5511338" y="3021677"/>
            <a:ext cx="1704109" cy="6234"/>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Arrow Connector 14"/>
          <p:cNvCxnSpPr>
            <a:stCxn id="5" idx="3"/>
            <a:endCxn id="2" idx="2"/>
          </p:cNvCxnSpPr>
          <p:nvPr/>
        </p:nvCxnSpPr>
        <p:spPr>
          <a:xfrm>
            <a:off x="1537855" y="3021676"/>
            <a:ext cx="209480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Connector 16"/>
          <p:cNvCxnSpPr>
            <a:stCxn id="2" idx="0"/>
          </p:cNvCxnSpPr>
          <p:nvPr/>
        </p:nvCxnSpPr>
        <p:spPr>
          <a:xfrm flipV="1">
            <a:off x="4572000" y="1886989"/>
            <a:ext cx="0" cy="58189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endCxn id="7" idx="3"/>
          </p:cNvCxnSpPr>
          <p:nvPr/>
        </p:nvCxnSpPr>
        <p:spPr>
          <a:xfrm flipH="1" flipV="1">
            <a:off x="3632662" y="1575262"/>
            <a:ext cx="939338" cy="311727"/>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a:endCxn id="8" idx="1"/>
          </p:cNvCxnSpPr>
          <p:nvPr/>
        </p:nvCxnSpPr>
        <p:spPr>
          <a:xfrm flipV="1">
            <a:off x="4572000" y="1575262"/>
            <a:ext cx="939338" cy="311727"/>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stCxn id="2" idx="3"/>
            <a:endCxn id="3" idx="0"/>
          </p:cNvCxnSpPr>
          <p:nvPr/>
        </p:nvCxnSpPr>
        <p:spPr>
          <a:xfrm flipH="1">
            <a:off x="2015836" y="3412563"/>
            <a:ext cx="1891952" cy="1774579"/>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a:stCxn id="2" idx="5"/>
            <a:endCxn id="4" idx="0"/>
          </p:cNvCxnSpPr>
          <p:nvPr/>
        </p:nvCxnSpPr>
        <p:spPr>
          <a:xfrm>
            <a:off x="5236212" y="3412563"/>
            <a:ext cx="1562213" cy="1774578"/>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a:stCxn id="2" idx="4"/>
            <a:endCxn id="9" idx="0"/>
          </p:cNvCxnSpPr>
          <p:nvPr/>
        </p:nvCxnSpPr>
        <p:spPr>
          <a:xfrm>
            <a:off x="4572000" y="3574473"/>
            <a:ext cx="1" cy="98921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a:stCxn id="3" idx="0"/>
            <a:endCxn id="10" idx="3"/>
          </p:cNvCxnSpPr>
          <p:nvPr/>
        </p:nvCxnSpPr>
        <p:spPr>
          <a:xfrm flipH="1" flipV="1">
            <a:off x="1379913" y="4738254"/>
            <a:ext cx="635923" cy="4488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a:stCxn id="4" idx="0"/>
            <a:endCxn id="11" idx="1"/>
          </p:cNvCxnSpPr>
          <p:nvPr/>
        </p:nvCxnSpPr>
        <p:spPr>
          <a:xfrm flipV="1">
            <a:off x="6798425" y="4738254"/>
            <a:ext cx="1030086" cy="448887"/>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740725" y="3074180"/>
            <a:ext cx="1518557" cy="276999"/>
          </a:xfrm>
          <a:prstGeom prst="rect">
            <a:avLst/>
          </a:prstGeom>
          <a:noFill/>
        </p:spPr>
        <p:txBody>
          <a:bodyPr wrap="none" rtlCol="0">
            <a:spAutoFit/>
          </a:bodyPr>
          <a:lstStyle/>
          <a:p>
            <a:r>
              <a:rPr lang="en-US" sz="1200" dirty="0"/>
              <a:t>(Contributes to Trust)</a:t>
            </a:r>
          </a:p>
        </p:txBody>
      </p:sp>
      <p:sp>
        <p:nvSpPr>
          <p:cNvPr id="34" name="TextBox 33"/>
          <p:cNvSpPr txBox="1"/>
          <p:nvPr/>
        </p:nvSpPr>
        <p:spPr>
          <a:xfrm rot="2954351">
            <a:off x="5039798" y="4102848"/>
            <a:ext cx="2258567" cy="276999"/>
          </a:xfrm>
          <a:prstGeom prst="rect">
            <a:avLst/>
          </a:prstGeom>
          <a:noFill/>
        </p:spPr>
        <p:txBody>
          <a:bodyPr wrap="none" rtlCol="0">
            <a:spAutoFit/>
          </a:bodyPr>
          <a:lstStyle/>
          <a:p>
            <a:r>
              <a:rPr lang="en-US" sz="1200" dirty="0"/>
              <a:t>(Possible minority interest in LLC)</a:t>
            </a:r>
          </a:p>
        </p:txBody>
      </p:sp>
      <p:sp>
        <p:nvSpPr>
          <p:cNvPr id="35" name="TextBox 34"/>
          <p:cNvSpPr txBox="1"/>
          <p:nvPr/>
        </p:nvSpPr>
        <p:spPr>
          <a:xfrm>
            <a:off x="2543321" y="4563687"/>
            <a:ext cx="1122173" cy="461665"/>
          </a:xfrm>
          <a:prstGeom prst="rect">
            <a:avLst/>
          </a:prstGeom>
          <a:noFill/>
        </p:spPr>
        <p:txBody>
          <a:bodyPr wrap="square" rtlCol="0">
            <a:spAutoFit/>
          </a:bodyPr>
          <a:lstStyle/>
          <a:p>
            <a:r>
              <a:rPr lang="en-US" sz="1200" dirty="0"/>
              <a:t>100% or less ownership</a:t>
            </a:r>
          </a:p>
        </p:txBody>
      </p:sp>
      <p:sp>
        <p:nvSpPr>
          <p:cNvPr id="36" name="TextBox 35"/>
          <p:cNvSpPr txBox="1"/>
          <p:nvPr/>
        </p:nvSpPr>
        <p:spPr>
          <a:xfrm>
            <a:off x="231710" y="282633"/>
            <a:ext cx="8680581" cy="461665"/>
          </a:xfrm>
          <a:prstGeom prst="rect">
            <a:avLst/>
          </a:prstGeom>
          <a:noFill/>
        </p:spPr>
        <p:txBody>
          <a:bodyPr wrap="none" rtlCol="0">
            <a:spAutoFit/>
          </a:bodyPr>
          <a:lstStyle/>
          <a:p>
            <a:r>
              <a:rPr lang="en-US" sz="2400" b="1" dirty="0"/>
              <a:t>The Anatomy of a Typical Offshore or APT State Trust Arrangement</a:t>
            </a:r>
          </a:p>
        </p:txBody>
      </p:sp>
    </p:spTree>
    <p:extLst>
      <p:ext uri="{BB962C8B-B14F-4D97-AF65-F5344CB8AC3E}">
        <p14:creationId xmlns:p14="http://schemas.microsoft.com/office/powerpoint/2010/main" val="176605298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 y="0"/>
            <a:ext cx="8763000" cy="533400"/>
          </a:xfrm>
        </p:spPr>
        <p:txBody>
          <a:bodyPr vert="horz" lIns="91440" tIns="45720" rIns="91440" bIns="45720" rtlCol="0" anchor="ctr">
            <a:noAutofit/>
          </a:bodyPr>
          <a:lstStyle/>
          <a:p>
            <a:pPr algn="ctr"/>
            <a:r>
              <a:rPr lang="en-US" sz="2400" b="1" dirty="0">
                <a:latin typeface="Times New Roman" panose="02020603050405020304" pitchFamily="18" charset="0"/>
                <a:cs typeface="Times New Roman" panose="02020603050405020304" pitchFamily="18" charset="0"/>
              </a:rPr>
              <a:t>The Anatomy of an Asset Protection Trust</a:t>
            </a:r>
          </a:p>
        </p:txBody>
      </p:sp>
      <p:sp>
        <p:nvSpPr>
          <p:cNvPr id="3" name="Content Placeholder 2"/>
          <p:cNvSpPr>
            <a:spLocks noGrp="1"/>
          </p:cNvSpPr>
          <p:nvPr>
            <p:ph sz="quarter" idx="4294967295"/>
          </p:nvPr>
        </p:nvSpPr>
        <p:spPr>
          <a:xfrm>
            <a:off x="193675" y="496888"/>
            <a:ext cx="8756650" cy="5845175"/>
          </a:xfrm>
        </p:spPr>
        <p:txBody>
          <a:bodyPr vert="horz" lIns="91440" tIns="45720" rIns="82058" bIns="41029" rtlCol="0">
            <a:noAutofit/>
          </a:bodyPr>
          <a:lstStyle/>
          <a:p>
            <a:pPr marL="395634" indent="-395634" algn="just" defTabSz="1055023">
              <a:lnSpc>
                <a:spcPct val="120000"/>
              </a:lnSpc>
              <a:spcBef>
                <a:spcPts val="600"/>
              </a:spcBef>
              <a:buFont typeface="+mj-lt"/>
              <a:buAutoNum type="arabicPeriod"/>
              <a:defRPr/>
            </a:pPr>
            <a:r>
              <a:rPr lang="en-US" sz="1300" u="sng" dirty="0">
                <a:latin typeface="Times New Roman" panose="02020603050405020304" pitchFamily="18" charset="0"/>
                <a:cs typeface="Times New Roman" panose="02020603050405020304" pitchFamily="18" charset="0"/>
              </a:rPr>
              <a:t>Trustee</a:t>
            </a:r>
            <a:r>
              <a:rPr lang="en-US" sz="1300" dirty="0">
                <a:latin typeface="Times New Roman" panose="02020603050405020304" pitchFamily="18" charset="0"/>
                <a:cs typeface="Times New Roman" panose="02020603050405020304" pitchFamily="18" charset="0"/>
              </a:rPr>
              <a:t> – The Trustee holds the trust assets for the benefit of the beneficiaries pursuant to the terms of the Trust Agreement.</a:t>
            </a:r>
          </a:p>
          <a:p>
            <a:pPr marL="395634" indent="-395634" algn="just" defTabSz="1055023">
              <a:lnSpc>
                <a:spcPct val="120000"/>
              </a:lnSpc>
              <a:spcBef>
                <a:spcPts val="600"/>
              </a:spcBef>
              <a:buFont typeface="+mj-lt"/>
              <a:buAutoNum type="arabicPeriod"/>
              <a:defRPr/>
            </a:pPr>
            <a:r>
              <a:rPr lang="en-US" sz="1300" u="sng" dirty="0">
                <a:latin typeface="Times New Roman" panose="02020603050405020304" pitchFamily="18" charset="0"/>
                <a:cs typeface="Times New Roman" panose="02020603050405020304" pitchFamily="18" charset="0"/>
              </a:rPr>
              <a:t>Trust Settlement </a:t>
            </a:r>
            <a:r>
              <a:rPr lang="en-US" sz="1300" dirty="0">
                <a:latin typeface="Times New Roman" panose="02020603050405020304" pitchFamily="18" charset="0"/>
                <a:cs typeface="Times New Roman" panose="02020603050405020304" pitchFamily="18" charset="0"/>
              </a:rPr>
              <a:t>– This is the Trust Agreement, and should be drafted by competent legal counsel with an understanding of:</a:t>
            </a:r>
          </a:p>
          <a:p>
            <a:pPr marL="669954" lvl="1" indent="-395634" algn="just" defTabSz="1055023">
              <a:lnSpc>
                <a:spcPct val="120000"/>
              </a:lnSpc>
              <a:spcBef>
                <a:spcPts val="600"/>
              </a:spcBef>
              <a:buFont typeface="+mj-lt"/>
              <a:buAutoNum type="alphaLcParenR"/>
              <a:defRPr/>
            </a:pPr>
            <a:r>
              <a:rPr lang="en-US" sz="1300" dirty="0">
                <a:latin typeface="Times New Roman" panose="02020603050405020304" pitchFamily="18" charset="0"/>
                <a:cs typeface="Times New Roman" panose="02020603050405020304" pitchFamily="18" charset="0"/>
              </a:rPr>
              <a:t> The law of the jurisdiction</a:t>
            </a:r>
          </a:p>
          <a:p>
            <a:pPr marL="669954" lvl="1" indent="-395634" algn="just" defTabSz="1055023">
              <a:lnSpc>
                <a:spcPct val="120000"/>
              </a:lnSpc>
              <a:spcBef>
                <a:spcPts val="600"/>
              </a:spcBef>
              <a:buFont typeface="+mj-lt"/>
              <a:buAutoNum type="alphaLcParenR"/>
              <a:defRPr/>
            </a:pPr>
            <a:r>
              <a:rPr lang="en-US" sz="1300" dirty="0">
                <a:latin typeface="Times New Roman" panose="02020603050405020304" pitchFamily="18" charset="0"/>
                <a:cs typeface="Times New Roman" panose="02020603050405020304" pitchFamily="18" charset="0"/>
              </a:rPr>
              <a:t>United States tax law</a:t>
            </a:r>
          </a:p>
          <a:p>
            <a:pPr marL="669954" lvl="1" indent="-395634" algn="just" defTabSz="1055023">
              <a:lnSpc>
                <a:spcPct val="120000"/>
              </a:lnSpc>
              <a:spcBef>
                <a:spcPts val="600"/>
              </a:spcBef>
              <a:buFont typeface="+mj-lt"/>
              <a:buAutoNum type="alphaLcParenR"/>
              <a:defRPr/>
            </a:pPr>
            <a:r>
              <a:rPr lang="en-US" sz="1300" dirty="0">
                <a:latin typeface="Times New Roman" panose="02020603050405020304" pitchFamily="18" charset="0"/>
                <a:cs typeface="Times New Roman" panose="02020603050405020304" pitchFamily="18" charset="0"/>
              </a:rPr>
              <a:t>Trust and creditor protection law in general</a:t>
            </a:r>
          </a:p>
          <a:p>
            <a:pPr marL="395634" indent="-395634" algn="just" defTabSz="1055023">
              <a:lnSpc>
                <a:spcPct val="120000"/>
              </a:lnSpc>
              <a:spcBef>
                <a:spcPts val="600"/>
              </a:spcBef>
              <a:buFont typeface="+mj-lt"/>
              <a:buAutoNum type="arabicPeriod"/>
              <a:defRPr/>
            </a:pPr>
            <a:r>
              <a:rPr lang="en-US" sz="1300" u="sng" dirty="0">
                <a:latin typeface="Times New Roman" panose="02020603050405020304" pitchFamily="18" charset="0"/>
                <a:cs typeface="Times New Roman" panose="02020603050405020304" pitchFamily="18" charset="0"/>
              </a:rPr>
              <a:t>Scheduled Beneficiaries </a:t>
            </a:r>
            <a:r>
              <a:rPr lang="en-US" sz="1300" dirty="0">
                <a:latin typeface="Times New Roman" panose="02020603050405020304" pitchFamily="18" charset="0"/>
                <a:cs typeface="Times New Roman" panose="02020603050405020304" pitchFamily="18" charset="0"/>
              </a:rPr>
              <a:t>– These are the initial named beneficiaries that the trust is established for.  Reputable offshore trust companies will require passports, utility bills, professional letters of reference, and sometimes affidavits from each beneficiary when the trust is established.</a:t>
            </a:r>
          </a:p>
          <a:p>
            <a:pPr marL="395634" indent="-395634" algn="just" defTabSz="1055023">
              <a:lnSpc>
                <a:spcPct val="120000"/>
              </a:lnSpc>
              <a:spcBef>
                <a:spcPts val="600"/>
              </a:spcBef>
              <a:buFont typeface="+mj-lt"/>
              <a:buAutoNum type="arabicPeriod"/>
              <a:defRPr/>
            </a:pPr>
            <a:r>
              <a:rPr lang="en-US" sz="1300" u="sng" dirty="0">
                <a:latin typeface="Times New Roman" panose="02020603050405020304" pitchFamily="18" charset="0"/>
                <a:cs typeface="Times New Roman" panose="02020603050405020304" pitchFamily="18" charset="0"/>
              </a:rPr>
              <a:t>Trust Protectors </a:t>
            </a:r>
            <a:r>
              <a:rPr lang="en-US" sz="1300" dirty="0">
                <a:latin typeface="Times New Roman" panose="02020603050405020304" pitchFamily="18" charset="0"/>
                <a:cs typeface="Times New Roman" panose="02020603050405020304" pitchFamily="18" charset="0"/>
              </a:rPr>
              <a:t>– These are individuals and/or trust companies who have certain powers over the trust:</a:t>
            </a:r>
          </a:p>
          <a:p>
            <a:pPr marL="669954" lvl="1" indent="-395634" algn="just" defTabSz="1055023">
              <a:lnSpc>
                <a:spcPct val="120000"/>
              </a:lnSpc>
              <a:spcBef>
                <a:spcPts val="600"/>
              </a:spcBef>
              <a:buFont typeface="+mj-lt"/>
              <a:buAutoNum type="alphaLcParenR"/>
              <a:defRPr/>
            </a:pPr>
            <a:r>
              <a:rPr lang="en-US" sz="1300" dirty="0">
                <a:latin typeface="Times New Roman" panose="02020603050405020304" pitchFamily="18" charset="0"/>
                <a:cs typeface="Times New Roman" panose="02020603050405020304" pitchFamily="18" charset="0"/>
              </a:rPr>
              <a:t>To change the Trustee or Trustees – commonly any replacement Trustee must be a reputable trust company or a lawyer practicing in an asset protection trust (“APT”) jurisdiction.</a:t>
            </a:r>
          </a:p>
          <a:p>
            <a:pPr marL="669954" lvl="1" indent="-395634" algn="just" defTabSz="1055023">
              <a:lnSpc>
                <a:spcPct val="120000"/>
              </a:lnSpc>
              <a:spcBef>
                <a:spcPts val="600"/>
              </a:spcBef>
              <a:buFont typeface="+mj-lt"/>
              <a:buAutoNum type="alphaLcParenR"/>
              <a:defRPr/>
            </a:pPr>
            <a:r>
              <a:rPr lang="en-US" sz="1300" dirty="0">
                <a:latin typeface="Times New Roman" panose="02020603050405020304" pitchFamily="18" charset="0"/>
                <a:cs typeface="Times New Roman" panose="02020603050405020304" pitchFamily="18" charset="0"/>
              </a:rPr>
              <a:t>The power to add beneficiaries who are not “excluded persons.”</a:t>
            </a:r>
          </a:p>
          <a:p>
            <a:pPr marL="395634" indent="-395634" algn="just" defTabSz="1055023">
              <a:lnSpc>
                <a:spcPct val="120000"/>
              </a:lnSpc>
              <a:spcBef>
                <a:spcPts val="600"/>
              </a:spcBef>
              <a:buFont typeface="+mj-lt"/>
              <a:buAutoNum type="arabicPeriod"/>
              <a:defRPr/>
            </a:pPr>
            <a:r>
              <a:rPr lang="en-US" sz="1300" u="sng" dirty="0">
                <a:latin typeface="Times New Roman" panose="02020603050405020304" pitchFamily="18" charset="0"/>
                <a:cs typeface="Times New Roman" panose="02020603050405020304" pitchFamily="18" charset="0"/>
              </a:rPr>
              <a:t>Flee Clause a/k/a Cuba Clause </a:t>
            </a:r>
            <a:r>
              <a:rPr lang="en-US" sz="1300" dirty="0">
                <a:latin typeface="Times New Roman" panose="02020603050405020304" pitchFamily="18" charset="0"/>
                <a:cs typeface="Times New Roman" panose="02020603050405020304" pitchFamily="18" charset="0"/>
              </a:rPr>
              <a:t>– A provision that requires the Trustee to move the trust and trust assets to another jurisdiction in the event of a governmental change, or if a judicial challenge to the trust makes it possible that the trust assets would be invaded within a short period of time.</a:t>
            </a:r>
          </a:p>
          <a:p>
            <a:pPr marL="395634" indent="-395634" algn="just" defTabSz="1055023">
              <a:lnSpc>
                <a:spcPct val="120000"/>
              </a:lnSpc>
              <a:spcBef>
                <a:spcPts val="600"/>
              </a:spcBef>
              <a:buFont typeface="+mj-lt"/>
              <a:buAutoNum type="arabicPeriod"/>
              <a:defRPr/>
            </a:pPr>
            <a:r>
              <a:rPr lang="en-US" sz="1300" u="sng" dirty="0">
                <a:latin typeface="Times New Roman" panose="02020603050405020304" pitchFamily="18" charset="0"/>
                <a:cs typeface="Times New Roman" panose="02020603050405020304" pitchFamily="18" charset="0"/>
              </a:rPr>
              <a:t>United States Judgment</a:t>
            </a:r>
            <a:r>
              <a:rPr lang="en-US" sz="1300" dirty="0">
                <a:latin typeface="Times New Roman" panose="02020603050405020304" pitchFamily="18" charset="0"/>
                <a:cs typeface="Times New Roman" panose="02020603050405020304" pitchFamily="18" charset="0"/>
              </a:rPr>
              <a:t> – A judgment from a United States Court, which means nothing whatsoever in the jurisdiction where the trust is sitused (located).  In most reputable APT jurisdictions, the creditor will have to file a brand new lawsuit in the jurisdiction and obtain a new judgment against the debtor before then  attempting to set aside the trust by proving that the trust is an alter ego of the settlor or a beneficiary, or that the transfer to the trust was for the primary purpose of avoiding creditors.</a:t>
            </a:r>
          </a:p>
        </p:txBody>
      </p:sp>
    </p:spTree>
    <p:extLst>
      <p:ext uri="{BB962C8B-B14F-4D97-AF65-F5344CB8AC3E}">
        <p14:creationId xmlns:p14="http://schemas.microsoft.com/office/powerpoint/2010/main" val="1772872263"/>
      </p:ext>
    </p:extLst>
  </p:cSld>
  <p:clrMapOvr>
    <a:masterClrMapping/>
  </p:clrMapOvr>
  <p:transition advClick="0"/>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2250" y="631825"/>
            <a:ext cx="8699500" cy="5795963"/>
          </a:xfrm>
        </p:spPr>
        <p:txBody>
          <a:bodyPr vert="horz" lIns="91440" tIns="45720" rIns="82058" bIns="41029" rtlCol="0">
            <a:noAutofit/>
          </a:bodyPr>
          <a:lstStyle/>
          <a:p>
            <a:pPr marL="395634" indent="-395634" algn="just" defTabSz="1055023">
              <a:lnSpc>
                <a:spcPct val="120000"/>
              </a:lnSpc>
              <a:spcBef>
                <a:spcPts val="600"/>
              </a:spcBef>
              <a:buFont typeface="+mj-lt"/>
              <a:buAutoNum type="arabicPeriod" startAt="7"/>
              <a:defRPr/>
            </a:pPr>
            <a:r>
              <a:rPr lang="en-US" sz="1300" u="sng" dirty="0">
                <a:latin typeface="Times New Roman" panose="02020603050405020304" pitchFamily="18" charset="0"/>
                <a:cs typeface="Times New Roman" panose="02020603050405020304" pitchFamily="18" charset="0"/>
              </a:rPr>
              <a:t>APT Legislation</a:t>
            </a:r>
            <a:r>
              <a:rPr lang="en-US" sz="1300" dirty="0">
                <a:latin typeface="Times New Roman" panose="02020603050405020304" pitchFamily="18" charset="0"/>
                <a:cs typeface="Times New Roman" panose="02020603050405020304" pitchFamily="18" charset="0"/>
              </a:rPr>
              <a:t> – Special laws passed in a number of offshore jurisdictions which make it extremely difficult, if not impossible, for a creditor to pierce an APT:</a:t>
            </a:r>
          </a:p>
          <a:p>
            <a:pPr marL="395634" indent="-395634" algn="just" defTabSz="1055023">
              <a:lnSpc>
                <a:spcPct val="120000"/>
              </a:lnSpc>
              <a:spcBef>
                <a:spcPts val="600"/>
              </a:spcBef>
              <a:buFont typeface="+mj-lt"/>
              <a:buAutoNum type="arabicPeriod" startAt="7"/>
              <a:defRPr/>
            </a:pPr>
            <a:r>
              <a:rPr lang="en-US" sz="1300" u="sng" dirty="0">
                <a:latin typeface="Times New Roman" panose="02020603050405020304" pitchFamily="18" charset="0"/>
                <a:cs typeface="Times New Roman" panose="02020603050405020304" pitchFamily="18" charset="0"/>
              </a:rPr>
              <a:t>Contingency Fees Not Permitted</a:t>
            </a:r>
            <a:r>
              <a:rPr lang="en-US" sz="1300" dirty="0">
                <a:latin typeface="Times New Roman" panose="02020603050405020304" pitchFamily="18" charset="0"/>
                <a:cs typeface="Times New Roman" panose="02020603050405020304" pitchFamily="18" charset="0"/>
              </a:rPr>
              <a:t> – In most asset protection jurisdictions, lawyers must charge their clients by the hour, and not on a contingency fee basis.</a:t>
            </a:r>
          </a:p>
          <a:p>
            <a:pPr marL="669954" lvl="1" indent="-395634" algn="just" defTabSz="1055023">
              <a:lnSpc>
                <a:spcPct val="120000"/>
              </a:lnSpc>
              <a:spcBef>
                <a:spcPts val="600"/>
              </a:spcBef>
              <a:buFont typeface="+mj-lt"/>
              <a:buAutoNum type="alphaLcParenR"/>
              <a:defRPr/>
            </a:pPr>
            <a:r>
              <a:rPr lang="en-US" sz="1300" dirty="0">
                <a:latin typeface="Times New Roman" panose="02020603050405020304" pitchFamily="18" charset="0"/>
                <a:cs typeface="Times New Roman" panose="02020603050405020304" pitchFamily="18" charset="0"/>
              </a:rPr>
              <a:t>Belize has no statute of limitations – unless there is a judgment against the settlor in Belize on the day the trust is formed, Belize law will protect the trust.</a:t>
            </a:r>
          </a:p>
          <a:p>
            <a:pPr marL="669954" lvl="1" indent="-395634" algn="just" defTabSz="1055023">
              <a:lnSpc>
                <a:spcPct val="120000"/>
              </a:lnSpc>
              <a:spcBef>
                <a:spcPts val="600"/>
              </a:spcBef>
              <a:buFont typeface="+mj-lt"/>
              <a:buAutoNum type="alphaLcParenR"/>
              <a:defRPr/>
            </a:pPr>
            <a:r>
              <a:rPr lang="en-US" sz="1300" dirty="0">
                <a:latin typeface="Times New Roman" panose="02020603050405020304" pitchFamily="18" charset="0"/>
                <a:cs typeface="Times New Roman" panose="02020603050405020304" pitchFamily="18" charset="0"/>
              </a:rPr>
              <a:t>Court Registry deposit requirement – Nevis requires a 100,000 Nevis dollars deposit into the Court Registry before a trust can be challenged.  A 100,000 Nevis dollars deposit is also required to challenge an LLC.  A Nevis trust and LLC challenge will therefore require a 200,000 Nevis dollars deposit.</a:t>
            </a:r>
          </a:p>
          <a:p>
            <a:pPr marL="395634" indent="-395634" algn="just" defTabSz="1055023">
              <a:lnSpc>
                <a:spcPct val="120000"/>
              </a:lnSpc>
              <a:spcBef>
                <a:spcPts val="600"/>
              </a:spcBef>
              <a:buFont typeface="+mj-lt"/>
              <a:buAutoNum type="arabicPeriod" startAt="7"/>
              <a:defRPr/>
            </a:pPr>
            <a:r>
              <a:rPr lang="en-US" sz="1300" u="sng" dirty="0">
                <a:latin typeface="Times New Roman" panose="02020603050405020304" pitchFamily="18" charset="0"/>
                <a:cs typeface="Times New Roman" panose="02020603050405020304" pitchFamily="18" charset="0"/>
              </a:rPr>
              <a:t>Conflict of Interest Considerations</a:t>
            </a:r>
            <a:r>
              <a:rPr lang="en-US" sz="1300" dirty="0">
                <a:latin typeface="Times New Roman" panose="02020603050405020304" pitchFamily="18" charset="0"/>
                <a:cs typeface="Times New Roman" panose="02020603050405020304" pitchFamily="18" charset="0"/>
              </a:rPr>
              <a:t> – Typically, there are between two to six dozen practicing lawyers in a popular asset protection trust jurisdiction.  Most or all of these lawyers have done work for the more popular trust companies, and would therefore have a conflict of interest in pursuing a trust for a creditor – lawyers from outside of the country must therefore come in as “foreigners before the court” to be admitted to practice law there to challenge the trust.</a:t>
            </a:r>
          </a:p>
          <a:p>
            <a:pPr marL="395634" indent="-395634" algn="just" defTabSz="1055023">
              <a:lnSpc>
                <a:spcPct val="120000"/>
              </a:lnSpc>
              <a:spcBef>
                <a:spcPts val="600"/>
              </a:spcBef>
              <a:buFont typeface="+mj-lt"/>
              <a:buAutoNum type="arabicPeriod" startAt="7"/>
              <a:defRPr/>
            </a:pPr>
            <a:r>
              <a:rPr lang="en-US" sz="1300" u="sng" dirty="0">
                <a:latin typeface="Times New Roman" panose="02020603050405020304" pitchFamily="18" charset="0"/>
                <a:cs typeface="Times New Roman" panose="02020603050405020304" pitchFamily="18" charset="0"/>
              </a:rPr>
              <a:t>Judicial Bias </a:t>
            </a:r>
            <a:r>
              <a:rPr lang="en-US" sz="1300" dirty="0">
                <a:latin typeface="Times New Roman" panose="02020603050405020304" pitchFamily="18" charset="0"/>
                <a:cs typeface="Times New Roman" panose="02020603050405020304" pitchFamily="18" charset="0"/>
              </a:rPr>
              <a:t>- The asset protection trust jurisdictions derive significant income and lawyer work, not too mention governmental fees that support the local economy.  The last thing an asset protection trust jurisdiction economy needs would be a judicial decision that lets creditors into a well intended asset protection trust that was structured in advance.</a:t>
            </a:r>
          </a:p>
          <a:p>
            <a:pPr marL="395634" indent="-395634" algn="just" defTabSz="1055023">
              <a:lnSpc>
                <a:spcPct val="120000"/>
              </a:lnSpc>
              <a:spcBef>
                <a:spcPts val="600"/>
              </a:spcBef>
              <a:buFont typeface="+mj-lt"/>
              <a:buAutoNum type="arabicPeriod" startAt="7"/>
              <a:defRPr/>
            </a:pPr>
            <a:r>
              <a:rPr lang="en-US" sz="1300" u="sng" dirty="0">
                <a:latin typeface="Times New Roman" panose="02020603050405020304" pitchFamily="18" charset="0"/>
                <a:cs typeface="Times New Roman" panose="02020603050405020304" pitchFamily="18" charset="0"/>
              </a:rPr>
              <a:t>Having Your Cake and Protecting it, Too </a:t>
            </a:r>
            <a:r>
              <a:rPr lang="en-US" sz="1300" dirty="0">
                <a:latin typeface="Times New Roman" panose="02020603050405020304" pitchFamily="18" charset="0"/>
                <a:cs typeface="Times New Roman" panose="02020603050405020304" pitchFamily="18" charset="0"/>
              </a:rPr>
              <a:t>- The Trustee of the APT can own a 99% limited partnership interest or the ownership of an LLC, with the entity being managed responsibly and transparently by the general partner or manager, which may be the settlor.  If and when a challenge might occur, the settlor may transfer control of the subsidiary entity to the Trustee of the trust.</a:t>
            </a:r>
          </a:p>
        </p:txBody>
      </p:sp>
      <p:sp>
        <p:nvSpPr>
          <p:cNvPr id="4" name="Title 1"/>
          <p:cNvSpPr txBox="1">
            <a:spLocks/>
          </p:cNvSpPr>
          <p:nvPr/>
        </p:nvSpPr>
        <p:spPr>
          <a:xfrm>
            <a:off x="190500" y="0"/>
            <a:ext cx="8763000" cy="533400"/>
          </a:xfrm>
          <a:prstGeom prst="rect">
            <a:avLst/>
          </a:prstGeom>
        </p:spPr>
        <p:txBody>
          <a:bodyPr vert="horz" lIns="91440" tIns="45720" rIns="91440" bIns="45720" rtlCol="0" anchor="ctr">
            <a:no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r>
              <a:rPr lang="en-US" sz="2400" b="1" dirty="0">
                <a:latin typeface="Times New Roman" panose="02020603050405020304" pitchFamily="18" charset="0"/>
                <a:cs typeface="Times New Roman" panose="02020603050405020304" pitchFamily="18" charset="0"/>
              </a:rPr>
              <a:t>The Anatomy of an Asset Protection Trust</a:t>
            </a:r>
          </a:p>
        </p:txBody>
      </p:sp>
    </p:spTree>
    <p:extLst>
      <p:ext uri="{BB962C8B-B14F-4D97-AF65-F5344CB8AC3E}">
        <p14:creationId xmlns:p14="http://schemas.microsoft.com/office/powerpoint/2010/main" val="2675178615"/>
      </p:ext>
    </p:extLst>
  </p:cSld>
  <p:clrMapOvr>
    <a:masterClrMapping/>
  </p:clrMapOvr>
  <p:transition advClick="0"/>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 y="0"/>
            <a:ext cx="8763000" cy="533400"/>
          </a:xfrm>
        </p:spPr>
        <p:txBody>
          <a:bodyPr vert="horz" lIns="91440" tIns="45720" rIns="91440" bIns="45720" rtlCol="0" anchor="ctr">
            <a:noAutofit/>
          </a:bodyPr>
          <a:lstStyle/>
          <a:p>
            <a:pPr algn="ctr"/>
            <a:r>
              <a:rPr lang="en-US" sz="2400" b="1" dirty="0">
                <a:latin typeface="Times New Roman" panose="02020603050405020304" pitchFamily="18" charset="0"/>
                <a:cs typeface="Times New Roman" panose="02020603050405020304" pitchFamily="18" charset="0"/>
              </a:rPr>
              <a:t>Consider the Offshore Foundation</a:t>
            </a:r>
          </a:p>
        </p:txBody>
      </p:sp>
      <p:sp>
        <p:nvSpPr>
          <p:cNvPr id="3" name="Content Placeholder 2"/>
          <p:cNvSpPr>
            <a:spLocks noGrp="1"/>
          </p:cNvSpPr>
          <p:nvPr>
            <p:ph sz="quarter" idx="4294967295"/>
          </p:nvPr>
        </p:nvSpPr>
        <p:spPr>
          <a:xfrm>
            <a:off x="192088" y="460375"/>
            <a:ext cx="8759825" cy="5851525"/>
          </a:xfrm>
        </p:spPr>
        <p:txBody>
          <a:bodyPr vert="horz" lIns="91440" tIns="45720" rIns="82058" bIns="41029" rtlCol="0">
            <a:noAutofit/>
          </a:bodyPr>
          <a:lstStyle/>
          <a:p>
            <a:pPr defTabSz="1055023">
              <a:lnSpc>
                <a:spcPct val="120000"/>
              </a:lnSpc>
              <a:spcBef>
                <a:spcPts val="600"/>
              </a:spcBef>
              <a:defRPr/>
            </a:pPr>
            <a:r>
              <a:rPr lang="en-US" sz="1400" dirty="0">
                <a:latin typeface="Times New Roman" panose="02020603050405020304" pitchFamily="18" charset="0"/>
                <a:cs typeface="Times New Roman" panose="02020603050405020304" pitchFamily="18" charset="0"/>
              </a:rPr>
              <a:t>A foundation is a special entity found in a handful of countries that include Nevis, the Bahamas, Panama, Lichtenstein, and Switzerland.</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defTabSz="1055023">
              <a:lnSpc>
                <a:spcPct val="120000"/>
              </a:lnSpc>
              <a:spcBef>
                <a:spcPts val="600"/>
              </a:spcBef>
              <a:tabLst>
                <a:tab pos="2397125" algn="l"/>
              </a:tabLst>
              <a:defRPr/>
            </a:pPr>
            <a:r>
              <a:rPr lang="en-US" sz="1400" dirty="0">
                <a:latin typeface="Times New Roman" panose="02020603050405020304" pitchFamily="18" charset="0"/>
                <a:cs typeface="Times New Roman" panose="02020603050405020304" pitchFamily="18" charset="0"/>
              </a:rPr>
              <a:t>A foundation is similar to a trust, because it is held for the benefit of one or more individuals and/or charities.  It can own assets and can return those assets to any beneficiary who may have contributed them.</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defTabSz="1055023">
              <a:lnSpc>
                <a:spcPct val="120000"/>
              </a:lnSpc>
              <a:spcBef>
                <a:spcPts val="600"/>
              </a:spcBef>
              <a:defRPr/>
            </a:pPr>
            <a:r>
              <a:rPr lang="en-US" sz="1400" dirty="0">
                <a:latin typeface="Times New Roman" panose="02020603050405020304" pitchFamily="18" charset="0"/>
                <a:cs typeface="Times New Roman" panose="02020603050405020304" pitchFamily="18" charset="0"/>
              </a:rPr>
              <a:t>A foundation has a manager, a secretary, and a registered agent.  Typically, the secretary and registered agent will be a lawyer or trust company in the foreign jurisdiction.  A trusted U.S. individual will typically be the manager.</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defTabSz="1055023">
              <a:lnSpc>
                <a:spcPct val="120000"/>
              </a:lnSpc>
              <a:spcBef>
                <a:spcPts val="600"/>
              </a:spcBef>
              <a:defRPr/>
            </a:pPr>
            <a:r>
              <a:rPr lang="en-US" sz="1400" dirty="0">
                <a:latin typeface="Times New Roman" panose="02020603050405020304" pitchFamily="18" charset="0"/>
                <a:cs typeface="Times New Roman" panose="02020603050405020304" pitchFamily="18" charset="0"/>
              </a:rPr>
              <a:t>Trust reporting requirements may be eased considerably.</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defTabSz="1055023">
              <a:lnSpc>
                <a:spcPct val="120000"/>
              </a:lnSpc>
              <a:spcBef>
                <a:spcPts val="600"/>
              </a:spcBef>
              <a:defRPr/>
            </a:pPr>
            <a:r>
              <a:rPr lang="en-US" sz="1400" dirty="0">
                <a:latin typeface="Times New Roman" panose="02020603050405020304" pitchFamily="18" charset="0"/>
                <a:cs typeface="Times New Roman" panose="02020603050405020304" pitchFamily="18" charset="0"/>
              </a:rPr>
              <a:t>Normally, a foundation will be taxed as a regular C corporation, which can be catastrophic, but it is possible for a foundation to be taxed as a trust or as a partnership, depending upon drafting and operation.  </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defTabSz="1055023">
              <a:lnSpc>
                <a:spcPct val="120000"/>
              </a:lnSpc>
              <a:spcBef>
                <a:spcPts val="600"/>
              </a:spcBef>
              <a:defRPr/>
            </a:pPr>
            <a:r>
              <a:rPr lang="en-US" sz="1400" dirty="0">
                <a:latin typeface="Times New Roman" panose="02020603050405020304" pitchFamily="18" charset="0"/>
                <a:cs typeface="Times New Roman" panose="02020603050405020304" pitchFamily="18" charset="0"/>
              </a:rPr>
              <a:t>Tax filings with a foundation will be the same as applies to an offshore trust, but red tape normally required by reputable trust companies under trust arrangements will often not apply with a foundation.</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defTabSz="1055023">
              <a:lnSpc>
                <a:spcPct val="120000"/>
              </a:lnSpc>
              <a:spcBef>
                <a:spcPts val="600"/>
              </a:spcBef>
              <a:defRPr/>
            </a:pPr>
            <a:r>
              <a:rPr lang="en-US" sz="1400" dirty="0">
                <a:latin typeface="Times New Roman" panose="02020603050405020304" pitchFamily="18" charset="0"/>
                <a:cs typeface="Times New Roman" panose="02020603050405020304" pitchFamily="18" charset="0"/>
              </a:rPr>
              <a:t>In civil law jurisdictions, such as Lichtenstein, a judge does not have the power or authority to do anything but follow the exact written law.  If the law says that creditors cannot reach a foundation, that is the judge’s order, and the case is otherwise dismissed.</a:t>
            </a:r>
          </a:p>
        </p:txBody>
      </p:sp>
    </p:spTree>
    <p:extLst>
      <p:ext uri="{BB962C8B-B14F-4D97-AF65-F5344CB8AC3E}">
        <p14:creationId xmlns:p14="http://schemas.microsoft.com/office/powerpoint/2010/main" val="1253602358"/>
      </p:ext>
    </p:extLst>
  </p:cSld>
  <p:clrMapOvr>
    <a:masterClrMapping/>
  </p:clrMapOvr>
  <p:transition advClick="0"/>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7"/>
          <p:cNvSpPr txBox="1"/>
          <p:nvPr/>
        </p:nvSpPr>
        <p:spPr>
          <a:xfrm>
            <a:off x="9382539" y="3649649"/>
            <a:ext cx="184731"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dirty="0">
              <a:latin typeface="Times New Roman" panose="02020603050405020304" pitchFamily="18" charset="0"/>
              <a:cs typeface="Times New Roman" panose="02020603050405020304" pitchFamily="18" charset="0"/>
            </a:endParaRPr>
          </a:p>
        </p:txBody>
      </p:sp>
      <p:sp>
        <p:nvSpPr>
          <p:cNvPr id="7" name="TextBox 20"/>
          <p:cNvSpPr txBox="1"/>
          <p:nvPr/>
        </p:nvSpPr>
        <p:spPr>
          <a:xfrm>
            <a:off x="802917" y="103366"/>
            <a:ext cx="7538167" cy="88259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b="1" dirty="0">
                <a:solidFill>
                  <a:schemeClr val="tx1"/>
                </a:solidFill>
                <a:latin typeface="Times New Roman" panose="02020603050405020304" pitchFamily="18" charset="0"/>
                <a:cs typeface="Times New Roman" panose="02020603050405020304" pitchFamily="18" charset="0"/>
              </a:rPr>
              <a:t>Foreign Foundations</a:t>
            </a:r>
            <a:br>
              <a:rPr lang="en-US" sz="1600" b="1" dirty="0">
                <a:solidFill>
                  <a:schemeClr val="tx1"/>
                </a:solidFill>
                <a:latin typeface="Times New Roman" panose="02020603050405020304" pitchFamily="18" charset="0"/>
                <a:cs typeface="Times New Roman" panose="02020603050405020304" pitchFamily="18" charset="0"/>
              </a:rPr>
            </a:br>
            <a:r>
              <a:rPr lang="en-US" sz="1600" b="1" dirty="0">
                <a:solidFill>
                  <a:schemeClr val="tx1"/>
                </a:solidFill>
                <a:latin typeface="Times New Roman" panose="02020603050405020304" pitchFamily="18" charset="0"/>
                <a:cs typeface="Times New Roman" panose="02020603050405020304" pitchFamily="18" charset="0"/>
              </a:rPr>
              <a:t>Simpler than Offshore Trusts But Equally Effective According to Offshore Statues</a:t>
            </a:r>
            <a:br>
              <a:rPr lang="en-US" sz="1600" b="1" dirty="0">
                <a:solidFill>
                  <a:schemeClr val="tx1"/>
                </a:solidFill>
                <a:latin typeface="Times New Roman" panose="02020603050405020304" pitchFamily="18" charset="0"/>
                <a:cs typeface="Times New Roman" panose="02020603050405020304" pitchFamily="18" charset="0"/>
              </a:rPr>
            </a:br>
            <a:r>
              <a:rPr lang="en-US" sz="1600" b="1" baseline="0" dirty="0">
                <a:solidFill>
                  <a:schemeClr val="tx1"/>
                </a:solidFill>
                <a:latin typeface="Times New Roman" panose="02020603050405020304" pitchFamily="18" charset="0"/>
                <a:cs typeface="Times New Roman" panose="02020603050405020304" pitchFamily="18" charset="0"/>
              </a:rPr>
              <a:t>Available in the Bahamas, Switzerland, Panama, and More</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10" name="TextBox 37"/>
          <p:cNvSpPr txBox="1"/>
          <p:nvPr/>
        </p:nvSpPr>
        <p:spPr>
          <a:xfrm>
            <a:off x="5557961" y="4142630"/>
            <a:ext cx="3429000" cy="13716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1" dirty="0">
                <a:latin typeface="Times New Roman" panose="02020603050405020304" pitchFamily="18" charset="0"/>
                <a:cs typeface="Times New Roman" panose="02020603050405020304" pitchFamily="18" charset="0"/>
              </a:rPr>
              <a:t>Foundation manager</a:t>
            </a:r>
            <a:r>
              <a:rPr lang="en-US" sz="1100" b="1" baseline="0" dirty="0">
                <a:latin typeface="Times New Roman" panose="02020603050405020304" pitchFamily="18" charset="0"/>
                <a:cs typeface="Times New Roman" panose="02020603050405020304" pitchFamily="18" charset="0"/>
              </a:rPr>
              <a:t> offshore has the power to make distributions to or for one or more of the partners, and will not be subject to charging order rules.</a:t>
            </a:r>
          </a:p>
          <a:p>
            <a:endParaRPr lang="en-US" sz="1100" b="1" baseline="0" dirty="0">
              <a:latin typeface="Times New Roman" panose="02020603050405020304" pitchFamily="18" charset="0"/>
              <a:cs typeface="Times New Roman" panose="02020603050405020304" pitchFamily="18" charset="0"/>
            </a:endParaRPr>
          </a:p>
          <a:p>
            <a:r>
              <a:rPr lang="en-US" sz="1100" b="1" baseline="0" dirty="0">
                <a:latin typeface="Times New Roman" panose="02020603050405020304" pitchFamily="18" charset="0"/>
                <a:cs typeface="Times New Roman" panose="02020603050405020304" pitchFamily="18" charset="0"/>
              </a:rPr>
              <a:t>Trust company may act as Foundation manager, but not treated as a partnership or as an association for income tax purposes, if properly drafted.</a:t>
            </a:r>
          </a:p>
          <a:p>
            <a:endParaRPr lang="en-US" sz="1100" b="1" baseline="0" dirty="0">
              <a:latin typeface="Times New Roman" panose="02020603050405020304" pitchFamily="18" charset="0"/>
              <a:cs typeface="Times New Roman" panose="02020603050405020304" pitchFamily="18" charset="0"/>
            </a:endParaRPr>
          </a:p>
          <a:p>
            <a:endParaRPr lang="en-US" sz="1100" b="1" dirty="0">
              <a:latin typeface="Times New Roman" panose="02020603050405020304" pitchFamily="18" charset="0"/>
              <a:cs typeface="Times New Roman" panose="02020603050405020304" pitchFamily="18" charset="0"/>
            </a:endParaRPr>
          </a:p>
        </p:txBody>
      </p:sp>
      <p:grpSp>
        <p:nvGrpSpPr>
          <p:cNvPr id="2" name="Group 19"/>
          <p:cNvGrpSpPr/>
          <p:nvPr/>
        </p:nvGrpSpPr>
        <p:grpSpPr>
          <a:xfrm>
            <a:off x="2083241" y="1129085"/>
            <a:ext cx="4977518" cy="4794637"/>
            <a:chOff x="1749287" y="1129085"/>
            <a:chExt cx="4977518" cy="4794637"/>
          </a:xfrm>
        </p:grpSpPr>
        <p:sp>
          <p:nvSpPr>
            <p:cNvPr id="3" name="Oval 2"/>
            <p:cNvSpPr/>
            <p:nvPr/>
          </p:nvSpPr>
          <p:spPr>
            <a:xfrm>
              <a:off x="3156667" y="2385391"/>
              <a:ext cx="2067340" cy="10575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FAMILY</a:t>
              </a:r>
              <a:r>
                <a:rPr lang="en-US" sz="1100" b="1" baseline="0" dirty="0">
                  <a:solidFill>
                    <a:schemeClr val="tx1"/>
                  </a:solidFill>
                  <a:latin typeface="Times New Roman" panose="02020603050405020304" pitchFamily="18" charset="0"/>
                  <a:cs typeface="Times New Roman" panose="02020603050405020304" pitchFamily="18" charset="0"/>
                </a:rPr>
                <a:t> LIMITED PARTNERSHIP</a:t>
              </a:r>
              <a:endParaRPr lang="en-US" sz="1100" b="1" dirty="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3387254" y="4253949"/>
              <a:ext cx="1606165" cy="8428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50" b="1" dirty="0">
                  <a:solidFill>
                    <a:schemeClr val="tx1"/>
                  </a:solidFill>
                  <a:latin typeface="Times New Roman" panose="02020603050405020304" pitchFamily="18" charset="0"/>
                  <a:cs typeface="Times New Roman" panose="02020603050405020304" pitchFamily="18" charset="0"/>
                </a:rPr>
                <a:t>FOREIGN</a:t>
              </a:r>
              <a:r>
                <a:rPr lang="en-US" sz="1050" b="1" baseline="0" dirty="0">
                  <a:solidFill>
                    <a:schemeClr val="tx1"/>
                  </a:solidFill>
                  <a:latin typeface="Times New Roman" panose="02020603050405020304" pitchFamily="18" charset="0"/>
                  <a:cs typeface="Times New Roman" panose="02020603050405020304" pitchFamily="18" charset="0"/>
                </a:rPr>
                <a:t> FOUNDATION</a:t>
              </a:r>
              <a:endParaRPr lang="en-US" sz="1050" b="1" dirty="0">
                <a:solidFill>
                  <a:schemeClr val="tx1"/>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4190337" y="3442915"/>
              <a:ext cx="0" cy="81103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4"/>
            <p:cNvSpPr txBox="1"/>
            <p:nvPr/>
          </p:nvSpPr>
          <p:spPr>
            <a:xfrm>
              <a:off x="3586039" y="5398936"/>
              <a:ext cx="1216549" cy="524786"/>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b="1" dirty="0">
                  <a:latin typeface="Times New Roman" panose="02020603050405020304" pitchFamily="18" charset="0"/>
                  <a:cs typeface="Times New Roman" panose="02020603050405020304" pitchFamily="18" charset="0"/>
                </a:rPr>
                <a:t>Protected</a:t>
              </a:r>
            </a:p>
            <a:p>
              <a:pPr algn="ctr"/>
              <a:r>
                <a:rPr lang="en-US" sz="1100" b="1" dirty="0">
                  <a:latin typeface="Times New Roman" panose="02020603050405020304" pitchFamily="18" charset="0"/>
                  <a:cs typeface="Times New Roman" panose="02020603050405020304" pitchFamily="18" charset="0"/>
                </a:rPr>
                <a:t>Assets</a:t>
              </a:r>
            </a:p>
          </p:txBody>
        </p:sp>
        <p:cxnSp>
          <p:nvCxnSpPr>
            <p:cNvPr id="9" name="Straight Connector 8"/>
            <p:cNvCxnSpPr/>
            <p:nvPr/>
          </p:nvCxnSpPr>
          <p:spPr>
            <a:xfrm>
              <a:off x="4190337" y="5096786"/>
              <a:ext cx="3977" cy="3021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749287" y="1137036"/>
              <a:ext cx="1009816" cy="5486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 1</a:t>
              </a:r>
            </a:p>
          </p:txBody>
        </p:sp>
        <p:sp>
          <p:nvSpPr>
            <p:cNvPr id="12" name="Rounded Rectangle 11"/>
            <p:cNvSpPr/>
            <p:nvPr/>
          </p:nvSpPr>
          <p:spPr>
            <a:xfrm>
              <a:off x="3665552" y="1152940"/>
              <a:ext cx="1049572" cy="56454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SPOUSE 2</a:t>
              </a:r>
            </a:p>
          </p:txBody>
        </p:sp>
        <p:sp>
          <p:nvSpPr>
            <p:cNvPr id="13" name="Oval 12"/>
            <p:cNvSpPr/>
            <p:nvPr/>
          </p:nvSpPr>
          <p:spPr>
            <a:xfrm>
              <a:off x="5351228" y="1129085"/>
              <a:ext cx="1375577" cy="71561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50" b="1" dirty="0">
                  <a:solidFill>
                    <a:schemeClr val="tx1"/>
                  </a:solidFill>
                  <a:latin typeface="Times New Roman" panose="02020603050405020304" pitchFamily="18" charset="0"/>
                  <a:cs typeface="Times New Roman" panose="02020603050405020304" pitchFamily="18" charset="0"/>
                </a:rPr>
                <a:t>TRUST FOR CHILDREN</a:t>
              </a:r>
            </a:p>
          </p:txBody>
        </p:sp>
        <p:cxnSp>
          <p:nvCxnSpPr>
            <p:cNvPr id="14" name="Straight Connector 13"/>
            <p:cNvCxnSpPr/>
            <p:nvPr/>
          </p:nvCxnSpPr>
          <p:spPr>
            <a:xfrm>
              <a:off x="2254195" y="1685676"/>
              <a:ext cx="1205227" cy="8545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190337" y="1717482"/>
              <a:ext cx="1" cy="667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921252" y="1844703"/>
              <a:ext cx="1117765" cy="69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55"/>
          <p:cNvSpPr txBox="1"/>
          <p:nvPr/>
        </p:nvSpPr>
        <p:spPr>
          <a:xfrm>
            <a:off x="5852188" y="2535473"/>
            <a:ext cx="2895600" cy="8382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1" dirty="0">
                <a:solidFill>
                  <a:schemeClr val="tx1"/>
                </a:solidFill>
                <a:latin typeface="Times New Roman" panose="02020603050405020304" pitchFamily="18" charset="0"/>
                <a:cs typeface="Times New Roman" panose="02020603050405020304" pitchFamily="18" charset="0"/>
              </a:rPr>
              <a:t>Partners</a:t>
            </a:r>
            <a:r>
              <a:rPr lang="en-US" sz="1100" b="1" baseline="0" dirty="0">
                <a:solidFill>
                  <a:schemeClr val="tx1"/>
                </a:solidFill>
                <a:latin typeface="Times New Roman" panose="02020603050405020304" pitchFamily="18" charset="0"/>
                <a:cs typeface="Times New Roman" panose="02020603050405020304" pitchFamily="18" charset="0"/>
              </a:rPr>
              <a:t> sign agreement to provide that Foundation distributions will be considered to be partnership distributions for income tax and contractual right purposes.</a:t>
            </a:r>
            <a:endParaRPr lang="en-US" sz="11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3916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63573" y="1219200"/>
          <a:ext cx="8416854" cy="4840421"/>
        </p:xfrm>
        <a:graphic>
          <a:graphicData uri="http://schemas.openxmlformats.org/drawingml/2006/table">
            <a:tbl>
              <a:tblPr firstRow="1" bandRow="1">
                <a:tableStyleId>{5940675A-B579-460E-94D1-54222C63F5DA}</a:tableStyleId>
              </a:tblPr>
              <a:tblGrid>
                <a:gridCol w="1402809">
                  <a:extLst>
                    <a:ext uri="{9D8B030D-6E8A-4147-A177-3AD203B41FA5}">
                      <a16:colId xmlns:a16="http://schemas.microsoft.com/office/drawing/2014/main" val="20000"/>
                    </a:ext>
                  </a:extLst>
                </a:gridCol>
                <a:gridCol w="1402809">
                  <a:extLst>
                    <a:ext uri="{9D8B030D-6E8A-4147-A177-3AD203B41FA5}">
                      <a16:colId xmlns:a16="http://schemas.microsoft.com/office/drawing/2014/main" val="20001"/>
                    </a:ext>
                  </a:extLst>
                </a:gridCol>
                <a:gridCol w="1402809">
                  <a:extLst>
                    <a:ext uri="{9D8B030D-6E8A-4147-A177-3AD203B41FA5}">
                      <a16:colId xmlns:a16="http://schemas.microsoft.com/office/drawing/2014/main" val="20002"/>
                    </a:ext>
                  </a:extLst>
                </a:gridCol>
                <a:gridCol w="1402809">
                  <a:extLst>
                    <a:ext uri="{9D8B030D-6E8A-4147-A177-3AD203B41FA5}">
                      <a16:colId xmlns:a16="http://schemas.microsoft.com/office/drawing/2014/main" val="20003"/>
                    </a:ext>
                  </a:extLst>
                </a:gridCol>
                <a:gridCol w="1402809">
                  <a:extLst>
                    <a:ext uri="{9D8B030D-6E8A-4147-A177-3AD203B41FA5}">
                      <a16:colId xmlns:a16="http://schemas.microsoft.com/office/drawing/2014/main" val="20004"/>
                    </a:ext>
                  </a:extLst>
                </a:gridCol>
                <a:gridCol w="1402809">
                  <a:extLst>
                    <a:ext uri="{9D8B030D-6E8A-4147-A177-3AD203B41FA5}">
                      <a16:colId xmlns:a16="http://schemas.microsoft.com/office/drawing/2014/main" val="20005"/>
                    </a:ext>
                  </a:extLst>
                </a:gridCol>
              </a:tblGrid>
              <a:tr h="560902">
                <a:tc>
                  <a:txBody>
                    <a:bodyPr/>
                    <a:lstStyle/>
                    <a:p>
                      <a:pPr algn="ctr"/>
                      <a:r>
                        <a:rPr lang="en-US" sz="1000" b="1" dirty="0">
                          <a:solidFill>
                            <a:schemeClr val="tx1"/>
                          </a:solidFill>
                          <a:latin typeface="Times New Roman" panose="02020603050405020304" pitchFamily="18" charset="0"/>
                          <a:cs typeface="Times New Roman" panose="02020603050405020304" pitchFamily="18" charset="0"/>
                        </a:rPr>
                        <a:t>FACTOR</a:t>
                      </a:r>
                    </a:p>
                  </a:txBody>
                  <a:tcPr anchor="ctr" anchorCtr="1"/>
                </a:tc>
                <a:tc>
                  <a:txBody>
                    <a:bodyPr/>
                    <a:lstStyle/>
                    <a:p>
                      <a:pPr algn="ctr"/>
                      <a:r>
                        <a:rPr lang="en-US" sz="1000" b="1" dirty="0">
                          <a:solidFill>
                            <a:schemeClr val="tx1"/>
                          </a:solidFill>
                          <a:latin typeface="Times New Roman" panose="02020603050405020304" pitchFamily="18" charset="0"/>
                          <a:cs typeface="Times New Roman" panose="02020603050405020304" pitchFamily="18" charset="0"/>
                        </a:rPr>
                        <a:t>NEVADA</a:t>
                      </a:r>
                    </a:p>
                  </a:txBody>
                  <a:tcPr anchor="ctr" anchorCtr="1"/>
                </a:tc>
                <a:tc>
                  <a:txBody>
                    <a:bodyPr/>
                    <a:lstStyle/>
                    <a:p>
                      <a:pPr algn="ctr"/>
                      <a:r>
                        <a:rPr lang="en-US" sz="1000" b="1" dirty="0">
                          <a:solidFill>
                            <a:schemeClr val="tx1"/>
                          </a:solidFill>
                          <a:latin typeface="Times New Roman" panose="02020603050405020304" pitchFamily="18" charset="0"/>
                          <a:cs typeface="Times New Roman" panose="02020603050405020304" pitchFamily="18" charset="0"/>
                        </a:rPr>
                        <a:t>ALASKA</a:t>
                      </a:r>
                    </a:p>
                  </a:txBody>
                  <a:tcPr anchor="ctr" anchorCtr="1"/>
                </a:tc>
                <a:tc>
                  <a:txBody>
                    <a:bodyPr/>
                    <a:lstStyle/>
                    <a:p>
                      <a:pPr algn="ctr"/>
                      <a:r>
                        <a:rPr lang="en-US" sz="1000" b="1" dirty="0">
                          <a:solidFill>
                            <a:schemeClr val="tx1"/>
                          </a:solidFill>
                          <a:latin typeface="Times New Roman" panose="02020603050405020304" pitchFamily="18" charset="0"/>
                          <a:cs typeface="Times New Roman" panose="02020603050405020304" pitchFamily="18" charset="0"/>
                        </a:rPr>
                        <a:t>ISLE OF MAN/JERSEY (Channel Island)</a:t>
                      </a:r>
                    </a:p>
                  </a:txBody>
                  <a:tcPr anchor="ctr" anchorCtr="1"/>
                </a:tc>
                <a:tc>
                  <a:txBody>
                    <a:bodyPr/>
                    <a:lstStyle/>
                    <a:p>
                      <a:pPr algn="ctr"/>
                      <a:r>
                        <a:rPr lang="en-US" sz="1000" b="1" dirty="0">
                          <a:solidFill>
                            <a:schemeClr val="tx1"/>
                          </a:solidFill>
                          <a:latin typeface="Times New Roman" panose="02020603050405020304" pitchFamily="18" charset="0"/>
                          <a:cs typeface="Times New Roman" panose="02020603050405020304" pitchFamily="18" charset="0"/>
                        </a:rPr>
                        <a:t>NEVIS</a:t>
                      </a:r>
                    </a:p>
                  </a:txBody>
                  <a:tcPr anchor="ctr" anchorCtr="1"/>
                </a:tc>
                <a:tc>
                  <a:txBody>
                    <a:bodyPr/>
                    <a:lstStyle/>
                    <a:p>
                      <a:pPr algn="ctr"/>
                      <a:r>
                        <a:rPr lang="en-US" sz="1000" b="1" dirty="0">
                          <a:solidFill>
                            <a:schemeClr val="tx1"/>
                          </a:solidFill>
                          <a:latin typeface="Times New Roman" panose="02020603050405020304" pitchFamily="18" charset="0"/>
                          <a:cs typeface="Times New Roman" panose="02020603050405020304" pitchFamily="18" charset="0"/>
                        </a:rPr>
                        <a:t>BELIZE</a:t>
                      </a:r>
                    </a:p>
                  </a:txBody>
                  <a:tcPr anchor="ctr" anchorCtr="1"/>
                </a:tc>
                <a:extLst>
                  <a:ext uri="{0D108BD9-81ED-4DB2-BD59-A6C34878D82A}">
                    <a16:rowId xmlns:a16="http://schemas.microsoft.com/office/drawing/2014/main" val="10000"/>
                  </a:ext>
                </a:extLst>
              </a:tr>
              <a:tr h="987299">
                <a:tc>
                  <a:txBody>
                    <a:bodyPr/>
                    <a:lstStyle/>
                    <a:p>
                      <a:pPr algn="ctr"/>
                      <a:r>
                        <a:rPr lang="en-US" sz="1000" dirty="0">
                          <a:solidFill>
                            <a:schemeClr val="tx1"/>
                          </a:solidFill>
                          <a:latin typeface="Times New Roman" panose="02020603050405020304" pitchFamily="18" charset="0"/>
                          <a:cs typeface="Times New Roman" panose="02020603050405020304" pitchFamily="18" charset="0"/>
                        </a:rPr>
                        <a:t>Asset protection law – Statute</a:t>
                      </a:r>
                      <a:r>
                        <a:rPr lang="en-US" sz="1000" baseline="0" dirty="0">
                          <a:solidFill>
                            <a:schemeClr val="tx1"/>
                          </a:solidFill>
                          <a:latin typeface="Times New Roman" panose="02020603050405020304" pitchFamily="18" charset="0"/>
                          <a:cs typeface="Times New Roman" panose="02020603050405020304" pitchFamily="18" charset="0"/>
                        </a:rPr>
                        <a:t> of Limitations</a:t>
                      </a:r>
                      <a:endParaRPr lang="en-US" sz="1000" dirty="0">
                        <a:solidFill>
                          <a:schemeClr val="tx1"/>
                        </a:solidFill>
                        <a:latin typeface="Times New Roman" panose="02020603050405020304" pitchFamily="18" charset="0"/>
                        <a:cs typeface="Times New Roman" panose="02020603050405020304" pitchFamily="18" charset="0"/>
                      </a:endParaRPr>
                    </a:p>
                  </a:txBody>
                  <a:tcPr anchor="ctr" anchorCtr="1"/>
                </a:tc>
                <a:tc>
                  <a:txBody>
                    <a:bodyPr/>
                    <a:lstStyle/>
                    <a:p>
                      <a:pPr algn="ctr"/>
                      <a:r>
                        <a:rPr lang="en-US" sz="1000" dirty="0">
                          <a:solidFill>
                            <a:schemeClr val="tx1"/>
                          </a:solidFill>
                          <a:latin typeface="Times New Roman" panose="02020603050405020304" pitchFamily="18" charset="0"/>
                          <a:cs typeface="Times New Roman" panose="02020603050405020304" pitchFamily="18" charset="0"/>
                        </a:rPr>
                        <a:t>See Page 46</a:t>
                      </a:r>
                    </a:p>
                    <a:p>
                      <a:pPr algn="ctr"/>
                      <a:r>
                        <a:rPr lang="en-US" sz="1000" dirty="0">
                          <a:solidFill>
                            <a:schemeClr val="tx1"/>
                          </a:solidFill>
                          <a:latin typeface="Times New Roman" panose="02020603050405020304" pitchFamily="18" charset="0"/>
                          <a:cs typeface="Times New Roman" panose="02020603050405020304" pitchFamily="18" charset="0"/>
                        </a:rPr>
                        <a:t>Strong/2 years – BUT full</a:t>
                      </a:r>
                      <a:r>
                        <a:rPr lang="en-US" sz="1000" baseline="0" dirty="0">
                          <a:solidFill>
                            <a:schemeClr val="tx1"/>
                          </a:solidFill>
                          <a:latin typeface="Times New Roman" panose="02020603050405020304" pitchFamily="18" charset="0"/>
                          <a:cs typeface="Times New Roman" panose="02020603050405020304" pitchFamily="18" charset="0"/>
                        </a:rPr>
                        <a:t> faith and credit issue</a:t>
                      </a:r>
                      <a:endParaRPr lang="en-US" sz="1000" dirty="0">
                        <a:solidFill>
                          <a:schemeClr val="tx1"/>
                        </a:solidFill>
                        <a:latin typeface="Times New Roman" panose="02020603050405020304" pitchFamily="18" charset="0"/>
                        <a:cs typeface="Times New Roman" panose="02020603050405020304" pitchFamily="18" charset="0"/>
                      </a:endParaRPr>
                    </a:p>
                  </a:txBody>
                  <a:tcPr anchor="ctr" anchorCtr="1"/>
                </a:tc>
                <a:tc>
                  <a:txBody>
                    <a:bodyPr/>
                    <a:lstStyle/>
                    <a:p>
                      <a:pPr algn="ctr"/>
                      <a:r>
                        <a:rPr lang="en-US" sz="1000" dirty="0">
                          <a:solidFill>
                            <a:schemeClr val="tx1"/>
                          </a:solidFill>
                          <a:latin typeface="Times New Roman" panose="02020603050405020304" pitchFamily="18" charset="0"/>
                          <a:cs typeface="Times New Roman" panose="02020603050405020304" pitchFamily="18" charset="0"/>
                        </a:rPr>
                        <a:t>Strong/4 years – BUT full faith and credit issue</a:t>
                      </a:r>
                    </a:p>
                  </a:txBody>
                  <a:tcPr anchor="ctr" anchorCtr="1"/>
                </a:tc>
                <a:tc>
                  <a:txBody>
                    <a:bodyPr/>
                    <a:lstStyle/>
                    <a:p>
                      <a:pPr algn="ctr"/>
                      <a:r>
                        <a:rPr lang="en-US" sz="1000" kern="1200" dirty="0">
                          <a:solidFill>
                            <a:schemeClr val="tx1"/>
                          </a:solidFill>
                          <a:latin typeface="Times New Roman" panose="02020603050405020304" pitchFamily="18" charset="0"/>
                          <a:ea typeface="+mn-ea"/>
                          <a:cs typeface="Times New Roman" panose="02020603050405020304" pitchFamily="18" charset="0"/>
                        </a:rPr>
                        <a:t>No statutory limitation on fraudulent transfer –  unless import law of jurisdiction of a Co-Trustee</a:t>
                      </a:r>
                    </a:p>
                  </a:txBody>
                  <a:tcPr anchor="ctr" anchorCtr="1"/>
                </a:tc>
                <a:tc>
                  <a:txBody>
                    <a:bodyPr/>
                    <a:lstStyle/>
                    <a:p>
                      <a:pPr algn="ctr"/>
                      <a:r>
                        <a:rPr lang="en-US" sz="1000" dirty="0">
                          <a:solidFill>
                            <a:schemeClr val="tx1"/>
                          </a:solidFill>
                          <a:latin typeface="Times New Roman" panose="02020603050405020304" pitchFamily="18" charset="0"/>
                          <a:cs typeface="Times New Roman" panose="02020603050405020304" pitchFamily="18" charset="0"/>
                        </a:rPr>
                        <a:t>Strong/2 years</a:t>
                      </a:r>
                    </a:p>
                  </a:txBody>
                  <a:tcPr anchor="ctr" anchorCtr="1"/>
                </a:tc>
                <a:tc>
                  <a:txBody>
                    <a:bodyPr/>
                    <a:lstStyle/>
                    <a:p>
                      <a:pPr algn="ctr"/>
                      <a:r>
                        <a:rPr lang="en-US" sz="1000" dirty="0">
                          <a:solidFill>
                            <a:schemeClr val="tx1"/>
                          </a:solidFill>
                          <a:latin typeface="Times New Roman" panose="02020603050405020304" pitchFamily="18" charset="0"/>
                          <a:cs typeface="Times New Roman" panose="02020603050405020304" pitchFamily="18" charset="0"/>
                        </a:rPr>
                        <a:t>Strong/1 day statute!</a:t>
                      </a:r>
                    </a:p>
                  </a:txBody>
                  <a:tcPr anchor="ctr" anchorCtr="1"/>
                </a:tc>
                <a:extLst>
                  <a:ext uri="{0D108BD9-81ED-4DB2-BD59-A6C34878D82A}">
                    <a16:rowId xmlns:a16="http://schemas.microsoft.com/office/drawing/2014/main" val="10001"/>
                  </a:ext>
                </a:extLst>
              </a:tr>
              <a:tr h="858900">
                <a:tc>
                  <a:txBody>
                    <a:bodyPr/>
                    <a:lstStyle/>
                    <a:p>
                      <a:pPr algn="ctr"/>
                      <a:r>
                        <a:rPr lang="en-US" sz="1000" dirty="0">
                          <a:solidFill>
                            <a:schemeClr val="tx1"/>
                          </a:solidFill>
                          <a:latin typeface="Times New Roman" panose="02020603050405020304" pitchFamily="18" charset="0"/>
                          <a:cs typeface="Times New Roman" panose="02020603050405020304" pitchFamily="18" charset="0"/>
                        </a:rPr>
                        <a:t>Approximate minimal cost to open trust and annual fees.</a:t>
                      </a:r>
                    </a:p>
                  </a:txBody>
                  <a:tcPr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$250 to open</a:t>
                      </a:r>
                    </a:p>
                    <a:p>
                      <a:pPr algn="ctr"/>
                      <a:r>
                        <a:rPr lang="en-US" sz="1000" dirty="0">
                          <a:solidFill>
                            <a:schemeClr val="tx1"/>
                          </a:solidFill>
                          <a:latin typeface="Times New Roman" panose="02020603050405020304" pitchFamily="18" charset="0"/>
                          <a:ea typeface="Times New Roman"/>
                          <a:cs typeface="Times New Roman" panose="02020603050405020304" pitchFamily="18" charset="0"/>
                        </a:rPr>
                        <a:t>$1,500 per year thereafter</a:t>
                      </a:r>
                      <a:endParaRPr lang="en-US" sz="1000" dirty="0">
                        <a:solidFill>
                          <a:schemeClr val="tx1"/>
                        </a:solidFill>
                        <a:latin typeface="Times New Roman" panose="02020603050405020304" pitchFamily="18" charset="0"/>
                        <a:cs typeface="Times New Roman" panose="02020603050405020304" pitchFamily="18" charset="0"/>
                      </a:endParaRPr>
                    </a:p>
                  </a:txBody>
                  <a:tcPr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$750 to open</a:t>
                      </a:r>
                    </a:p>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$3,000 per year thereafter</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$1,600 to open</a:t>
                      </a:r>
                    </a:p>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$1,600 -</a:t>
                      </a:r>
                      <a:r>
                        <a:rPr lang="en-US" sz="1000" baseline="0" dirty="0">
                          <a:solidFill>
                            <a:schemeClr val="tx1"/>
                          </a:solidFill>
                          <a:latin typeface="Times New Roman" panose="02020603050405020304" pitchFamily="18" charset="0"/>
                          <a:ea typeface="Times New Roman"/>
                          <a:cs typeface="Times New Roman" panose="02020603050405020304" pitchFamily="18" charset="0"/>
                        </a:rPr>
                        <a:t> $3,300</a:t>
                      </a:r>
                      <a:r>
                        <a:rPr lang="en-US" sz="1000" dirty="0">
                          <a:solidFill>
                            <a:schemeClr val="tx1"/>
                          </a:solidFill>
                          <a:latin typeface="Times New Roman" panose="02020603050405020304" pitchFamily="18" charset="0"/>
                          <a:ea typeface="Times New Roman"/>
                          <a:cs typeface="Times New Roman" panose="02020603050405020304" pitchFamily="18" charset="0"/>
                        </a:rPr>
                        <a:t> per year thereafter</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$1,750 min to open</a:t>
                      </a:r>
                    </a:p>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$2,500-$5,000 per year thereafter depending on value of trust</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$700 fee to register;</a:t>
                      </a:r>
                    </a:p>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$1,100 - $2,300 per year thereafter</a:t>
                      </a:r>
                    </a:p>
                  </a:txBody>
                  <a:tcPr marL="76200" marR="76200" marT="76200" marB="36830" anchor="ctr" anchorCtr="1"/>
                </a:tc>
                <a:extLst>
                  <a:ext uri="{0D108BD9-81ED-4DB2-BD59-A6C34878D82A}">
                    <a16:rowId xmlns:a16="http://schemas.microsoft.com/office/drawing/2014/main" val="10002"/>
                  </a:ext>
                </a:extLst>
              </a:tr>
              <a:tr h="410128">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Risk of theft.	</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Very low.</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Very low.</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Should be very low.</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Low, if you use a safe trust company.</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Not sure.</a:t>
                      </a:r>
                    </a:p>
                  </a:txBody>
                  <a:tcPr marL="76200" marR="76200" marT="76200" marB="36830" anchor="ctr" anchorCtr="1"/>
                </a:tc>
                <a:extLst>
                  <a:ext uri="{0D108BD9-81ED-4DB2-BD59-A6C34878D82A}">
                    <a16:rowId xmlns:a16="http://schemas.microsoft.com/office/drawing/2014/main" val="10003"/>
                  </a:ext>
                </a:extLst>
              </a:tr>
              <a:tr h="709309">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Use of subsidiary entities permitted- settlor can be Manager of entity.</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nchorCtr="1"/>
                </a:tc>
                <a:extLst>
                  <a:ext uri="{0D108BD9-81ED-4DB2-BD59-A6C34878D82A}">
                    <a16:rowId xmlns:a16="http://schemas.microsoft.com/office/drawing/2014/main" val="10004"/>
                  </a:ext>
                </a:extLst>
              </a:tr>
              <a:tr h="709309">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Reputation with US courts.</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Does the judge gamble?</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Does the judge like cruises?</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Does the judge know European history?</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Does the judge like Four Seasons Hotels or Alexander Hamilton (born there).</a:t>
                      </a:r>
                    </a:p>
                  </a:txBody>
                  <a:tcPr marL="76200" marR="76200" marT="76200" marB="36830" anchor="ctr" anchorCtr="1"/>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Has the judge read </a:t>
                      </a:r>
                      <a:r>
                        <a:rPr lang="en-US" sz="1000" u="sng" dirty="0">
                          <a:solidFill>
                            <a:schemeClr val="tx1"/>
                          </a:solidFill>
                          <a:latin typeface="Times New Roman" panose="02020603050405020304" pitchFamily="18" charset="0"/>
                          <a:ea typeface="Times New Roman"/>
                          <a:cs typeface="Times New Roman" panose="02020603050405020304" pitchFamily="18" charset="0"/>
                        </a:rPr>
                        <a:t>SEC v. Banner Fund International</a:t>
                      </a:r>
                      <a:r>
                        <a:rPr lang="en-US" sz="1000" dirty="0">
                          <a:solidFill>
                            <a:schemeClr val="tx1"/>
                          </a:solidFill>
                          <a:latin typeface="Times New Roman" panose="02020603050405020304" pitchFamily="18" charset="0"/>
                          <a:ea typeface="Times New Roman"/>
                          <a:cs typeface="Times New Roman" panose="02020603050405020304" pitchFamily="18" charset="0"/>
                        </a:rPr>
                        <a:t>, or like barrier reefs?</a:t>
                      </a:r>
                    </a:p>
                  </a:txBody>
                  <a:tcPr marL="76200" marR="76200" marT="76200" marB="36830" anchor="ctr" anchorCtr="1"/>
                </a:tc>
                <a:extLst>
                  <a:ext uri="{0D108BD9-81ED-4DB2-BD59-A6C34878D82A}">
                    <a16:rowId xmlns:a16="http://schemas.microsoft.com/office/drawing/2014/main" val="10005"/>
                  </a:ext>
                </a:extLst>
              </a:tr>
              <a:tr h="564254">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Commonality of use of Swiss or Bermuda depositories.</a:t>
                      </a:r>
                    </a:p>
                  </a:txBody>
                  <a:tcPr marL="76200" marR="76200" marT="76200" marB="36830" anchor="ctr"/>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New concept</a:t>
                      </a:r>
                    </a:p>
                  </a:txBody>
                  <a:tcPr marL="76200" marR="76200" marT="76200" marB="36830" anchor="ctr"/>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Not common</a:t>
                      </a:r>
                    </a:p>
                  </a:txBody>
                  <a:tcPr marL="76200" marR="76200" marT="76200" marB="36830" anchor="ctr"/>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Common in these islands for centuries</a:t>
                      </a:r>
                    </a:p>
                  </a:txBody>
                  <a:tcPr marL="76200" marR="76200" marT="76200" marB="36830" anchor="ctr"/>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Common</a:t>
                      </a:r>
                    </a:p>
                  </a:txBody>
                  <a:tcPr marL="76200" marR="76200" marT="76200" marB="36830" anchor="ctr"/>
                </a:tc>
                <a:tc>
                  <a:txBody>
                    <a:bodyPr/>
                    <a:lstStyle/>
                    <a:p>
                      <a:pPr marL="0" marR="0" algn="ctr">
                        <a:spcBef>
                          <a:spcPts val="0"/>
                        </a:spcBef>
                        <a:spcAft>
                          <a:spcPts val="0"/>
                        </a:spcAft>
                      </a:pPr>
                      <a:r>
                        <a:rPr lang="en-US" sz="1000" dirty="0">
                          <a:solidFill>
                            <a:schemeClr val="tx1"/>
                          </a:solidFill>
                          <a:latin typeface="Times New Roman" panose="02020603050405020304" pitchFamily="18" charset="0"/>
                          <a:ea typeface="Times New Roman"/>
                          <a:cs typeface="Times New Roman" panose="02020603050405020304" pitchFamily="18" charset="0"/>
                        </a:rPr>
                        <a:t>Common</a:t>
                      </a:r>
                    </a:p>
                  </a:txBody>
                  <a:tcPr marL="76200" marR="76200" marT="76200" marB="36830" anchor="ctr"/>
                </a:tc>
                <a:extLst>
                  <a:ext uri="{0D108BD9-81ED-4DB2-BD59-A6C34878D82A}">
                    <a16:rowId xmlns:a16="http://schemas.microsoft.com/office/drawing/2014/main" val="10006"/>
                  </a:ext>
                </a:extLst>
              </a:tr>
            </a:tbl>
          </a:graphicData>
        </a:graphic>
      </p:graphicFrame>
      <p:sp>
        <p:nvSpPr>
          <p:cNvPr id="34877" name="TextBox 5"/>
          <p:cNvSpPr txBox="1">
            <a:spLocks noChangeArrowheads="1"/>
          </p:cNvSpPr>
          <p:nvPr/>
        </p:nvSpPr>
        <p:spPr bwMode="auto">
          <a:xfrm>
            <a:off x="343013" y="73141"/>
            <a:ext cx="8457974" cy="1069859"/>
          </a:xfrm>
          <a:prstGeom prst="rect">
            <a:avLst/>
          </a:prstGeom>
        </p:spPr>
        <p:txBody>
          <a:bodyPr vert="horz" lIns="82058" tIns="41029" rIns="82058" bIns="41029" rtlCol="0" anchor="ctr" anchorCtr="0">
            <a:noAutofit/>
          </a:bodyPr>
          <a:lstStyle>
            <a:defPPr>
              <a:defRPr lang="en-US"/>
            </a:defPPr>
            <a:lvl1pPr algn="ctr">
              <a:spcBef>
                <a:spcPct val="0"/>
              </a:spcBef>
              <a:buNone/>
              <a:defRPr kumimoji="0" sz="3000" b="1">
                <a:ln w="6350">
                  <a:solidFill>
                    <a:schemeClr val="accent1"/>
                  </a:solidFill>
                </a:ln>
                <a:solidFill>
                  <a:schemeClr val="accent1">
                    <a:tint val="88000"/>
                    <a:satMod val="150000"/>
                  </a:schemeClr>
                </a:solidFill>
                <a:latin typeface="Times New Roman" panose="02020603050405020304" pitchFamily="18" charset="0"/>
                <a:ea typeface="+mj-ea"/>
                <a:cs typeface="Times New Roman" panose="02020603050405020304" pitchFamily="18" charset="0"/>
              </a:defRPr>
            </a:lvl1pPr>
          </a:lstStyle>
          <a:p>
            <a:r>
              <a:rPr lang="en-US" sz="2400" dirty="0">
                <a:ln w="6350">
                  <a:noFill/>
                </a:ln>
                <a:solidFill>
                  <a:schemeClr val="tx1"/>
                </a:solidFill>
              </a:rPr>
              <a:t>Considering Offshore or Domestic Creditor Protection Trusts</a:t>
            </a:r>
          </a:p>
          <a:p>
            <a:r>
              <a:rPr lang="en-US" sz="2400" dirty="0">
                <a:ln w="6350">
                  <a:noFill/>
                </a:ln>
                <a:solidFill>
                  <a:schemeClr val="tx1"/>
                </a:solidFill>
              </a:rPr>
              <a:t>Should I Stay or Should I Go?</a:t>
            </a:r>
          </a:p>
        </p:txBody>
      </p:sp>
    </p:spTree>
    <p:extLst>
      <p:ext uri="{BB962C8B-B14F-4D97-AF65-F5344CB8AC3E}">
        <p14:creationId xmlns:p14="http://schemas.microsoft.com/office/powerpoint/2010/main" val="974458974"/>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78" y="782222"/>
            <a:ext cx="8144652" cy="100815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735" y="150125"/>
            <a:ext cx="5866299" cy="63209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130" y="1790381"/>
            <a:ext cx="6821698" cy="4583201"/>
          </a:xfrm>
          <a:prstGeom prst="rect">
            <a:avLst/>
          </a:prstGeom>
        </p:spPr>
      </p:pic>
    </p:spTree>
    <p:extLst>
      <p:ext uri="{BB962C8B-B14F-4D97-AF65-F5344CB8AC3E}">
        <p14:creationId xmlns:p14="http://schemas.microsoft.com/office/powerpoint/2010/main" val="349809528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52573" y="1053548"/>
          <a:ext cx="8038854" cy="5166808"/>
        </p:xfrm>
        <a:graphic>
          <a:graphicData uri="http://schemas.openxmlformats.org/drawingml/2006/table">
            <a:tbl>
              <a:tblPr firstRow="1" bandRow="1">
                <a:tableStyleId>{5940675A-B579-460E-94D1-54222C63F5DA}</a:tableStyleId>
              </a:tblPr>
              <a:tblGrid>
                <a:gridCol w="1339809">
                  <a:extLst>
                    <a:ext uri="{9D8B030D-6E8A-4147-A177-3AD203B41FA5}">
                      <a16:colId xmlns:a16="http://schemas.microsoft.com/office/drawing/2014/main" val="20000"/>
                    </a:ext>
                  </a:extLst>
                </a:gridCol>
                <a:gridCol w="1339809">
                  <a:extLst>
                    <a:ext uri="{9D8B030D-6E8A-4147-A177-3AD203B41FA5}">
                      <a16:colId xmlns:a16="http://schemas.microsoft.com/office/drawing/2014/main" val="20001"/>
                    </a:ext>
                  </a:extLst>
                </a:gridCol>
                <a:gridCol w="1339809">
                  <a:extLst>
                    <a:ext uri="{9D8B030D-6E8A-4147-A177-3AD203B41FA5}">
                      <a16:colId xmlns:a16="http://schemas.microsoft.com/office/drawing/2014/main" val="20002"/>
                    </a:ext>
                  </a:extLst>
                </a:gridCol>
                <a:gridCol w="1339809">
                  <a:extLst>
                    <a:ext uri="{9D8B030D-6E8A-4147-A177-3AD203B41FA5}">
                      <a16:colId xmlns:a16="http://schemas.microsoft.com/office/drawing/2014/main" val="20003"/>
                    </a:ext>
                  </a:extLst>
                </a:gridCol>
                <a:gridCol w="1339809">
                  <a:extLst>
                    <a:ext uri="{9D8B030D-6E8A-4147-A177-3AD203B41FA5}">
                      <a16:colId xmlns:a16="http://schemas.microsoft.com/office/drawing/2014/main" val="20004"/>
                    </a:ext>
                  </a:extLst>
                </a:gridCol>
                <a:gridCol w="1339809">
                  <a:extLst>
                    <a:ext uri="{9D8B030D-6E8A-4147-A177-3AD203B41FA5}">
                      <a16:colId xmlns:a16="http://schemas.microsoft.com/office/drawing/2014/main" val="20005"/>
                    </a:ext>
                  </a:extLst>
                </a:gridCol>
              </a:tblGrid>
              <a:tr h="844475">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FACTOR</a:t>
                      </a:r>
                    </a:p>
                  </a:txBody>
                  <a:tcPr anchor="ctr" anchorCtr="1"/>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NEVADA</a:t>
                      </a:r>
                    </a:p>
                  </a:txBody>
                  <a:tcPr anchor="ctr" anchorCtr="1"/>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ALASKA</a:t>
                      </a:r>
                    </a:p>
                  </a:txBody>
                  <a:tcPr anchor="ctr" anchorCtr="1"/>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ISLE OF MAN/JERSEY (Channel Island)</a:t>
                      </a:r>
                    </a:p>
                  </a:txBody>
                  <a:tcPr anchor="ctr" anchorCtr="1"/>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NEVIS</a:t>
                      </a:r>
                    </a:p>
                  </a:txBody>
                  <a:tcPr anchor="ctr" anchorCtr="1"/>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BELIZE</a:t>
                      </a:r>
                    </a:p>
                  </a:txBody>
                  <a:tcPr anchor="ctr" anchorCtr="1"/>
                </a:tc>
                <a:extLst>
                  <a:ext uri="{0D108BD9-81ED-4DB2-BD59-A6C34878D82A}">
                    <a16:rowId xmlns:a16="http://schemas.microsoft.com/office/drawing/2014/main" val="10000"/>
                  </a:ext>
                </a:extLst>
              </a:tr>
              <a:tr h="448310">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Use of Trust Protectors.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New concept</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New concept</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Since the 1700s </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Normal</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Normal</a:t>
                      </a:r>
                    </a:p>
                  </a:txBody>
                  <a:tcPr marL="76200" marR="76200" marT="76200" marB="36830" anchor="ctr"/>
                </a:tc>
                <a:extLst>
                  <a:ext uri="{0D108BD9-81ED-4DB2-BD59-A6C34878D82A}">
                    <a16:rowId xmlns:a16="http://schemas.microsoft.com/office/drawing/2014/main" val="10001"/>
                  </a:ext>
                </a:extLst>
              </a:tr>
              <a:tr h="448310">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Quality of service.</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High</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High- time zone difference</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British-style/time zone difference</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Small town- usually good.</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Mayberry RFD </a:t>
                      </a:r>
                    </a:p>
                  </a:txBody>
                  <a:tcPr marL="76200" marR="76200" marT="76200" marB="36830" anchor="ctr"/>
                </a:tc>
                <a:extLst>
                  <a:ext uri="{0D108BD9-81ED-4DB2-BD59-A6C34878D82A}">
                    <a16:rowId xmlns:a16="http://schemas.microsoft.com/office/drawing/2014/main" val="10002"/>
                  </a:ext>
                </a:extLst>
              </a:tr>
              <a:tr h="1242583">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Allows importation with statute of limitations tolling from inception of trust at where it was imported from?</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 if original situs has substantially similar spendthrift laws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 </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The Statute of Elizabeth provides that fraudulent transfers should be void, not subject to any limitation period</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tc>
                <a:extLst>
                  <a:ext uri="{0D108BD9-81ED-4DB2-BD59-A6C34878D82A}">
                    <a16:rowId xmlns:a16="http://schemas.microsoft.com/office/drawing/2014/main" val="10003"/>
                  </a:ext>
                </a:extLst>
              </a:tr>
              <a:tr h="615950">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Toggling off is possible?	</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NOT unless there is one or more U.S. beneficiaries </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NOT unless there is one or more U.S. beneficiaries  </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NOT unless there is one or more U.S. beneficiaries </a:t>
                      </a:r>
                    </a:p>
                  </a:txBody>
                  <a:tcPr marL="76200" marR="76200" marT="76200" marB="36830" anchor="ctr"/>
                </a:tc>
                <a:extLst>
                  <a:ext uri="{0D108BD9-81ED-4DB2-BD59-A6C34878D82A}">
                    <a16:rowId xmlns:a16="http://schemas.microsoft.com/office/drawing/2014/main" val="10004"/>
                  </a:ext>
                </a:extLst>
              </a:tr>
              <a:tr h="1081219">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Provides for contingency fee payments? - Number of lawyers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a:t>
                      </a:r>
                    </a:p>
                    <a:p>
                      <a:pPr marL="0" marR="0" algn="ctr">
                        <a:spcBef>
                          <a:spcPts val="0"/>
                        </a:spcBef>
                        <a:spcAft>
                          <a:spcPts val="0"/>
                        </a:spcAft>
                        <a:tabLst>
                          <a:tab pos="541655" algn="ctr"/>
                        </a:tabLst>
                      </a:pPr>
                      <a:r>
                        <a:rPr lang="en-US" sz="1100" dirty="0">
                          <a:solidFill>
                            <a:schemeClr val="tx1"/>
                          </a:solidFill>
                          <a:latin typeface="Times New Roman" panose="02020603050405020304" pitchFamily="18" charset="0"/>
                          <a:ea typeface="Times New Roman"/>
                          <a:cs typeface="Times New Roman" panose="02020603050405020304" pitchFamily="18" charset="0"/>
                        </a:rPr>
                        <a:t>	</a:t>
                      </a:r>
                    </a:p>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About 10,000 attorneys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YES</a:t>
                      </a:r>
                    </a:p>
                    <a:p>
                      <a:pPr marL="0" marR="0" algn="ctr">
                        <a:spcBef>
                          <a:spcPts val="0"/>
                        </a:spcBef>
                        <a:spcAft>
                          <a:spcPts val="0"/>
                        </a:spcAft>
                        <a:tabLst>
                          <a:tab pos="507365" algn="ctr"/>
                        </a:tabLst>
                      </a:pPr>
                      <a:r>
                        <a:rPr lang="en-US" sz="1100" dirty="0">
                          <a:solidFill>
                            <a:schemeClr val="tx1"/>
                          </a:solidFill>
                          <a:latin typeface="Times New Roman" panose="02020603050405020304" pitchFamily="18" charset="0"/>
                          <a:ea typeface="Times New Roman"/>
                          <a:cs typeface="Times New Roman" panose="02020603050405020304" pitchFamily="18" charset="0"/>
                        </a:rPr>
                        <a:t>About 4,000 attorneys	</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 about 170 attorneys in Isle of Man, and 150 in Jersey</a:t>
                      </a:r>
                    </a:p>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Most lawyers are conflicted</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 about 100 attorneys</a:t>
                      </a:r>
                    </a:p>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Most lawyers are conflicted</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NO, about 150 attorneys</a:t>
                      </a:r>
                    </a:p>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Most lawyers are conflicted</a:t>
                      </a:r>
                    </a:p>
                  </a:txBody>
                  <a:tcPr marL="76200" marR="76200" marT="76200" marB="36830" anchor="ctr"/>
                </a:tc>
                <a:extLst>
                  <a:ext uri="{0D108BD9-81ED-4DB2-BD59-A6C34878D82A}">
                    <a16:rowId xmlns:a16="http://schemas.microsoft.com/office/drawing/2014/main" val="10005"/>
                  </a:ext>
                </a:extLst>
              </a:tr>
              <a:tr h="448310">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Rule Against Perpetuities </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365 years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1,000 years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150 years</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Does not apply</a:t>
                      </a:r>
                    </a:p>
                  </a:txBody>
                  <a:tcPr marL="76200" marR="76200" marT="76200" marB="36830" anchor="ctr"/>
                </a:tc>
                <a:tc>
                  <a:txBody>
                    <a:bodyPr/>
                    <a:lstStyle/>
                    <a:p>
                      <a:pPr marL="0" marR="0" algn="ctr">
                        <a:spcBef>
                          <a:spcPts val="0"/>
                        </a:spcBef>
                        <a:spcAft>
                          <a:spcPts val="0"/>
                        </a:spcAft>
                      </a:pPr>
                      <a:r>
                        <a:rPr lang="en-US" sz="1100" dirty="0">
                          <a:solidFill>
                            <a:schemeClr val="tx1"/>
                          </a:solidFill>
                          <a:latin typeface="Times New Roman" panose="02020603050405020304" pitchFamily="18" charset="0"/>
                          <a:ea typeface="Times New Roman"/>
                          <a:cs typeface="Times New Roman" panose="02020603050405020304" pitchFamily="18" charset="0"/>
                        </a:rPr>
                        <a:t>Abolished</a:t>
                      </a:r>
                    </a:p>
                  </a:txBody>
                  <a:tcPr marL="76200" marR="76200" marT="76200" marB="36830" anchor="ctr"/>
                </a:tc>
                <a:extLst>
                  <a:ext uri="{0D108BD9-81ED-4DB2-BD59-A6C34878D82A}">
                    <a16:rowId xmlns:a16="http://schemas.microsoft.com/office/drawing/2014/main" val="10006"/>
                  </a:ext>
                </a:extLst>
              </a:tr>
            </a:tbl>
          </a:graphicData>
        </a:graphic>
      </p:graphicFrame>
      <p:sp>
        <p:nvSpPr>
          <p:cNvPr id="7" name="TextBox 5"/>
          <p:cNvSpPr txBox="1">
            <a:spLocks noChangeArrowheads="1"/>
          </p:cNvSpPr>
          <p:nvPr/>
        </p:nvSpPr>
        <p:spPr bwMode="auto">
          <a:xfrm>
            <a:off x="343013" y="73141"/>
            <a:ext cx="8457974" cy="980407"/>
          </a:xfrm>
          <a:prstGeom prst="rect">
            <a:avLst/>
          </a:prstGeom>
        </p:spPr>
        <p:txBody>
          <a:bodyPr vert="horz" lIns="82058" tIns="41029" rIns="82058" bIns="41029" rtlCol="0" anchor="ctr" anchorCtr="0">
            <a:noAutofit/>
          </a:bodyPr>
          <a:lstStyle>
            <a:defPPr>
              <a:defRPr lang="en-US"/>
            </a:defPPr>
            <a:lvl1pPr algn="ctr">
              <a:spcBef>
                <a:spcPct val="0"/>
              </a:spcBef>
              <a:buNone/>
              <a:defRPr kumimoji="0" sz="3000" b="1">
                <a:ln w="6350">
                  <a:solidFill>
                    <a:schemeClr val="accent1"/>
                  </a:solidFill>
                </a:ln>
                <a:solidFill>
                  <a:schemeClr val="accent1">
                    <a:tint val="88000"/>
                    <a:satMod val="150000"/>
                  </a:schemeClr>
                </a:solidFill>
                <a:latin typeface="Times New Roman" panose="02020603050405020304" pitchFamily="18" charset="0"/>
                <a:ea typeface="+mj-ea"/>
                <a:cs typeface="Times New Roman" panose="02020603050405020304" pitchFamily="18" charset="0"/>
              </a:defRPr>
            </a:lvl1pPr>
          </a:lstStyle>
          <a:p>
            <a:r>
              <a:rPr lang="en-US" sz="2400" dirty="0">
                <a:ln w="6350">
                  <a:noFill/>
                </a:ln>
                <a:solidFill>
                  <a:schemeClr val="tx1"/>
                </a:solidFill>
              </a:rPr>
              <a:t>Considering Offshore or Domestic Creditor Protection Trusts</a:t>
            </a:r>
          </a:p>
          <a:p>
            <a:r>
              <a:rPr lang="en-US" sz="2400" dirty="0">
                <a:ln w="6350">
                  <a:noFill/>
                </a:ln>
                <a:solidFill>
                  <a:schemeClr val="tx1"/>
                </a:solidFill>
              </a:rPr>
              <a:t>Should I Stay or Should I Go?</a:t>
            </a:r>
          </a:p>
        </p:txBody>
      </p:sp>
    </p:spTree>
    <p:extLst>
      <p:ext uri="{BB962C8B-B14F-4D97-AF65-F5344CB8AC3E}">
        <p14:creationId xmlns:p14="http://schemas.microsoft.com/office/powerpoint/2010/main" val="3237353258"/>
      </p:ext>
    </p:extLst>
  </p:cSld>
  <p:clrMapOvr>
    <a:masterClrMapping/>
  </p:clrMapOvr>
  <p:transition advClick="0"/>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0" y="160338"/>
            <a:ext cx="9144000" cy="762000"/>
          </a:xfrm>
        </p:spPr>
        <p:txBody>
          <a:bodyPr vert="horz" lIns="82058" tIns="41029" rIns="82058" bIns="41029" rtlCol="0" anchor="ctr">
            <a:normAutofit/>
          </a:bodyPr>
          <a:lstStyle/>
          <a:p>
            <a:pPr algn="ctr">
              <a:defRPr/>
            </a:pPr>
            <a:r>
              <a:rPr lang="en-US" sz="2400" b="1" dirty="0">
                <a:ln w="6350">
                  <a:noFill/>
                </a:ln>
                <a:latin typeface="Times New Roman" panose="02020603050405020304" pitchFamily="18" charset="0"/>
                <a:cs typeface="Times New Roman" panose="02020603050405020304" pitchFamily="18" charset="0"/>
              </a:rPr>
              <a:t>A Matter of Opinion – Reasonable Minds Will Differ</a:t>
            </a:r>
            <a:br>
              <a:rPr lang="en-US" sz="2400" b="1" dirty="0">
                <a:ln w="6350">
                  <a:noFill/>
                </a:ln>
                <a:latin typeface="Times New Roman" panose="02020603050405020304" pitchFamily="18" charset="0"/>
                <a:cs typeface="Times New Roman" panose="02020603050405020304" pitchFamily="18" charset="0"/>
              </a:rPr>
            </a:br>
            <a:r>
              <a:rPr lang="en-US" sz="2400" b="1" dirty="0">
                <a:ln w="6350">
                  <a:noFill/>
                </a:ln>
                <a:latin typeface="Times New Roman" panose="02020603050405020304" pitchFamily="18" charset="0"/>
                <a:cs typeface="Times New Roman" panose="02020603050405020304" pitchFamily="18" charset="0"/>
              </a:rPr>
              <a:t>House of Bricks/House of Sticks/Soap on a Rope</a:t>
            </a:r>
          </a:p>
        </p:txBody>
      </p:sp>
      <p:graphicFrame>
        <p:nvGraphicFramePr>
          <p:cNvPr id="5" name="Table 4"/>
          <p:cNvGraphicFramePr>
            <a:graphicFrameLocks noGrp="1"/>
          </p:cNvGraphicFramePr>
          <p:nvPr/>
        </p:nvGraphicFramePr>
        <p:xfrm>
          <a:off x="393789" y="1018917"/>
          <a:ext cx="8356422" cy="5400267"/>
        </p:xfrm>
        <a:graphic>
          <a:graphicData uri="http://schemas.openxmlformats.org/drawingml/2006/table">
            <a:tbl>
              <a:tblPr/>
              <a:tblGrid>
                <a:gridCol w="1671717">
                  <a:extLst>
                    <a:ext uri="{9D8B030D-6E8A-4147-A177-3AD203B41FA5}">
                      <a16:colId xmlns:a16="http://schemas.microsoft.com/office/drawing/2014/main" val="20000"/>
                    </a:ext>
                  </a:extLst>
                </a:gridCol>
                <a:gridCol w="1671717">
                  <a:extLst>
                    <a:ext uri="{9D8B030D-6E8A-4147-A177-3AD203B41FA5}">
                      <a16:colId xmlns:a16="http://schemas.microsoft.com/office/drawing/2014/main" val="20001"/>
                    </a:ext>
                  </a:extLst>
                </a:gridCol>
                <a:gridCol w="1670636">
                  <a:extLst>
                    <a:ext uri="{9D8B030D-6E8A-4147-A177-3AD203B41FA5}">
                      <a16:colId xmlns:a16="http://schemas.microsoft.com/office/drawing/2014/main" val="20002"/>
                    </a:ext>
                  </a:extLst>
                </a:gridCol>
                <a:gridCol w="1671717">
                  <a:extLst>
                    <a:ext uri="{9D8B030D-6E8A-4147-A177-3AD203B41FA5}">
                      <a16:colId xmlns:a16="http://schemas.microsoft.com/office/drawing/2014/main" val="20003"/>
                    </a:ext>
                  </a:extLst>
                </a:gridCol>
                <a:gridCol w="1670635">
                  <a:extLst>
                    <a:ext uri="{9D8B030D-6E8A-4147-A177-3AD203B41FA5}">
                      <a16:colId xmlns:a16="http://schemas.microsoft.com/office/drawing/2014/main" val="20004"/>
                    </a:ext>
                  </a:extLst>
                </a:gridCol>
              </a:tblGrid>
              <a:tr h="415948">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HOUSE OF BRICKS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HOUSE OF STICKS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HOUSE OF STRAW</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FORGET IT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SOAP ON A ROPE</a:t>
                      </a:r>
                    </a:p>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(PRISON)</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5948">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Offshore trust in a top offshore jurisdiction?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Domestic in a top domestic jurisdiction?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6827">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Trustee controlled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Most assets under an LLC or partnership controlled by client.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Client as co-trustee and/or loosely managed LLC or partnership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5948">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Small percentage of personal assets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50% of personal assets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The majority of assets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8707">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Business purpose besides creditor protection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Creditor protection is the sole purpose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Creditor protection is the primary purpose and last minute/domestic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8707">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 benefits paid or derived by settlor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Occasional benefits in unexpected situations or expected future retirement benefits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Significant continuing benefits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Debit card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8707">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Fully reported for all tax and disclosure purposes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Reasonable attempts to comply with reporting purposes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Haphazard reporting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Intentional non-reporting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Intentional failure to report income</a:t>
                      </a:r>
                    </a:p>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Intentional non-reporting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48707">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Disclosure on financial statements and otherwise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 one is misled over the arrangement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 one is intentionally misled over the arrangement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Has intentionally misled creditors (may be a crime)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17475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Has intentionally misled a court or the Internal Revenue 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26960049"/>
      </p:ext>
    </p:extLst>
  </p:cSld>
  <p:clrMapOvr>
    <a:masterClrMapping/>
  </p:clrMapOvr>
  <p:transition advClick="0"/>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8763"/>
            <a:ext cx="8229600" cy="701675"/>
          </a:xfrm>
        </p:spPr>
        <p:txBody>
          <a:bodyPr vert="horz" lIns="82058" tIns="41029" rIns="82058" bIns="41029" rtlCol="0" anchor="ctr">
            <a:normAutofit/>
          </a:bodyPr>
          <a:lstStyle/>
          <a:p>
            <a:pPr algn="ctr" defTabSz="1055023">
              <a:defRPr/>
            </a:pPr>
            <a:r>
              <a:rPr lang="en-US" b="1" dirty="0">
                <a:latin typeface="Times New Roman" panose="02020603050405020304" pitchFamily="18" charset="0"/>
                <a:cs typeface="Times New Roman" panose="02020603050405020304" pitchFamily="18" charset="0"/>
              </a:rPr>
              <a:t>Common Offshore Trust Mistakes</a:t>
            </a:r>
          </a:p>
        </p:txBody>
      </p:sp>
      <p:sp>
        <p:nvSpPr>
          <p:cNvPr id="3" name="Content Placeholder 2"/>
          <p:cNvSpPr>
            <a:spLocks noGrp="1"/>
          </p:cNvSpPr>
          <p:nvPr>
            <p:ph sz="quarter" idx="4294967295"/>
          </p:nvPr>
        </p:nvSpPr>
        <p:spPr>
          <a:xfrm>
            <a:off x="419100" y="960438"/>
            <a:ext cx="8305800" cy="5230812"/>
          </a:xfrm>
        </p:spPr>
        <p:txBody>
          <a:bodyPr vert="horz" lIns="91440" tIns="45720" rIns="82058" bIns="41029" rtlCol="0">
            <a:noAutofit/>
          </a:bodyPr>
          <a:lstStyle/>
          <a:p>
            <a:pPr marL="566738" lvl="1" indent="-228600" defTabSz="1055023">
              <a:buFont typeface="+mj-lt"/>
              <a:buAutoNum type="arabicPeriod"/>
              <a:defRPr/>
            </a:pPr>
            <a:r>
              <a:rPr lang="en-US" sz="1200" b="1" dirty="0">
                <a:latin typeface="Times New Roman" panose="02020603050405020304" pitchFamily="18" charset="0"/>
                <a:cs typeface="Times New Roman" panose="02020603050405020304" pitchFamily="18" charset="0"/>
              </a:rPr>
              <a:t>Not reporting the trust and trust activities on a Form 3520, upon inception, Form 3520A each year thereafter,  TD F 90-22.1 (FBAR) forms annually, and compliance with FATCA (Foreign Account Tax Compliance Act) reporting requirements.</a:t>
            </a:r>
            <a:br>
              <a:rPr lang="en-US" sz="1200" b="1" dirty="0">
                <a:latin typeface="Times New Roman" panose="02020603050405020304" pitchFamily="18" charset="0"/>
                <a:cs typeface="Times New Roman" panose="02020603050405020304" pitchFamily="18" charset="0"/>
              </a:rPr>
            </a:br>
            <a:endParaRPr lang="en-US" sz="1200" b="1" dirty="0">
              <a:latin typeface="Times New Roman" panose="02020603050405020304" pitchFamily="18" charset="0"/>
              <a:cs typeface="Times New Roman" panose="02020603050405020304" pitchFamily="18" charset="0"/>
            </a:endParaRPr>
          </a:p>
          <a:p>
            <a:pPr marL="566738" lvl="1" indent="-228600" defTabSz="1055023">
              <a:buFont typeface="+mj-lt"/>
              <a:buAutoNum type="arabicPeriod"/>
              <a:defRPr/>
            </a:pPr>
            <a:r>
              <a:rPr lang="en-US" sz="1200" b="1" dirty="0">
                <a:latin typeface="Times New Roman" panose="02020603050405020304" pitchFamily="18" charset="0"/>
                <a:cs typeface="Times New Roman" panose="02020603050405020304" pitchFamily="18" charset="0"/>
              </a:rPr>
              <a:t>Not reporting trust income or not reporting income that goes into the trust.</a:t>
            </a:r>
            <a:br>
              <a:rPr lang="en-US" sz="1200" b="1" dirty="0">
                <a:latin typeface="Times New Roman" panose="02020603050405020304" pitchFamily="18" charset="0"/>
                <a:cs typeface="Times New Roman" panose="02020603050405020304" pitchFamily="18" charset="0"/>
              </a:rPr>
            </a:br>
            <a:endParaRPr lang="en-US" sz="1200" b="1" dirty="0">
              <a:latin typeface="Times New Roman" panose="02020603050405020304" pitchFamily="18" charset="0"/>
              <a:cs typeface="Times New Roman" panose="02020603050405020304" pitchFamily="18" charset="0"/>
            </a:endParaRPr>
          </a:p>
          <a:p>
            <a:pPr marL="566738" lvl="1" indent="-228600" defTabSz="1055023">
              <a:buFont typeface="+mj-lt"/>
              <a:buAutoNum type="arabicPeriod"/>
              <a:defRPr/>
            </a:pPr>
            <a:r>
              <a:rPr lang="en-US" sz="1200" b="1" dirty="0">
                <a:latin typeface="Times New Roman" panose="02020603050405020304" pitchFamily="18" charset="0"/>
                <a:cs typeface="Times New Roman" panose="02020603050405020304" pitchFamily="18" charset="0"/>
              </a:rPr>
              <a:t>Being dishonest with any potential creditor, the IRS or any taxing authority with respect to the trust or its underlying operations.</a:t>
            </a:r>
            <a:br>
              <a:rPr lang="en-US" sz="1200" b="1" dirty="0">
                <a:latin typeface="Times New Roman" panose="02020603050405020304" pitchFamily="18" charset="0"/>
                <a:cs typeface="Times New Roman" panose="02020603050405020304" pitchFamily="18" charset="0"/>
              </a:rPr>
            </a:br>
            <a:endParaRPr lang="en-US" sz="1200" b="1" dirty="0">
              <a:latin typeface="Times New Roman" panose="02020603050405020304" pitchFamily="18" charset="0"/>
              <a:cs typeface="Times New Roman" panose="02020603050405020304" pitchFamily="18" charset="0"/>
            </a:endParaRPr>
          </a:p>
          <a:p>
            <a:pPr marL="566738" lvl="1" indent="-228600" defTabSz="1055023">
              <a:buFont typeface="+mj-lt"/>
              <a:buAutoNum type="arabicPeriod"/>
              <a:defRPr/>
            </a:pPr>
            <a:r>
              <a:rPr lang="en-US" sz="1200" b="1" dirty="0">
                <a:latin typeface="Times New Roman" panose="02020603050405020304" pitchFamily="18" charset="0"/>
                <a:cs typeface="Times New Roman" panose="02020603050405020304" pitchFamily="18" charset="0"/>
              </a:rPr>
              <a:t>Not reporting the funding of the trust as a completed gift for gift tax purposes if the grantor has not retained a power with respect to the trust that would cause its funding to be an incomplete gift (such as the testamentary power to appoint trust assets) even if the trust will be subject to estate tax by reason of such power.</a:t>
            </a:r>
            <a:br>
              <a:rPr lang="en-US" sz="1200" b="1" dirty="0">
                <a:latin typeface="Times New Roman" panose="02020603050405020304" pitchFamily="18" charset="0"/>
                <a:cs typeface="Times New Roman" panose="02020603050405020304" pitchFamily="18" charset="0"/>
              </a:rPr>
            </a:br>
            <a:endParaRPr lang="en-US" sz="1200" b="1" dirty="0">
              <a:latin typeface="Times New Roman" panose="02020603050405020304" pitchFamily="18" charset="0"/>
              <a:cs typeface="Times New Roman" panose="02020603050405020304" pitchFamily="18" charset="0"/>
            </a:endParaRPr>
          </a:p>
          <a:p>
            <a:pPr marL="566738" lvl="1" indent="-228600" defTabSz="1055023">
              <a:buFont typeface="+mj-lt"/>
              <a:buAutoNum type="arabicPeriod"/>
              <a:defRPr/>
            </a:pPr>
            <a:r>
              <a:rPr lang="en-US" sz="1200" b="1" dirty="0">
                <a:latin typeface="Times New Roman" panose="02020603050405020304" pitchFamily="18" charset="0"/>
                <a:cs typeface="Times New Roman" panose="02020603050405020304" pitchFamily="18" charset="0"/>
              </a:rPr>
              <a:t>Failure to provide that upon death, any marital deduction devise must override any discretionary power of the trustee or trust protectors to deprive the grantor’s spouse of sole lifetime beneficiary/QTIP trust or outright payment rights.</a:t>
            </a:r>
            <a:br>
              <a:rPr lang="en-US" sz="1200" b="1" dirty="0">
                <a:latin typeface="Times New Roman" panose="02020603050405020304" pitchFamily="18" charset="0"/>
                <a:cs typeface="Times New Roman" panose="02020603050405020304" pitchFamily="18" charset="0"/>
              </a:rPr>
            </a:br>
            <a:endParaRPr lang="en-US" sz="1200" b="1" dirty="0">
              <a:latin typeface="Times New Roman" panose="02020603050405020304" pitchFamily="18" charset="0"/>
              <a:cs typeface="Times New Roman" panose="02020603050405020304" pitchFamily="18" charset="0"/>
            </a:endParaRPr>
          </a:p>
          <a:p>
            <a:pPr marL="566738" lvl="1" indent="-228600" defTabSz="1055023">
              <a:buFont typeface="+mj-lt"/>
              <a:buAutoNum type="arabicPeriod"/>
              <a:defRPr/>
            </a:pPr>
            <a:r>
              <a:rPr lang="en-US" sz="1200" b="1" dirty="0">
                <a:latin typeface="Times New Roman" panose="02020603050405020304" pitchFamily="18" charset="0"/>
                <a:cs typeface="Times New Roman" panose="02020603050405020304" pitchFamily="18" charset="0"/>
              </a:rPr>
              <a:t>Getting the trust assets stolen by the trustee.</a:t>
            </a:r>
            <a:br>
              <a:rPr lang="en-US" sz="1200" b="1" dirty="0">
                <a:latin typeface="Times New Roman" panose="02020603050405020304" pitchFamily="18" charset="0"/>
                <a:cs typeface="Times New Roman" panose="02020603050405020304" pitchFamily="18" charset="0"/>
              </a:rPr>
            </a:br>
            <a:endParaRPr lang="en-US" sz="1200" b="1" dirty="0">
              <a:latin typeface="Times New Roman" panose="02020603050405020304" pitchFamily="18" charset="0"/>
              <a:cs typeface="Times New Roman" panose="02020603050405020304" pitchFamily="18" charset="0"/>
            </a:endParaRPr>
          </a:p>
          <a:p>
            <a:pPr marL="566738" lvl="1" indent="-228600" defTabSz="1055023">
              <a:buFont typeface="+mj-lt"/>
              <a:buAutoNum type="arabicPeriod"/>
              <a:defRPr/>
            </a:pPr>
            <a:r>
              <a:rPr lang="en-US" sz="1200" b="1" dirty="0">
                <a:latin typeface="Times New Roman" panose="02020603050405020304" pitchFamily="18" charset="0"/>
                <a:cs typeface="Times New Roman" panose="02020603050405020304" pitchFamily="18" charset="0"/>
              </a:rPr>
              <a:t>Being dishonest with any court with respect to the trust or its operations.</a:t>
            </a:r>
          </a:p>
        </p:txBody>
      </p:sp>
      <p:pic>
        <p:nvPicPr>
          <p:cNvPr id="54276" name="Picture 5" descr="timebomb.png"/>
          <p:cNvPicPr>
            <a:picLocks noChangeAspect="1"/>
          </p:cNvPicPr>
          <p:nvPr/>
        </p:nvPicPr>
        <p:blipFill>
          <a:blip r:embed="rId3" cstate="print"/>
          <a:srcRect/>
          <a:stretch>
            <a:fillRect/>
          </a:stretch>
        </p:blipFill>
        <p:spPr bwMode="auto">
          <a:xfrm>
            <a:off x="7915656" y="-4573"/>
            <a:ext cx="1228344" cy="1228344"/>
          </a:xfrm>
          <a:prstGeom prst="rect">
            <a:avLst/>
          </a:prstGeom>
          <a:noFill/>
          <a:ln w="9525">
            <a:noFill/>
            <a:miter lim="800000"/>
            <a:headEnd/>
            <a:tailEnd/>
          </a:ln>
        </p:spPr>
      </p:pic>
    </p:spTree>
    <p:extLst>
      <p:ext uri="{BB962C8B-B14F-4D97-AF65-F5344CB8AC3E}">
        <p14:creationId xmlns:p14="http://schemas.microsoft.com/office/powerpoint/2010/main" val="508168532"/>
      </p:ext>
    </p:extLst>
  </p:cSld>
  <p:clrMapOvr>
    <a:masterClrMapping/>
  </p:clrMapOvr>
  <p:transition advClick="0"/>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876300" y="177800"/>
            <a:ext cx="7391400" cy="639763"/>
          </a:xfrm>
        </p:spPr>
        <p:txBody>
          <a:bodyPr vert="horz" lIns="82058" tIns="41029" rIns="82058" bIns="41029" rtlCol="0" anchor="ctr">
            <a:normAutofit/>
          </a:bodyPr>
          <a:lstStyle/>
          <a:p>
            <a:pPr algn="ctr">
              <a:defRPr/>
            </a:pPr>
            <a:r>
              <a:rPr lang="en-US" b="1" dirty="0">
                <a:latin typeface="Times New Roman" panose="02020603050405020304" pitchFamily="18" charset="0"/>
                <a:cs typeface="Times New Roman" panose="02020603050405020304" pitchFamily="18" charset="0"/>
              </a:rPr>
              <a:t>Avoid Theft</a:t>
            </a:r>
          </a:p>
        </p:txBody>
      </p:sp>
      <p:sp>
        <p:nvSpPr>
          <p:cNvPr id="3" name="Content Placeholder 2"/>
          <p:cNvSpPr>
            <a:spLocks noGrp="1"/>
          </p:cNvSpPr>
          <p:nvPr>
            <p:ph sz="quarter" idx="4294967295"/>
          </p:nvPr>
        </p:nvSpPr>
        <p:spPr>
          <a:xfrm>
            <a:off x="731838" y="974725"/>
            <a:ext cx="7680325" cy="4151313"/>
          </a:xfrm>
        </p:spPr>
        <p:txBody>
          <a:bodyPr vert="horz" lIns="91440" tIns="45720" rIns="82058" bIns="41029" rtlCol="0">
            <a:noAutofit/>
          </a:bodyPr>
          <a:lstStyle/>
          <a:p>
            <a:pPr marL="395634" indent="-395634" defTabSz="1055023">
              <a:buFont typeface="Wingdings 2"/>
              <a:buChar char=""/>
              <a:defRPr/>
            </a:pPr>
            <a:r>
              <a:rPr lang="en-US" sz="1800" dirty="0">
                <a:latin typeface="Times New Roman" panose="02020603050405020304" pitchFamily="18" charset="0"/>
                <a:cs typeface="Times New Roman" panose="02020603050405020304" pitchFamily="18" charset="0"/>
              </a:rPr>
              <a:t>It is vital that clients utilize reputable trust companies and structures that assure that the assets they place under an APT will not be stolen.</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395634" indent="-395634" defTabSz="1055023">
              <a:buFont typeface="Wingdings 2"/>
              <a:buChar char=""/>
              <a:defRPr/>
            </a:pPr>
            <a:r>
              <a:rPr lang="en-US" sz="1800" dirty="0">
                <a:latin typeface="Times New Roman" panose="02020603050405020304" pitchFamily="18" charset="0"/>
                <a:cs typeface="Times New Roman" panose="02020603050405020304" pitchFamily="18" charset="0"/>
              </a:rPr>
              <a:t>Sometimes two trust companies from different jurisdictions will serve as Co-Trustees under the trust agreement, or a lawyer or other fiduciary may serve so that two signatures and collusion would be required before monies held in an offshore account could ever be stolen.</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395634" indent="-395634" defTabSz="1055023">
              <a:buFont typeface="Wingdings 2"/>
              <a:buChar char=""/>
              <a:defRPr/>
            </a:pPr>
            <a:r>
              <a:rPr lang="en-US" sz="1800" dirty="0">
                <a:latin typeface="Times New Roman" panose="02020603050405020304" pitchFamily="18" charset="0"/>
                <a:cs typeface="Times New Roman" panose="02020603050405020304" pitchFamily="18" charset="0"/>
              </a:rPr>
              <a:t>Some jurisdictions, like the Isle of Man and Jersey in the Channel Islands allow for the law of a co-trustee’s jurisdiction to apply.</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857206" lvl="1" indent="-329695" defTabSz="1055023">
              <a:buFont typeface="Verdana"/>
              <a:buChar char="◦"/>
              <a:defRPr/>
            </a:pPr>
            <a:r>
              <a:rPr lang="en-US" sz="1800" dirty="0">
                <a:latin typeface="Times New Roman" panose="02020603050405020304" pitchFamily="18" charset="0"/>
                <a:cs typeface="Times New Roman" panose="02020603050405020304" pitchFamily="18" charset="0"/>
              </a:rPr>
              <a:t>There are many well-funded and reputable trust companies in the Isle of Man and Jersey willing to serve as managing Co-Trustee of APT formed under the laws of a more recognized APT jurisdiction.</a:t>
            </a:r>
          </a:p>
        </p:txBody>
      </p:sp>
    </p:spTree>
    <p:extLst>
      <p:ext uri="{BB962C8B-B14F-4D97-AF65-F5344CB8AC3E}">
        <p14:creationId xmlns:p14="http://schemas.microsoft.com/office/powerpoint/2010/main" val="593380304"/>
      </p:ext>
    </p:extLst>
  </p:cSld>
  <p:clrMapOvr>
    <a:masterClrMapping/>
  </p:clrMapOvr>
  <p:transition advClick="0"/>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1525588" y="2057400"/>
            <a:ext cx="6092825" cy="2259013"/>
          </a:xfrm>
        </p:spPr>
        <p:txBody>
          <a:bodyPr>
            <a:noAutofit/>
          </a:bodyPr>
          <a:lstStyle/>
          <a:p>
            <a:pPr algn="ctr" eaLnBrk="1" hangingPunct="1"/>
            <a:r>
              <a:rPr lang="en-US" altLang="en-US" sz="6000" b="1" dirty="0">
                <a:latin typeface="Times New Roman" panose="02020603050405020304" pitchFamily="18" charset="0"/>
                <a:cs typeface="Times New Roman" panose="02020603050405020304" pitchFamily="18" charset="0"/>
              </a:rPr>
              <a:t>#</a:t>
            </a:r>
            <a:r>
              <a:rPr lang="en-US" altLang="en-US" sz="6000" b="1" dirty="0" smtClean="0">
                <a:latin typeface="Times New Roman" panose="02020603050405020304" pitchFamily="18" charset="0"/>
                <a:cs typeface="Times New Roman" panose="02020603050405020304" pitchFamily="18" charset="0"/>
              </a:rPr>
              <a:t>15</a:t>
            </a:r>
            <a:r>
              <a:rPr lang="en-US" altLang="en-US" sz="6000" b="1" dirty="0">
                <a:latin typeface="Times New Roman" panose="02020603050405020304" pitchFamily="18" charset="0"/>
                <a:cs typeface="Times New Roman" panose="02020603050405020304" pitchFamily="18" charset="0"/>
              </a:rPr>
              <a:t/>
            </a:r>
            <a:br>
              <a:rPr lang="en-US" altLang="en-US" sz="6000" b="1" dirty="0">
                <a:latin typeface="Times New Roman" panose="02020603050405020304" pitchFamily="18" charset="0"/>
                <a:cs typeface="Times New Roman" panose="02020603050405020304" pitchFamily="18" charset="0"/>
              </a:rPr>
            </a:br>
            <a:r>
              <a:rPr lang="en-US" altLang="en-US" sz="6000" b="1" dirty="0">
                <a:latin typeface="Times New Roman" panose="02020603050405020304" pitchFamily="18" charset="0"/>
                <a:cs typeface="Times New Roman" panose="02020603050405020304" pitchFamily="18" charset="0"/>
              </a:rPr>
              <a:t>Charity</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5028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1002" y="1523988"/>
          <a:ext cx="8534400" cy="4419603"/>
        </p:xfrm>
        <a:graphic>
          <a:graphicData uri="http://schemas.openxmlformats.org/drawingml/2006/table">
            <a:tbl>
              <a:tblPr/>
              <a:tblGrid>
                <a:gridCol w="591025">
                  <a:extLst>
                    <a:ext uri="{9D8B030D-6E8A-4147-A177-3AD203B41FA5}">
                      <a16:colId xmlns:a16="http://schemas.microsoft.com/office/drawing/2014/main" val="20000"/>
                    </a:ext>
                  </a:extLst>
                </a:gridCol>
                <a:gridCol w="591025">
                  <a:extLst>
                    <a:ext uri="{9D8B030D-6E8A-4147-A177-3AD203B41FA5}">
                      <a16:colId xmlns:a16="http://schemas.microsoft.com/office/drawing/2014/main" val="20001"/>
                    </a:ext>
                  </a:extLst>
                </a:gridCol>
                <a:gridCol w="591025">
                  <a:extLst>
                    <a:ext uri="{9D8B030D-6E8A-4147-A177-3AD203B41FA5}">
                      <a16:colId xmlns:a16="http://schemas.microsoft.com/office/drawing/2014/main" val="20002"/>
                    </a:ext>
                  </a:extLst>
                </a:gridCol>
                <a:gridCol w="591025">
                  <a:extLst>
                    <a:ext uri="{9D8B030D-6E8A-4147-A177-3AD203B41FA5}">
                      <a16:colId xmlns:a16="http://schemas.microsoft.com/office/drawing/2014/main" val="20003"/>
                    </a:ext>
                  </a:extLst>
                </a:gridCol>
                <a:gridCol w="591025">
                  <a:extLst>
                    <a:ext uri="{9D8B030D-6E8A-4147-A177-3AD203B41FA5}">
                      <a16:colId xmlns:a16="http://schemas.microsoft.com/office/drawing/2014/main" val="20004"/>
                    </a:ext>
                  </a:extLst>
                </a:gridCol>
                <a:gridCol w="591025">
                  <a:extLst>
                    <a:ext uri="{9D8B030D-6E8A-4147-A177-3AD203B41FA5}">
                      <a16:colId xmlns:a16="http://schemas.microsoft.com/office/drawing/2014/main" val="20005"/>
                    </a:ext>
                  </a:extLst>
                </a:gridCol>
                <a:gridCol w="591025">
                  <a:extLst>
                    <a:ext uri="{9D8B030D-6E8A-4147-A177-3AD203B41FA5}">
                      <a16:colId xmlns:a16="http://schemas.microsoft.com/office/drawing/2014/main" val="20006"/>
                    </a:ext>
                  </a:extLst>
                </a:gridCol>
                <a:gridCol w="851075">
                  <a:extLst>
                    <a:ext uri="{9D8B030D-6E8A-4147-A177-3AD203B41FA5}">
                      <a16:colId xmlns:a16="http://schemas.microsoft.com/office/drawing/2014/main" val="20007"/>
                    </a:ext>
                  </a:extLst>
                </a:gridCol>
                <a:gridCol w="591025">
                  <a:extLst>
                    <a:ext uri="{9D8B030D-6E8A-4147-A177-3AD203B41FA5}">
                      <a16:colId xmlns:a16="http://schemas.microsoft.com/office/drawing/2014/main" val="20008"/>
                    </a:ext>
                  </a:extLst>
                </a:gridCol>
                <a:gridCol w="591025">
                  <a:extLst>
                    <a:ext uri="{9D8B030D-6E8A-4147-A177-3AD203B41FA5}">
                      <a16:colId xmlns:a16="http://schemas.microsoft.com/office/drawing/2014/main" val="20009"/>
                    </a:ext>
                  </a:extLst>
                </a:gridCol>
                <a:gridCol w="591025">
                  <a:extLst>
                    <a:ext uri="{9D8B030D-6E8A-4147-A177-3AD203B41FA5}">
                      <a16:colId xmlns:a16="http://schemas.microsoft.com/office/drawing/2014/main" val="20010"/>
                    </a:ext>
                  </a:extLst>
                </a:gridCol>
                <a:gridCol w="591025">
                  <a:extLst>
                    <a:ext uri="{9D8B030D-6E8A-4147-A177-3AD203B41FA5}">
                      <a16:colId xmlns:a16="http://schemas.microsoft.com/office/drawing/2014/main" val="20011"/>
                    </a:ext>
                  </a:extLst>
                </a:gridCol>
                <a:gridCol w="591025">
                  <a:extLst>
                    <a:ext uri="{9D8B030D-6E8A-4147-A177-3AD203B41FA5}">
                      <a16:colId xmlns:a16="http://schemas.microsoft.com/office/drawing/2014/main" val="20012"/>
                    </a:ext>
                  </a:extLst>
                </a:gridCol>
                <a:gridCol w="591025">
                  <a:extLst>
                    <a:ext uri="{9D8B030D-6E8A-4147-A177-3AD203B41FA5}">
                      <a16:colId xmlns:a16="http://schemas.microsoft.com/office/drawing/2014/main" val="20013"/>
                    </a:ext>
                  </a:extLst>
                </a:gridCol>
              </a:tblGrid>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163689">
                <a:tc>
                  <a:txBody>
                    <a:bodyPr/>
                    <a:lstStyle/>
                    <a:p>
                      <a:pPr algn="l" fontAlgn="b"/>
                      <a:endParaRPr lang="en-US" sz="700" b="0" i="0" u="none" strike="noStrike" dirty="0">
                        <a:solidFill>
                          <a:srgbClr val="000000"/>
                        </a:solidFill>
                        <a:latin typeface="Calibri"/>
                      </a:endParaRPr>
                    </a:p>
                  </a:txBody>
                  <a:tcPr marL="0" marR="0" marT="0" marB="0">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1"/>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2"/>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3"/>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4"/>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5"/>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r" fontAlgn="b"/>
                      <a:endParaRPr lang="en-US" sz="7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US" sz="7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6"/>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7"/>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8"/>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19"/>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endParaRPr lang="en-US" sz="700" b="1"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20"/>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21"/>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22"/>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23"/>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24"/>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25"/>
                  </a:ext>
                </a:extLst>
              </a:tr>
              <a:tr h="163689">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gridSpan="2">
                  <a:txBody>
                    <a:bodyPr/>
                    <a:lstStyle/>
                    <a:p>
                      <a:pPr algn="ctr" fontAlgn="b"/>
                      <a:endParaRPr lang="en-US" sz="700" b="1" i="0" u="none" strike="noStrike" dirty="0">
                        <a:solidFill>
                          <a:srgbClr val="000000"/>
                        </a:solidFill>
                        <a:latin typeface="Calibri"/>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7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26"/>
                  </a:ext>
                </a:extLst>
              </a:tr>
            </a:tbl>
          </a:graphicData>
        </a:graphic>
      </p:graphicFrame>
      <p:sp>
        <p:nvSpPr>
          <p:cNvPr id="5" name="TextBox 1"/>
          <p:cNvSpPr txBox="1"/>
          <p:nvPr/>
        </p:nvSpPr>
        <p:spPr>
          <a:xfrm>
            <a:off x="495300" y="44729"/>
            <a:ext cx="8153400" cy="121654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800" b="1" baseline="0" dirty="0">
                <a:solidFill>
                  <a:schemeClr val="tx1"/>
                </a:solidFill>
                <a:latin typeface="Times New Roman" panose="02020603050405020304" pitchFamily="18" charset="0"/>
                <a:cs typeface="Times New Roman" panose="02020603050405020304" pitchFamily="18" charset="0"/>
              </a:rPr>
              <a:t>The Very Best Creditor Protection Technique </a:t>
            </a:r>
          </a:p>
          <a:p>
            <a:pPr algn="ctr"/>
            <a:endParaRPr lang="en-US" sz="1800" b="1" baseline="0" dirty="0">
              <a:solidFill>
                <a:schemeClr val="tx1"/>
              </a:solidFill>
              <a:latin typeface="Times New Roman" panose="02020603050405020304" pitchFamily="18" charset="0"/>
              <a:cs typeface="Times New Roman" panose="02020603050405020304" pitchFamily="18" charset="0"/>
            </a:endParaRPr>
          </a:p>
          <a:p>
            <a:pPr algn="ctr"/>
            <a:r>
              <a:rPr lang="en-US" sz="1800" b="1" baseline="0" dirty="0">
                <a:solidFill>
                  <a:schemeClr val="tx1"/>
                </a:solidFill>
                <a:latin typeface="Times New Roman" panose="02020603050405020304" pitchFamily="18" charset="0"/>
                <a:cs typeface="Times New Roman" panose="02020603050405020304" pitchFamily="18" charset="0"/>
              </a:rPr>
              <a:t>(Give </a:t>
            </a:r>
            <a:r>
              <a:rPr lang="en-US" sz="1800" b="1" dirty="0">
                <a:solidFill>
                  <a:schemeClr val="tx1"/>
                </a:solidFill>
                <a:latin typeface="Times New Roman" panose="02020603050405020304" pitchFamily="18" charset="0"/>
                <a:cs typeface="Times New Roman" panose="02020603050405020304" pitchFamily="18" charset="0"/>
              </a:rPr>
              <a:t>Significant Assets to a Private Foundation)</a:t>
            </a:r>
            <a:endParaRPr lang="en-US" sz="1800" b="1" baseline="0" dirty="0">
              <a:solidFill>
                <a:schemeClr val="tx1"/>
              </a:solidFill>
              <a:latin typeface="Times New Roman" panose="02020603050405020304" pitchFamily="18" charset="0"/>
              <a:cs typeface="Times New Roman" panose="02020603050405020304" pitchFamily="18" charset="0"/>
            </a:endParaRPr>
          </a:p>
        </p:txBody>
      </p:sp>
      <p:sp>
        <p:nvSpPr>
          <p:cNvPr id="6" name="TextBox 52"/>
          <p:cNvSpPr txBox="1"/>
          <p:nvPr/>
        </p:nvSpPr>
        <p:spPr>
          <a:xfrm>
            <a:off x="3505200" y="1600200"/>
            <a:ext cx="5225333" cy="41910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300" b="1" dirty="0">
                <a:solidFill>
                  <a:schemeClr val="tx1"/>
                </a:solidFill>
                <a:latin typeface="Times New Roman" panose="02020603050405020304" pitchFamily="18" charset="0"/>
                <a:cs typeface="Times New Roman" panose="02020603050405020304" pitchFamily="18" charset="0"/>
              </a:rPr>
              <a:t>1.     Tax</a:t>
            </a:r>
            <a:r>
              <a:rPr lang="en-US" sz="1300" b="1" baseline="0" dirty="0">
                <a:solidFill>
                  <a:schemeClr val="tx1"/>
                </a:solidFill>
                <a:latin typeface="Times New Roman" panose="02020603050405020304" pitchFamily="18" charset="0"/>
                <a:cs typeface="Times New Roman" panose="02020603050405020304" pitchFamily="18" charset="0"/>
              </a:rPr>
              <a:t> deduction for contribution</a:t>
            </a:r>
            <a:r>
              <a:rPr lang="en-US" sz="1300" b="1" dirty="0">
                <a:solidFill>
                  <a:schemeClr val="tx1"/>
                </a:solidFill>
                <a:latin typeface="Times New Roman" panose="02020603050405020304" pitchFamily="18" charset="0"/>
                <a:cs typeface="Times New Roman" panose="02020603050405020304" pitchFamily="18" charset="0"/>
              </a:rPr>
              <a:t>, which is controlled by the </a:t>
            </a:r>
          </a:p>
          <a:p>
            <a:r>
              <a:rPr lang="en-US" sz="1300" b="1" dirty="0">
                <a:solidFill>
                  <a:schemeClr val="tx1"/>
                </a:solidFill>
                <a:latin typeface="Times New Roman" panose="02020603050405020304" pitchFamily="18" charset="0"/>
                <a:cs typeface="Times New Roman" panose="02020603050405020304" pitchFamily="18" charset="0"/>
              </a:rPr>
              <a:t>         donors, and earmarked for eventual use for charity.</a:t>
            </a:r>
            <a:endParaRPr lang="en-US" sz="1300" b="1" baseline="0" dirty="0">
              <a:solidFill>
                <a:schemeClr val="tx1"/>
              </a:solidFill>
              <a:latin typeface="Times New Roman" panose="02020603050405020304" pitchFamily="18" charset="0"/>
              <a:cs typeface="Times New Roman" panose="02020603050405020304" pitchFamily="18" charset="0"/>
            </a:endParaRPr>
          </a:p>
          <a:p>
            <a:endParaRPr lang="en-US" sz="1300" b="1" baseline="0" dirty="0">
              <a:solidFill>
                <a:schemeClr val="tx1"/>
              </a:solidFill>
              <a:latin typeface="Times New Roman" panose="02020603050405020304" pitchFamily="18" charset="0"/>
              <a:cs typeface="Times New Roman" panose="02020603050405020304" pitchFamily="18" charset="0"/>
            </a:endParaRPr>
          </a:p>
          <a:p>
            <a:r>
              <a:rPr lang="en-US" sz="1300" b="1" baseline="0" dirty="0">
                <a:solidFill>
                  <a:schemeClr val="tx1"/>
                </a:solidFill>
                <a:latin typeface="Times New Roman" panose="02020603050405020304" pitchFamily="18" charset="0"/>
                <a:cs typeface="Times New Roman" panose="02020603050405020304" pitchFamily="18" charset="0"/>
              </a:rPr>
              <a:t>2.     Creditors cannot reach it.</a:t>
            </a:r>
          </a:p>
          <a:p>
            <a:endParaRPr lang="en-US" sz="1300" b="1" baseline="0" dirty="0">
              <a:solidFill>
                <a:schemeClr val="tx1"/>
              </a:solidFill>
              <a:latin typeface="Times New Roman" panose="02020603050405020304" pitchFamily="18" charset="0"/>
              <a:cs typeface="Times New Roman" panose="02020603050405020304" pitchFamily="18" charset="0"/>
            </a:endParaRPr>
          </a:p>
          <a:p>
            <a:r>
              <a:rPr lang="en-US" sz="1300" b="1" baseline="0" dirty="0">
                <a:solidFill>
                  <a:schemeClr val="tx1"/>
                </a:solidFill>
                <a:latin typeface="Times New Roman" panose="02020603050405020304" pitchFamily="18" charset="0"/>
                <a:cs typeface="Times New Roman" panose="02020603050405020304" pitchFamily="18" charset="0"/>
              </a:rPr>
              <a:t>3.     Family members can receive reasonable compensation</a:t>
            </a:r>
            <a:r>
              <a:rPr lang="en-US" sz="1300" b="1" dirty="0">
                <a:solidFill>
                  <a:schemeClr val="tx1"/>
                </a:solidFill>
                <a:latin typeface="Times New Roman" panose="02020603050405020304" pitchFamily="18" charset="0"/>
                <a:cs typeface="Times New Roman" panose="02020603050405020304" pitchFamily="18" charset="0"/>
              </a:rPr>
              <a:t> for </a:t>
            </a:r>
          </a:p>
          <a:p>
            <a:r>
              <a:rPr lang="en-US" sz="1300" b="1" dirty="0">
                <a:solidFill>
                  <a:schemeClr val="tx1"/>
                </a:solidFill>
                <a:latin typeface="Times New Roman" panose="02020603050405020304" pitchFamily="18" charset="0"/>
                <a:cs typeface="Times New Roman" panose="02020603050405020304" pitchFamily="18" charset="0"/>
              </a:rPr>
              <a:t>         charitable services rendered on behalf of the Foundation.</a:t>
            </a:r>
            <a:endParaRPr lang="en-US" sz="1300" b="1" baseline="0" dirty="0">
              <a:solidFill>
                <a:schemeClr val="tx1"/>
              </a:solidFill>
              <a:latin typeface="Times New Roman" panose="02020603050405020304" pitchFamily="18" charset="0"/>
              <a:cs typeface="Times New Roman" panose="02020603050405020304" pitchFamily="18" charset="0"/>
            </a:endParaRPr>
          </a:p>
          <a:p>
            <a:endParaRPr lang="en-US" sz="1300" b="1" baseline="0" dirty="0">
              <a:solidFill>
                <a:schemeClr val="tx1"/>
              </a:solidFill>
              <a:latin typeface="Times New Roman" panose="02020603050405020304" pitchFamily="18" charset="0"/>
              <a:cs typeface="Times New Roman" panose="02020603050405020304" pitchFamily="18" charset="0"/>
            </a:endParaRPr>
          </a:p>
          <a:p>
            <a:r>
              <a:rPr lang="en-US" sz="1300" b="1" baseline="0" dirty="0">
                <a:solidFill>
                  <a:schemeClr val="tx1"/>
                </a:solidFill>
                <a:latin typeface="Times New Roman" panose="02020603050405020304" pitchFamily="18" charset="0"/>
                <a:cs typeface="Times New Roman" panose="02020603050405020304" pitchFamily="18" charset="0"/>
              </a:rPr>
              <a:t>4.     </a:t>
            </a:r>
            <a:r>
              <a:rPr lang="en-US" sz="1300" b="1" dirty="0">
                <a:solidFill>
                  <a:schemeClr val="tx1"/>
                </a:solidFill>
                <a:latin typeface="Times New Roman" panose="02020603050405020304" pitchFamily="18" charset="0"/>
                <a:cs typeface="Times New Roman" panose="02020603050405020304" pitchFamily="18" charset="0"/>
              </a:rPr>
              <a:t>Organization  provisions </a:t>
            </a:r>
            <a:r>
              <a:rPr lang="en-US" sz="1300" b="1" baseline="0" dirty="0">
                <a:solidFill>
                  <a:schemeClr val="tx1"/>
                </a:solidFill>
                <a:latin typeface="Times New Roman" panose="02020603050405020304" pitchFamily="18" charset="0"/>
                <a:cs typeface="Times New Roman" panose="02020603050405020304" pitchFamily="18" charset="0"/>
              </a:rPr>
              <a:t>can require that only family members</a:t>
            </a:r>
          </a:p>
          <a:p>
            <a:r>
              <a:rPr lang="en-US" sz="1300" b="1" dirty="0">
                <a:solidFill>
                  <a:schemeClr val="tx1"/>
                </a:solidFill>
                <a:latin typeface="Times New Roman" panose="02020603050405020304" pitchFamily="18" charset="0"/>
                <a:cs typeface="Times New Roman" panose="02020603050405020304" pitchFamily="18" charset="0"/>
              </a:rPr>
              <a:t>        </a:t>
            </a:r>
            <a:r>
              <a:rPr lang="en-US" sz="1300" b="1" baseline="0" dirty="0">
                <a:solidFill>
                  <a:schemeClr val="tx1"/>
                </a:solidFill>
                <a:latin typeface="Times New Roman" panose="02020603050405020304" pitchFamily="18" charset="0"/>
                <a:cs typeface="Times New Roman" panose="02020603050405020304" pitchFamily="18" charset="0"/>
              </a:rPr>
              <a:t> will control the organization for up to 360 years.</a:t>
            </a:r>
          </a:p>
          <a:p>
            <a:endParaRPr lang="en-US" sz="1300" b="1" dirty="0">
              <a:solidFill>
                <a:schemeClr val="tx1"/>
              </a:solidFill>
              <a:latin typeface="Times New Roman" panose="02020603050405020304" pitchFamily="18" charset="0"/>
              <a:cs typeface="Times New Roman" panose="02020603050405020304" pitchFamily="18" charset="0"/>
            </a:endParaRPr>
          </a:p>
          <a:p>
            <a:r>
              <a:rPr lang="en-US" sz="1300" b="1" baseline="0" dirty="0">
                <a:solidFill>
                  <a:schemeClr val="tx1"/>
                </a:solidFill>
                <a:latin typeface="Times New Roman" panose="02020603050405020304" pitchFamily="18" charset="0"/>
                <a:cs typeface="Times New Roman" panose="02020603050405020304" pitchFamily="18" charset="0"/>
              </a:rPr>
              <a:t>5.</a:t>
            </a:r>
            <a:r>
              <a:rPr lang="en-US" sz="1300" b="1" dirty="0">
                <a:solidFill>
                  <a:schemeClr val="tx1"/>
                </a:solidFill>
                <a:latin typeface="Times New Roman" panose="02020603050405020304" pitchFamily="18" charset="0"/>
                <a:cs typeface="Times New Roman" panose="02020603050405020304" pitchFamily="18" charset="0"/>
              </a:rPr>
              <a:t>     The organization can be set up as a trust, with the donors as </a:t>
            </a:r>
          </a:p>
          <a:p>
            <a:r>
              <a:rPr lang="en-US" sz="1300" b="1" dirty="0">
                <a:solidFill>
                  <a:schemeClr val="tx1"/>
                </a:solidFill>
                <a:latin typeface="Times New Roman" panose="02020603050405020304" pitchFamily="18" charset="0"/>
                <a:cs typeface="Times New Roman" panose="02020603050405020304" pitchFamily="18" charset="0"/>
              </a:rPr>
              <a:t>         Trustees, to avoid state filings and annual filing costs that</a:t>
            </a:r>
          </a:p>
          <a:p>
            <a:r>
              <a:rPr lang="en-US" sz="1300" b="1" dirty="0">
                <a:solidFill>
                  <a:schemeClr val="tx1"/>
                </a:solidFill>
                <a:latin typeface="Times New Roman" panose="02020603050405020304" pitchFamily="18" charset="0"/>
                <a:cs typeface="Times New Roman" panose="02020603050405020304" pitchFamily="18" charset="0"/>
              </a:rPr>
              <a:t>         would apply for a charitable corporation.</a:t>
            </a:r>
            <a:endParaRPr lang="en-US" sz="1300" b="1" baseline="0" dirty="0">
              <a:solidFill>
                <a:schemeClr val="tx1"/>
              </a:solidFill>
              <a:latin typeface="Times New Roman" panose="02020603050405020304" pitchFamily="18" charset="0"/>
              <a:cs typeface="Times New Roman" panose="02020603050405020304" pitchFamily="18" charset="0"/>
            </a:endParaRPr>
          </a:p>
          <a:p>
            <a:endParaRPr lang="en-US" sz="1300" b="1" baseline="0" dirty="0">
              <a:solidFill>
                <a:schemeClr val="tx1"/>
              </a:solidFill>
              <a:latin typeface="Times New Roman" panose="02020603050405020304" pitchFamily="18" charset="0"/>
              <a:cs typeface="Times New Roman" panose="02020603050405020304" pitchFamily="18" charset="0"/>
            </a:endParaRPr>
          </a:p>
          <a:p>
            <a:r>
              <a:rPr lang="en-US" sz="1300" b="1" dirty="0">
                <a:solidFill>
                  <a:schemeClr val="tx1"/>
                </a:solidFill>
                <a:latin typeface="Times New Roman" panose="02020603050405020304" pitchFamily="18" charset="0"/>
                <a:cs typeface="Times New Roman" panose="02020603050405020304" pitchFamily="18" charset="0"/>
              </a:rPr>
              <a:t>6</a:t>
            </a:r>
            <a:r>
              <a:rPr lang="en-US" sz="1300" b="1" baseline="0" dirty="0">
                <a:solidFill>
                  <a:schemeClr val="tx1"/>
                </a:solidFill>
                <a:latin typeface="Times New Roman" panose="02020603050405020304" pitchFamily="18" charset="0"/>
                <a:cs typeface="Times New Roman" panose="02020603050405020304" pitchFamily="18" charset="0"/>
              </a:rPr>
              <a:t>.     The organization can be the beneficiary of a Charitable Lead</a:t>
            </a:r>
          </a:p>
          <a:p>
            <a:r>
              <a:rPr lang="en-US" sz="1300" b="1" baseline="0" dirty="0">
                <a:solidFill>
                  <a:schemeClr val="tx1"/>
                </a:solidFill>
                <a:latin typeface="Times New Roman" panose="02020603050405020304" pitchFamily="18" charset="0"/>
                <a:cs typeface="Times New Roman" panose="02020603050405020304" pitchFamily="18" charset="0"/>
              </a:rPr>
              <a:t>         Annuity Trust, but there will have to be a Chinese wall on </a:t>
            </a:r>
          </a:p>
          <a:p>
            <a:r>
              <a:rPr lang="en-US" sz="1300" b="1" baseline="0" dirty="0">
                <a:solidFill>
                  <a:schemeClr val="tx1"/>
                </a:solidFill>
                <a:latin typeface="Times New Roman" panose="02020603050405020304" pitchFamily="18" charset="0"/>
                <a:cs typeface="Times New Roman" panose="02020603050405020304" pitchFamily="18" charset="0"/>
              </a:rPr>
              <a:t>         management for a separate identical organization, so that the</a:t>
            </a:r>
          </a:p>
          <a:p>
            <a:r>
              <a:rPr lang="en-US" sz="1300" b="1" baseline="0" dirty="0">
                <a:solidFill>
                  <a:schemeClr val="tx1"/>
                </a:solidFill>
                <a:latin typeface="Times New Roman" panose="02020603050405020304" pitchFamily="18" charset="0"/>
                <a:cs typeface="Times New Roman" panose="02020603050405020304" pitchFamily="18" charset="0"/>
              </a:rPr>
              <a:t>         Grantor cannot manage what ends up going to charity from</a:t>
            </a:r>
          </a:p>
          <a:p>
            <a:r>
              <a:rPr lang="en-US" sz="1300" b="1" dirty="0">
                <a:solidFill>
                  <a:schemeClr val="tx1"/>
                </a:solidFill>
                <a:latin typeface="Times New Roman" panose="02020603050405020304" pitchFamily="18" charset="0"/>
                <a:cs typeface="Times New Roman" panose="02020603050405020304" pitchFamily="18" charset="0"/>
              </a:rPr>
              <a:t>         the CLAT.</a:t>
            </a:r>
          </a:p>
        </p:txBody>
      </p:sp>
      <p:sp>
        <p:nvSpPr>
          <p:cNvPr id="7" name="Oval 6"/>
          <p:cNvSpPr/>
          <p:nvPr/>
        </p:nvSpPr>
        <p:spPr>
          <a:xfrm>
            <a:off x="457200" y="2514600"/>
            <a:ext cx="2695491" cy="15584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latin typeface="Times New Roman" panose="02020603050405020304" pitchFamily="18" charset="0"/>
                <a:cs typeface="Times New Roman" panose="02020603050405020304" pitchFamily="18" charset="0"/>
              </a:rPr>
              <a:t>CHARITY</a:t>
            </a:r>
          </a:p>
        </p:txBody>
      </p:sp>
      <p:sp>
        <p:nvSpPr>
          <p:cNvPr id="8" name="TextBox 92"/>
          <p:cNvSpPr txBox="1"/>
          <p:nvPr/>
        </p:nvSpPr>
        <p:spPr>
          <a:xfrm>
            <a:off x="4762831" y="2138901"/>
            <a:ext cx="184731" cy="2645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53701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792163" y="1327150"/>
            <a:ext cx="7559675" cy="3473450"/>
          </a:xfrm>
        </p:spPr>
        <p:txBody>
          <a:bodyPr>
            <a:noAutofit/>
          </a:bodyPr>
          <a:lstStyle/>
          <a:p>
            <a:pPr algn="ctr" eaLnBrk="1" hangingPunct="1"/>
            <a:r>
              <a:rPr lang="en-US" altLang="en-US" sz="6000" b="1" dirty="0">
                <a:latin typeface="Times New Roman" panose="02020603050405020304" pitchFamily="18" charset="0"/>
                <a:cs typeface="Times New Roman" panose="02020603050405020304" pitchFamily="18" charset="0"/>
              </a:rPr>
              <a:t>#</a:t>
            </a:r>
            <a:r>
              <a:rPr lang="en-US" altLang="en-US" sz="6000" b="1" dirty="0" smtClean="0">
                <a:latin typeface="Times New Roman" panose="02020603050405020304" pitchFamily="18" charset="0"/>
                <a:cs typeface="Times New Roman" panose="02020603050405020304" pitchFamily="18" charset="0"/>
              </a:rPr>
              <a:t>16</a:t>
            </a:r>
            <a:r>
              <a:rPr lang="en-US" altLang="en-US" sz="6000" b="1" dirty="0">
                <a:latin typeface="Times New Roman" panose="02020603050405020304" pitchFamily="18" charset="0"/>
                <a:cs typeface="Times New Roman" panose="02020603050405020304" pitchFamily="18" charset="0"/>
              </a:rPr>
              <a:t/>
            </a:r>
            <a:br>
              <a:rPr lang="en-US" altLang="en-US" sz="6000" b="1" dirty="0">
                <a:latin typeface="Times New Roman" panose="02020603050405020304" pitchFamily="18" charset="0"/>
                <a:cs typeface="Times New Roman" panose="02020603050405020304" pitchFamily="18" charset="0"/>
              </a:rPr>
            </a:br>
            <a:r>
              <a:rPr lang="en-US" altLang="en-US" sz="6000" b="1" dirty="0">
                <a:latin typeface="Times New Roman" panose="02020603050405020304" pitchFamily="18" charset="0"/>
                <a:cs typeface="Times New Roman" panose="02020603050405020304" pitchFamily="18" charset="0"/>
              </a:rPr>
              <a:t>What To Do In The</a:t>
            </a:r>
            <a:br>
              <a:rPr lang="en-US" altLang="en-US" sz="6000" b="1" dirty="0">
                <a:latin typeface="Times New Roman" panose="02020603050405020304" pitchFamily="18" charset="0"/>
                <a:cs typeface="Times New Roman" panose="02020603050405020304" pitchFamily="18" charset="0"/>
              </a:rPr>
            </a:br>
            <a:r>
              <a:rPr lang="en-US" altLang="en-US" sz="6000" b="1" dirty="0">
                <a:latin typeface="Times New Roman" panose="02020603050405020304" pitchFamily="18" charset="0"/>
                <a:cs typeface="Times New Roman" panose="02020603050405020304" pitchFamily="18" charset="0"/>
              </a:rPr>
              <a:t>Next 30 Days</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55188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876300" y="95250"/>
            <a:ext cx="7391400" cy="639763"/>
          </a:xfrm>
        </p:spPr>
        <p:txBody>
          <a:bodyPr vert="horz" lIns="82058" tIns="41029" rIns="82058" bIns="41029" rtlCol="0" anchor="ctr">
            <a:normAutofit/>
          </a:bodyPr>
          <a:lstStyle/>
          <a:p>
            <a:pPr algn="ctr">
              <a:defRPr/>
            </a:pPr>
            <a:r>
              <a:rPr lang="en-US" sz="3600" b="1" dirty="0">
                <a:latin typeface="Times New Roman" panose="02020603050405020304" pitchFamily="18" charset="0"/>
                <a:cs typeface="Times New Roman" panose="02020603050405020304" pitchFamily="18" charset="0"/>
              </a:rPr>
              <a:t>What To Do In The Next 30 Days -</a:t>
            </a:r>
          </a:p>
        </p:txBody>
      </p:sp>
      <p:sp>
        <p:nvSpPr>
          <p:cNvPr id="3" name="Content Placeholder 2"/>
          <p:cNvSpPr>
            <a:spLocks noGrp="1"/>
          </p:cNvSpPr>
          <p:nvPr>
            <p:ph sz="quarter" idx="4294967295"/>
          </p:nvPr>
        </p:nvSpPr>
        <p:spPr>
          <a:xfrm>
            <a:off x="533400" y="857250"/>
            <a:ext cx="8077200" cy="5059363"/>
          </a:xfrm>
        </p:spPr>
        <p:txBody>
          <a:bodyPr vert="horz" lIns="91440" tIns="45720" rIns="82058" bIns="41029" rtlCol="0">
            <a:noAutofit/>
          </a:bodyPr>
          <a:lstStyle/>
          <a:p>
            <a:pPr marL="685800" lvl="2" indent="0" defTabSz="1055023">
              <a:buNone/>
              <a:defRPr/>
            </a:pPr>
            <a:r>
              <a:rPr lang="en-US" sz="1500" dirty="0">
                <a:latin typeface="Times New Roman" panose="02020603050405020304" pitchFamily="18" charset="0"/>
                <a:cs typeface="Times New Roman" panose="02020603050405020304" pitchFamily="18" charset="0"/>
              </a:rPr>
              <a:t>1. Know your liability limits for personal coverage.</a:t>
            </a:r>
          </a:p>
          <a:p>
            <a:pPr marL="1600200" lvl="2" indent="0" defTabSz="1055023">
              <a:buNone/>
              <a:defRPr/>
            </a:pPr>
            <a:r>
              <a:rPr lang="en-US" sz="1500" dirty="0">
                <a:latin typeface="Times New Roman" panose="02020603050405020304" pitchFamily="18" charset="0"/>
                <a:cs typeface="Times New Roman" panose="02020603050405020304" pitchFamily="18" charset="0"/>
              </a:rPr>
              <a:t>Ask for proposals to increase these.</a:t>
            </a:r>
          </a:p>
          <a:p>
            <a:pPr marL="1600200" lvl="2" indent="0" defTabSz="1055023">
              <a:buNone/>
              <a:defRPr/>
            </a:pPr>
            <a:endParaRPr lang="en-US" sz="1500" dirty="0">
              <a:latin typeface="Times New Roman" panose="02020603050405020304" pitchFamily="18" charset="0"/>
              <a:cs typeface="Times New Roman" panose="02020603050405020304" pitchFamily="18" charset="0"/>
            </a:endParaRPr>
          </a:p>
          <a:p>
            <a:pPr marL="685800" lvl="2" indent="0" defTabSz="1055023">
              <a:buNone/>
              <a:defRPr/>
            </a:pPr>
            <a:r>
              <a:rPr lang="en-US" sz="1500" dirty="0">
                <a:latin typeface="Times New Roman" panose="02020603050405020304" pitchFamily="18" charset="0"/>
                <a:cs typeface="Times New Roman" panose="02020603050405020304" pitchFamily="18" charset="0"/>
              </a:rPr>
              <a:t>2. Know your liability limits for business coverage.</a:t>
            </a:r>
          </a:p>
          <a:p>
            <a:pPr marL="685800" lvl="2" indent="0" defTabSz="1055023">
              <a:buNone/>
              <a:defRPr/>
            </a:pPr>
            <a:endParaRPr lang="en-US" sz="1500" dirty="0">
              <a:latin typeface="Times New Roman" panose="02020603050405020304" pitchFamily="18" charset="0"/>
              <a:cs typeface="Times New Roman" panose="02020603050405020304" pitchFamily="18" charset="0"/>
            </a:endParaRPr>
          </a:p>
          <a:p>
            <a:pPr marL="685800" lvl="2" indent="0" defTabSz="1055023">
              <a:buNone/>
              <a:defRPr/>
            </a:pPr>
            <a:r>
              <a:rPr lang="en-US" sz="1500" dirty="0">
                <a:latin typeface="Times New Roman" panose="02020603050405020304" pitchFamily="18" charset="0"/>
                <a:cs typeface="Times New Roman" panose="02020603050405020304" pitchFamily="18" charset="0"/>
              </a:rPr>
              <a:t>Ask for proposals to increase these.</a:t>
            </a:r>
          </a:p>
          <a:p>
            <a:pPr marL="1600200" lvl="2" indent="0" defTabSz="1055023">
              <a:buNone/>
              <a:defRPr/>
            </a:pPr>
            <a:endParaRPr lang="en-US" sz="1500" dirty="0">
              <a:latin typeface="Times New Roman" panose="02020603050405020304" pitchFamily="18" charset="0"/>
              <a:cs typeface="Times New Roman" panose="02020603050405020304" pitchFamily="18" charset="0"/>
            </a:endParaRPr>
          </a:p>
          <a:p>
            <a:pPr marL="685800" lvl="2" indent="0" defTabSz="1055023">
              <a:buNone/>
              <a:tabLst>
                <a:tab pos="914400" algn="l"/>
              </a:tabLst>
              <a:defRPr/>
            </a:pPr>
            <a:r>
              <a:rPr lang="en-US" sz="1500" dirty="0">
                <a:latin typeface="Times New Roman" panose="02020603050405020304" pitchFamily="18" charset="0"/>
                <a:cs typeface="Times New Roman" panose="02020603050405020304" pitchFamily="18" charset="0"/>
              </a:rPr>
              <a:t>3. Know what it will cost you to replace assets that are lost to casualty.</a:t>
            </a:r>
          </a:p>
          <a:p>
            <a:pPr marL="685800" lvl="2" indent="0" defTabSz="1055023">
              <a:buNone/>
              <a:tabLst>
                <a:tab pos="914400" algn="l"/>
              </a:tabLst>
              <a:defRPr/>
            </a:pPr>
            <a:endParaRPr lang="en-US" sz="1500" dirty="0">
              <a:latin typeface="Times New Roman" panose="02020603050405020304" pitchFamily="18" charset="0"/>
              <a:cs typeface="Times New Roman" panose="02020603050405020304" pitchFamily="18" charset="0"/>
            </a:endParaRPr>
          </a:p>
          <a:p>
            <a:pPr marL="685800" lvl="2" indent="0" defTabSz="1055023">
              <a:buNone/>
              <a:defRPr/>
            </a:pPr>
            <a:r>
              <a:rPr lang="en-US" sz="1500" dirty="0">
                <a:latin typeface="Times New Roman" panose="02020603050405020304" pitchFamily="18" charset="0"/>
                <a:cs typeface="Times New Roman" panose="02020603050405020304" pitchFamily="18" charset="0"/>
              </a:rPr>
              <a:t>4. Understand your business interruption insurance if</a:t>
            </a:r>
            <a:r>
              <a:rPr lang="en-US" sz="1500" dirty="0" smtClean="0">
                <a:latin typeface="Times New Roman" panose="02020603050405020304" pitchFamily="18" charset="0"/>
                <a:cs typeface="Times New Roman" panose="02020603050405020304" pitchFamily="18" charset="0"/>
              </a:rPr>
              <a:t>:</a:t>
            </a:r>
          </a:p>
          <a:p>
            <a:pPr marL="685800" lvl="2" indent="0" defTabSz="1055023">
              <a:buNone/>
              <a:defRPr/>
            </a:pPr>
            <a:endParaRPr lang="en-US" sz="1500" dirty="0">
              <a:latin typeface="Times New Roman" panose="02020603050405020304" pitchFamily="18" charset="0"/>
              <a:cs typeface="Times New Roman" panose="02020603050405020304" pitchFamily="18" charset="0"/>
            </a:endParaRPr>
          </a:p>
          <a:p>
            <a:pPr marL="685800" lvl="2" indent="0" defTabSz="1055023">
              <a:buNone/>
              <a:tabLst>
                <a:tab pos="914400" algn="l"/>
              </a:tabLst>
              <a:defRPr/>
            </a:pPr>
            <a:r>
              <a:rPr lang="en-US" sz="1500" dirty="0">
                <a:latin typeface="Times New Roman" panose="02020603050405020304" pitchFamily="18" charset="0"/>
                <a:cs typeface="Times New Roman" panose="02020603050405020304" pitchFamily="18" charset="0"/>
              </a:rPr>
              <a:t>        	A.  You are disabled.</a:t>
            </a:r>
          </a:p>
          <a:p>
            <a:pPr marL="685800" lvl="2" indent="0" defTabSz="1055023">
              <a:buNone/>
              <a:tabLst>
                <a:tab pos="914400" algn="l"/>
              </a:tabLst>
              <a:defRPr/>
            </a:pPr>
            <a:r>
              <a:rPr lang="en-US" sz="1500" dirty="0">
                <a:latin typeface="Times New Roman" panose="02020603050405020304" pitchFamily="18" charset="0"/>
                <a:cs typeface="Times New Roman" panose="02020603050405020304" pitchFamily="18" charset="0"/>
              </a:rPr>
              <a:t>       		B.   A storm or other tragedy stops your business.</a:t>
            </a:r>
          </a:p>
          <a:p>
            <a:pPr marL="685800" lvl="2" indent="0" defTabSz="1055023">
              <a:buNone/>
              <a:tabLst>
                <a:tab pos="914400" algn="l"/>
              </a:tabLst>
              <a:defRPr/>
            </a:pPr>
            <a:r>
              <a:rPr lang="en-US" sz="1500" dirty="0">
                <a:latin typeface="Times New Roman" panose="02020603050405020304" pitchFamily="18" charset="0"/>
                <a:cs typeface="Times New Roman" panose="02020603050405020304" pitchFamily="18" charset="0"/>
              </a:rPr>
              <a:t>         	C.   What else might happen?</a:t>
            </a:r>
          </a:p>
          <a:p>
            <a:pPr marL="0" indent="0" defTabSz="1055023">
              <a:buNone/>
              <a:defRPr/>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039304"/>
      </p:ext>
    </p:extLst>
  </p:cSld>
  <p:clrMapOvr>
    <a:masterClrMapping/>
  </p:clrMapOvr>
  <p:transition advClick="0"/>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81013" y="839788"/>
            <a:ext cx="8181975" cy="5772150"/>
          </a:xfrm>
        </p:spPr>
        <p:txBody>
          <a:bodyPr vert="horz" lIns="91440" tIns="45720" rIns="82058" bIns="41029" rtlCol="0">
            <a:noAutofit/>
          </a:bodyPr>
          <a:lstStyle/>
          <a:p>
            <a:pPr marL="0" indent="0" defTabSz="1055023">
              <a:buNone/>
              <a:defRPr/>
            </a:pPr>
            <a:r>
              <a:rPr lang="en-US" sz="1500" dirty="0">
                <a:latin typeface="Times New Roman" panose="02020603050405020304" pitchFamily="18" charset="0"/>
                <a:cs typeface="Times New Roman" panose="02020603050405020304" pitchFamily="18" charset="0"/>
              </a:rPr>
              <a:t>5. Know the owner and beneficiary and terms of each term life insurance policy.</a:t>
            </a:r>
          </a:p>
          <a:p>
            <a:pPr marL="0" indent="0" defTabSz="1055023">
              <a:buNone/>
              <a:defRPr/>
            </a:pPr>
            <a:endParaRPr lang="en-US" sz="1500" dirty="0">
              <a:latin typeface="Times New Roman" panose="02020603050405020304" pitchFamily="18" charset="0"/>
              <a:cs typeface="Times New Roman" panose="02020603050405020304" pitchFamily="18" charset="0"/>
            </a:endParaRPr>
          </a:p>
          <a:p>
            <a:pPr marL="0" indent="0" defTabSz="1055023">
              <a:buNone/>
              <a:defRPr/>
            </a:pPr>
            <a:r>
              <a:rPr lang="en-US" sz="1500" dirty="0">
                <a:latin typeface="Times New Roman" panose="02020603050405020304" pitchFamily="18" charset="0"/>
                <a:cs typeface="Times New Roman" panose="02020603050405020304" pitchFamily="18" charset="0"/>
              </a:rPr>
              <a:t>6. Know how much coverage you need and have.</a:t>
            </a:r>
          </a:p>
          <a:p>
            <a:pPr marL="342900" indent="-342900" defTabSz="1055023">
              <a:buAutoNum type="arabicPeriod" startAt="6"/>
              <a:defRPr/>
            </a:pPr>
            <a:endParaRPr lang="en-US" sz="1500" dirty="0">
              <a:latin typeface="Times New Roman" panose="02020603050405020304" pitchFamily="18" charset="0"/>
              <a:cs typeface="Times New Roman" panose="02020603050405020304" pitchFamily="18" charset="0"/>
            </a:endParaRPr>
          </a:p>
          <a:p>
            <a:pPr marL="0" indent="0" defTabSz="1055023">
              <a:buNone/>
              <a:tabLst>
                <a:tab pos="914400" algn="l"/>
              </a:tabLst>
              <a:defRPr/>
            </a:pPr>
            <a:r>
              <a:rPr lang="en-US" sz="1500" dirty="0">
                <a:latin typeface="Times New Roman" panose="02020603050405020304" pitchFamily="18" charset="0"/>
                <a:cs typeface="Times New Roman" panose="02020603050405020304" pitchFamily="18" charset="0"/>
              </a:rPr>
              <a:t>7. Have agency start informal application for new policies.</a:t>
            </a:r>
          </a:p>
          <a:p>
            <a:pPr marL="969963" indent="-969963" defTabSz="1055023">
              <a:buAutoNum type="arabicPeriod" startAt="7"/>
              <a:defRPr/>
            </a:pPr>
            <a:endParaRPr lang="en-US" sz="1500" dirty="0">
              <a:latin typeface="Times New Roman" panose="02020603050405020304" pitchFamily="18" charset="0"/>
              <a:cs typeface="Times New Roman" panose="02020603050405020304" pitchFamily="18" charset="0"/>
            </a:endParaRPr>
          </a:p>
          <a:p>
            <a:pPr marL="0" indent="0" defTabSz="1055023">
              <a:buNone/>
              <a:defRPr/>
            </a:pPr>
            <a:r>
              <a:rPr lang="en-US" sz="1500" dirty="0">
                <a:latin typeface="Times New Roman" panose="02020603050405020304" pitchFamily="18" charset="0"/>
                <a:cs typeface="Times New Roman" panose="02020603050405020304" pitchFamily="18" charset="0"/>
              </a:rPr>
              <a:t>8. If you have permanent insurance – know why.</a:t>
            </a:r>
          </a:p>
          <a:p>
            <a:pPr marL="342900" indent="-342900" defTabSz="1055023">
              <a:buAutoNum type="arabicPeriod" startAt="8"/>
              <a:defRPr/>
            </a:pPr>
            <a:endParaRPr lang="en-US" sz="1500" dirty="0">
              <a:latin typeface="Times New Roman" panose="02020603050405020304" pitchFamily="18" charset="0"/>
              <a:cs typeface="Times New Roman" panose="02020603050405020304" pitchFamily="18" charset="0"/>
            </a:endParaRPr>
          </a:p>
          <a:p>
            <a:pPr marL="0" indent="0" defTabSz="1055023">
              <a:buNone/>
              <a:defRPr/>
            </a:pPr>
            <a:r>
              <a:rPr lang="en-US" sz="1500" dirty="0">
                <a:latin typeface="Times New Roman" panose="02020603050405020304" pitchFamily="18" charset="0"/>
                <a:cs typeface="Times New Roman" panose="02020603050405020304" pitchFamily="18" charset="0"/>
              </a:rPr>
              <a:t>9. Have an annual physical, and consider Mayo.</a:t>
            </a:r>
          </a:p>
          <a:p>
            <a:pPr marL="914400" indent="-914400" defTabSz="1055023">
              <a:buFont typeface="Arial" panose="020B0604020202020204" pitchFamily="34" charset="0"/>
              <a:buAutoNum type="arabicPeriod" startAt="8"/>
              <a:defRPr/>
            </a:pPr>
            <a:endParaRPr lang="en-US" sz="1500" dirty="0">
              <a:latin typeface="Times New Roman" panose="02020603050405020304" pitchFamily="18" charset="0"/>
              <a:cs typeface="Times New Roman" panose="02020603050405020304" pitchFamily="18" charset="0"/>
            </a:endParaRPr>
          </a:p>
          <a:p>
            <a:pPr marL="969963" indent="-969963" defTabSz="1055023">
              <a:buNone/>
              <a:defRPr/>
            </a:pPr>
            <a:r>
              <a:rPr lang="en-US" sz="1500" dirty="0">
                <a:latin typeface="Times New Roman" panose="02020603050405020304" pitchFamily="18" charset="0"/>
                <a:cs typeface="Times New Roman" panose="02020603050405020304" pitchFamily="18" charset="0"/>
              </a:rPr>
              <a:t>10. Know how your assets are titled.  </a:t>
            </a:r>
          </a:p>
          <a:p>
            <a:pPr marL="969963" indent="-969963" defTabSz="1055023">
              <a:buNone/>
              <a:defRPr/>
            </a:pPr>
            <a:endParaRPr lang="en-US" sz="1500" dirty="0">
              <a:latin typeface="Times New Roman" panose="02020603050405020304" pitchFamily="18" charset="0"/>
              <a:cs typeface="Times New Roman" panose="02020603050405020304" pitchFamily="18" charset="0"/>
            </a:endParaRPr>
          </a:p>
          <a:p>
            <a:pPr marL="969963" indent="-969963" defTabSz="1055023">
              <a:buNone/>
              <a:defRPr/>
            </a:pPr>
            <a:r>
              <a:rPr lang="en-US" sz="1500" dirty="0">
                <a:latin typeface="Times New Roman" panose="02020603050405020304" pitchFamily="18" charset="0"/>
                <a:cs typeface="Times New Roman" panose="02020603050405020304" pitchFamily="18" charset="0"/>
              </a:rPr>
              <a:t>This includes any pay-on-death or beneficiary designation.</a:t>
            </a:r>
          </a:p>
          <a:p>
            <a:pPr marL="0" indent="0" algn="ctr" defTabSz="1055023">
              <a:buNone/>
              <a:defRPr/>
            </a:pPr>
            <a:endParaRPr lang="en-US" sz="1400" dirty="0">
              <a:latin typeface="Times New Roman" panose="02020603050405020304" pitchFamily="18" charset="0"/>
              <a:cs typeface="Times New Roman" panose="02020603050405020304" pitchFamily="18" charset="0"/>
            </a:endParaRPr>
          </a:p>
          <a:p>
            <a:pPr marL="0" indent="0" defTabSz="1055023">
              <a:buNone/>
              <a:defRPr/>
            </a:pPr>
            <a:endParaRPr lang="en-US" sz="16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76300" y="95250"/>
            <a:ext cx="7391400" cy="639763"/>
          </a:xfrm>
          <a:prstGeom prst="rect">
            <a:avLst/>
          </a:prstGeom>
        </p:spPr>
        <p:txBody>
          <a:bodyPr vert="horz" lIns="82058" tIns="41029" rIns="82058" bIns="41029" rtlCol="0" anchor="ctr">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defRPr/>
            </a:pPr>
            <a:r>
              <a:rPr lang="en-US" b="1" dirty="0">
                <a:latin typeface="Times New Roman" panose="02020603050405020304" pitchFamily="18" charset="0"/>
                <a:cs typeface="Times New Roman" panose="02020603050405020304" pitchFamily="18" charset="0"/>
              </a:rPr>
              <a:t>What To Do In The Next 30 Days -</a:t>
            </a:r>
          </a:p>
        </p:txBody>
      </p:sp>
    </p:spTree>
    <p:extLst>
      <p:ext uri="{BB962C8B-B14F-4D97-AF65-F5344CB8AC3E}">
        <p14:creationId xmlns:p14="http://schemas.microsoft.com/office/powerpoint/2010/main" val="3033780176"/>
      </p:ext>
    </p:extLst>
  </p:cSld>
  <p:clrMapOvr>
    <a:masterClrMapping/>
  </p:clrMapOvr>
  <p:transition advClick="0"/>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42963" y="890588"/>
            <a:ext cx="7458075" cy="5830887"/>
          </a:xfrm>
        </p:spPr>
        <p:txBody>
          <a:bodyPr vert="horz" lIns="91440" tIns="45720" rIns="82058" bIns="41029" rtlCol="0">
            <a:noAutofit/>
          </a:bodyPr>
          <a:lstStyle/>
          <a:p>
            <a:pPr marL="914400" indent="-914400" defTabSz="1055023">
              <a:buNone/>
              <a:defRPr/>
            </a:pPr>
            <a:r>
              <a:rPr lang="en-US" sz="1500" dirty="0">
                <a:latin typeface="Times New Roman" panose="02020603050405020304" pitchFamily="18" charset="0"/>
                <a:cs typeface="Times New Roman" panose="02020603050405020304" pitchFamily="18" charset="0"/>
              </a:rPr>
              <a:t>11. Have a Will and Trust language in place, or set up an appointment to have these prepared or updated.</a:t>
            </a:r>
          </a:p>
          <a:p>
            <a:pPr marL="914400" indent="-914400" defTabSz="1055023">
              <a:buNone/>
              <a:defRPr/>
            </a:pPr>
            <a:r>
              <a:rPr lang="en-US" sz="1500" dirty="0">
                <a:latin typeface="Times New Roman" panose="02020603050405020304" pitchFamily="18" charset="0"/>
                <a:cs typeface="Times New Roman" panose="02020603050405020304" pitchFamily="18" charset="0"/>
              </a:rPr>
              <a:t>	Set up 3 appointments, one month apart, so that you can review drafts, etc.</a:t>
            </a:r>
          </a:p>
          <a:p>
            <a:pPr marL="914400" indent="-914400" defTabSz="1055023">
              <a:buNone/>
              <a:defRPr/>
            </a:pPr>
            <a:endParaRPr lang="en-US" sz="1500" dirty="0">
              <a:latin typeface="Times New Roman" panose="02020603050405020304" pitchFamily="18" charset="0"/>
              <a:cs typeface="Times New Roman" panose="02020603050405020304" pitchFamily="18" charset="0"/>
            </a:endParaRPr>
          </a:p>
          <a:p>
            <a:pPr marL="914400" indent="-914400" defTabSz="1055023">
              <a:buNone/>
              <a:defRPr/>
            </a:pPr>
            <a:r>
              <a:rPr lang="en-US" sz="1500" dirty="0">
                <a:latin typeface="Times New Roman" panose="02020603050405020304" pitchFamily="18" charset="0"/>
                <a:cs typeface="Times New Roman" panose="02020603050405020304" pitchFamily="18" charset="0"/>
              </a:rPr>
              <a:t>12. Know if your assets are protected from creditors.  Set up an appointment to find out.</a:t>
            </a:r>
          </a:p>
          <a:p>
            <a:pPr marL="914400" indent="0" defTabSz="1055023">
              <a:buFont typeface="Wingdings" panose="05000000000000000000" pitchFamily="2" charset="2"/>
              <a:buChar char="§"/>
              <a:defRPr/>
            </a:pPr>
            <a:r>
              <a:rPr lang="en-US" sz="1500" dirty="0">
                <a:latin typeface="Times New Roman" panose="02020603050405020304" pitchFamily="18" charset="0"/>
                <a:cs typeface="Times New Roman" panose="02020603050405020304" pitchFamily="18" charset="0"/>
              </a:rPr>
              <a:t>     Personal Creditor Protection.</a:t>
            </a:r>
          </a:p>
          <a:p>
            <a:pPr marL="914400" indent="0" defTabSz="1055023">
              <a:buFont typeface="Wingdings" panose="05000000000000000000" pitchFamily="2" charset="2"/>
              <a:buChar char="§"/>
              <a:defRPr/>
            </a:pPr>
            <a:r>
              <a:rPr lang="en-US" sz="1500" dirty="0">
                <a:latin typeface="Times New Roman" panose="02020603050405020304" pitchFamily="18" charset="0"/>
                <a:cs typeface="Times New Roman" panose="02020603050405020304" pitchFamily="18" charset="0"/>
              </a:rPr>
              <a:t>     Business Creditor Protection.</a:t>
            </a:r>
          </a:p>
          <a:p>
            <a:pPr marL="914400" indent="-914400" defTabSz="1055023">
              <a:buFont typeface="Wingdings" panose="05000000000000000000" pitchFamily="2" charset="2"/>
              <a:buChar char="§"/>
              <a:defRPr/>
            </a:pPr>
            <a:endParaRPr lang="en-US" sz="1500" dirty="0">
              <a:latin typeface="Times New Roman" panose="02020603050405020304" pitchFamily="18" charset="0"/>
              <a:cs typeface="Times New Roman" panose="02020603050405020304" pitchFamily="18" charset="0"/>
            </a:endParaRPr>
          </a:p>
          <a:p>
            <a:pPr marL="914400" indent="-914400" defTabSz="1055023">
              <a:buNone/>
              <a:defRPr/>
            </a:pPr>
            <a:r>
              <a:rPr lang="en-US" sz="1500" dirty="0">
                <a:latin typeface="Times New Roman" panose="02020603050405020304" pitchFamily="18" charset="0"/>
                <a:cs typeface="Times New Roman" panose="02020603050405020304" pitchFamily="18" charset="0"/>
              </a:rPr>
              <a:t>13. Put a succession plan for your business on the agenda.</a:t>
            </a:r>
          </a:p>
          <a:p>
            <a:pPr marL="914400" indent="0" defTabSz="1055023">
              <a:buFont typeface="Wingdings" panose="05000000000000000000" pitchFamily="2" charset="2"/>
              <a:buChar char="§"/>
              <a:defRPr/>
            </a:pPr>
            <a:r>
              <a:rPr lang="en-US" sz="1500" dirty="0">
                <a:latin typeface="Times New Roman" panose="02020603050405020304" pitchFamily="18" charset="0"/>
                <a:cs typeface="Times New Roman" panose="02020603050405020304" pitchFamily="18" charset="0"/>
              </a:rPr>
              <a:t>  Start with a short essay on what you know that your successors may not know.</a:t>
            </a:r>
          </a:p>
          <a:p>
            <a:pPr marL="914400" indent="0" defTabSz="1055023">
              <a:buFont typeface="Wingdings" panose="05000000000000000000" pitchFamily="2" charset="2"/>
              <a:buChar char="§"/>
              <a:defRPr/>
            </a:pPr>
            <a:r>
              <a:rPr lang="en-US" sz="1500" dirty="0">
                <a:latin typeface="Times New Roman" panose="02020603050405020304" pitchFamily="18" charset="0"/>
                <a:cs typeface="Times New Roman" panose="02020603050405020304" pitchFamily="18" charset="0"/>
              </a:rPr>
              <a:t> 	Who has business sense and integrity and who doesn’t?</a:t>
            </a:r>
          </a:p>
          <a:p>
            <a:pPr marL="914400" indent="0" defTabSz="1055023">
              <a:buFont typeface="Wingdings" panose="05000000000000000000" pitchFamily="2" charset="2"/>
              <a:buChar char="§"/>
              <a:defRPr/>
            </a:pPr>
            <a:r>
              <a:rPr lang="en-US" sz="1500" dirty="0">
                <a:latin typeface="Times New Roman" panose="02020603050405020304" pitchFamily="18" charset="0"/>
                <a:cs typeface="Times New Roman" panose="02020603050405020304" pitchFamily="18" charset="0"/>
              </a:rPr>
              <a:t>  Agree now who the decision making Trustee team should be if you are not there to make decisions.</a:t>
            </a:r>
          </a:p>
          <a:p>
            <a:pPr marL="914400" indent="-914400" defTabSz="1055023">
              <a:buNone/>
              <a:defRPr/>
            </a:pPr>
            <a:endParaRPr lang="en-US" sz="1100" dirty="0">
              <a:latin typeface="Times New Roman" panose="02020603050405020304" pitchFamily="18" charset="0"/>
              <a:cs typeface="Times New Roman" panose="02020603050405020304" pitchFamily="18" charset="0"/>
            </a:endParaRPr>
          </a:p>
          <a:p>
            <a:pPr marL="914400" indent="-914400" defTabSz="1055023">
              <a:buNone/>
              <a:defRPr/>
            </a:pPr>
            <a:endParaRPr lang="en-US" sz="1400" dirty="0">
              <a:latin typeface="Times New Roman" panose="02020603050405020304" pitchFamily="18" charset="0"/>
              <a:cs typeface="Times New Roman" panose="02020603050405020304" pitchFamily="18" charset="0"/>
            </a:endParaRPr>
          </a:p>
          <a:p>
            <a:pPr marL="0" indent="0" algn="ctr" defTabSz="1055023">
              <a:buNone/>
              <a:defRPr/>
            </a:pPr>
            <a:endParaRPr lang="en-US" sz="3600" dirty="0">
              <a:latin typeface="Times New Roman" panose="02020603050405020304" pitchFamily="18" charset="0"/>
              <a:cs typeface="Times New Roman" panose="02020603050405020304" pitchFamily="18" charset="0"/>
            </a:endParaRPr>
          </a:p>
          <a:p>
            <a:pPr marL="0" indent="0" algn="ctr" defTabSz="1055023">
              <a:buNone/>
              <a:defRPr/>
            </a:pPr>
            <a:endParaRPr lang="en-US" sz="3600" dirty="0">
              <a:latin typeface="Times New Roman" panose="02020603050405020304" pitchFamily="18" charset="0"/>
              <a:cs typeface="Times New Roman" panose="02020603050405020304" pitchFamily="18" charset="0"/>
            </a:endParaRPr>
          </a:p>
          <a:p>
            <a:pPr marL="0" indent="0" defTabSz="1055023">
              <a:buNone/>
              <a:defRPr/>
            </a:pPr>
            <a:r>
              <a:rPr lang="en-US" sz="1600" dirty="0">
                <a:latin typeface="Times New Roman" panose="02020603050405020304" pitchFamily="18" charset="0"/>
                <a:cs typeface="Times New Roman" panose="02020603050405020304" pitchFamily="18" charset="0"/>
              </a:rPr>
              <a:t>	</a:t>
            </a:r>
          </a:p>
        </p:txBody>
      </p:sp>
      <p:sp>
        <p:nvSpPr>
          <p:cNvPr id="4" name="Title 1"/>
          <p:cNvSpPr txBox="1">
            <a:spLocks/>
          </p:cNvSpPr>
          <p:nvPr/>
        </p:nvSpPr>
        <p:spPr>
          <a:xfrm>
            <a:off x="876300" y="95250"/>
            <a:ext cx="7391400" cy="639763"/>
          </a:xfrm>
          <a:prstGeom prst="rect">
            <a:avLst/>
          </a:prstGeom>
        </p:spPr>
        <p:txBody>
          <a:bodyPr vert="horz" lIns="82058" tIns="41029" rIns="82058" bIns="41029" rtlCol="0" anchor="ctr">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defRPr/>
            </a:pPr>
            <a:r>
              <a:rPr lang="en-US" b="1" dirty="0">
                <a:latin typeface="Times New Roman" panose="02020603050405020304" pitchFamily="18" charset="0"/>
                <a:cs typeface="Times New Roman" panose="02020603050405020304" pitchFamily="18" charset="0"/>
              </a:rPr>
              <a:t>What To Do In The Next 30 Days -</a:t>
            </a:r>
          </a:p>
        </p:txBody>
      </p:sp>
    </p:spTree>
    <p:extLst>
      <p:ext uri="{BB962C8B-B14F-4D97-AF65-F5344CB8AC3E}">
        <p14:creationId xmlns:p14="http://schemas.microsoft.com/office/powerpoint/2010/main" val="103102672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4213687993"/>
              </p:ext>
            </p:extLst>
          </p:nvPr>
        </p:nvGraphicFramePr>
        <p:xfrm>
          <a:off x="762000" y="966216"/>
          <a:ext cx="7620000" cy="4925568"/>
        </p:xfrm>
        <a:graphic>
          <a:graphicData uri="http://schemas.openxmlformats.org/presentationml/2006/ole">
            <mc:AlternateContent xmlns:mc="http://schemas.openxmlformats.org/markup-compatibility/2006">
              <mc:Choice xmlns:v="urn:schemas-microsoft-com:vml" Requires="v">
                <p:oleObj spid="_x0000_s1030" name="Document" r:id="rId4" imgW="5715000" imgH="6029325" progId="">
                  <p:embed/>
                </p:oleObj>
              </mc:Choice>
              <mc:Fallback>
                <p:oleObj name="Document" r:id="rId4" imgW="5715000" imgH="6029325" progId="">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66216"/>
                        <a:ext cx="7620000" cy="4925568"/>
                      </a:xfrm>
                      <a:prstGeom prst="rect">
                        <a:avLst/>
                      </a:prstGeom>
                      <a:noFill/>
                      <a:ln>
                        <a:noFill/>
                      </a:ln>
                      <a:effectLst/>
                    </p:spPr>
                  </p:pic>
                </p:oleObj>
              </mc:Fallback>
            </mc:AlternateContent>
          </a:graphicData>
        </a:graphic>
      </p:graphicFrame>
      <p:sp>
        <p:nvSpPr>
          <p:cNvPr id="1027" name="Text Box 3"/>
          <p:cNvSpPr txBox="1">
            <a:spLocks noChangeArrowheads="1"/>
          </p:cNvSpPr>
          <p:nvPr/>
        </p:nvSpPr>
        <p:spPr bwMode="auto">
          <a:xfrm>
            <a:off x="1500809" y="563880"/>
            <a:ext cx="6142383" cy="627317"/>
          </a:xfrm>
          <a:prstGeom prst="rect">
            <a:avLst/>
          </a:prstGeom>
        </p:spPr>
        <p:txBody>
          <a:bodyPr bIns="91440" anchor="b" anchorCtr="0">
            <a:noAutofit/>
          </a:bodyPr>
          <a:lstStyle>
            <a:lvl1pPr algn="ctr">
              <a:spcBef>
                <a:spcPct val="0"/>
              </a:spcBef>
              <a:buNone/>
              <a:defRPr kumimoji="0" sz="3200" b="1">
                <a:solidFill>
                  <a:schemeClr val="accent1"/>
                </a:solidFill>
                <a:latin typeface="Times New Roman" panose="02020603050405020304" pitchFamily="18" charset="0"/>
                <a:ea typeface="+mj-ea"/>
                <a:cs typeface="Times New Roman" panose="02020603050405020304" pitchFamily="18" charset="0"/>
              </a:defRPr>
            </a:lvl1pPr>
          </a:lstStyle>
          <a:p>
            <a:r>
              <a:rPr lang="en-US" sz="2400" dirty="0">
                <a:solidFill>
                  <a:schemeClr val="tx1"/>
                </a:solidFill>
              </a:rPr>
              <a:t>“It Wasn’t Raining When Noah Built The Ark.”</a:t>
            </a:r>
          </a:p>
        </p:txBody>
      </p:sp>
    </p:spTree>
    <p:extLst>
      <p:ext uri="{BB962C8B-B14F-4D97-AF65-F5344CB8AC3E}">
        <p14:creationId xmlns:p14="http://schemas.microsoft.com/office/powerpoint/2010/main" val="181014773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81013" y="1249363"/>
            <a:ext cx="8181975" cy="5105400"/>
          </a:xfrm>
        </p:spPr>
        <p:txBody>
          <a:bodyPr vert="horz" lIns="91440" tIns="45720" rIns="82058" bIns="41029" rtlCol="0">
            <a:noAutofit/>
          </a:bodyPr>
          <a:lstStyle/>
          <a:p>
            <a:pPr marL="0" indent="0" defTabSz="1055023">
              <a:buNone/>
              <a:defRPr/>
            </a:pPr>
            <a:r>
              <a:rPr lang="en-US" sz="1500" dirty="0">
                <a:latin typeface="Times New Roman" panose="02020603050405020304" pitchFamily="18" charset="0"/>
                <a:cs typeface="Times New Roman" panose="02020603050405020304" pitchFamily="18" charset="0"/>
              </a:rPr>
              <a:t>14. Put an estate plan for your parents on the agenda.</a:t>
            </a:r>
          </a:p>
          <a:p>
            <a:pPr marL="0" indent="0" algn="ctr" defTabSz="1055023">
              <a:buNone/>
              <a:defRPr/>
            </a:pPr>
            <a:endParaRPr lang="en-US" sz="1500" dirty="0">
              <a:latin typeface="Times New Roman" panose="02020603050405020304" pitchFamily="18" charset="0"/>
              <a:cs typeface="Times New Roman" panose="02020603050405020304" pitchFamily="18" charset="0"/>
            </a:endParaRPr>
          </a:p>
          <a:p>
            <a:pPr marL="0" indent="0" defTabSz="1055023">
              <a:buNone/>
              <a:defRPr/>
            </a:pPr>
            <a:r>
              <a:rPr lang="en-US" sz="1500" dirty="0">
                <a:latin typeface="Times New Roman" panose="02020603050405020304" pitchFamily="18" charset="0"/>
                <a:cs typeface="Times New Roman" panose="02020603050405020304" pitchFamily="18" charset="0"/>
              </a:rPr>
              <a:t>15. Make your marriage great.</a:t>
            </a:r>
          </a:p>
          <a:p>
            <a:pPr marL="0" indent="0" defTabSz="1055023">
              <a:buNone/>
              <a:defRPr/>
            </a:pPr>
            <a:endParaRPr lang="en-US" sz="1500" dirty="0">
              <a:latin typeface="Times New Roman" panose="02020603050405020304" pitchFamily="18" charset="0"/>
              <a:cs typeface="Times New Roman" panose="02020603050405020304" pitchFamily="18" charset="0"/>
            </a:endParaRPr>
          </a:p>
          <a:p>
            <a:pPr marL="0" indent="0" defTabSz="1055023">
              <a:buNone/>
              <a:defRPr/>
            </a:pPr>
            <a:r>
              <a:rPr lang="en-US" sz="1500" dirty="0">
                <a:latin typeface="Times New Roman" panose="02020603050405020304" pitchFamily="18" charset="0"/>
                <a:cs typeface="Times New Roman" panose="02020603050405020304" pitchFamily="18" charset="0"/>
              </a:rPr>
              <a:t>16. Make your children self-supporting.</a:t>
            </a:r>
          </a:p>
          <a:p>
            <a:pPr marL="969963" indent="-969963" defTabSz="1055023">
              <a:buAutoNum type="arabicPeriod" startAt="15"/>
              <a:defRPr/>
            </a:pPr>
            <a:endParaRPr lang="en-US" sz="1500" dirty="0">
              <a:latin typeface="Times New Roman" panose="02020603050405020304" pitchFamily="18" charset="0"/>
              <a:cs typeface="Times New Roman" panose="02020603050405020304" pitchFamily="18" charset="0"/>
            </a:endParaRPr>
          </a:p>
          <a:p>
            <a:pPr marL="0" indent="0" algn="ctr" defTabSz="1055023">
              <a:buNone/>
              <a:defRPr/>
            </a:pPr>
            <a:endParaRPr lang="en-US" sz="1500" dirty="0">
              <a:latin typeface="Times New Roman" panose="02020603050405020304" pitchFamily="18" charset="0"/>
              <a:cs typeface="Times New Roman" panose="02020603050405020304" pitchFamily="18" charset="0"/>
            </a:endParaRPr>
          </a:p>
          <a:p>
            <a:pPr marL="0" indent="0" defTabSz="1055023">
              <a:buNone/>
              <a:defRPr/>
            </a:pPr>
            <a:endParaRPr lang="en-US" sz="1500" dirty="0">
              <a:latin typeface="Times New Roman" panose="02020603050405020304" pitchFamily="18" charset="0"/>
              <a:cs typeface="Times New Roman" panose="02020603050405020304" pitchFamily="18" charset="0"/>
            </a:endParaRPr>
          </a:p>
          <a:p>
            <a:pPr marL="0" indent="0" defTabSz="1055023">
              <a:buNone/>
              <a:defRPr/>
            </a:pPr>
            <a:r>
              <a:rPr lang="en-US" sz="1500" dirty="0">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876300" y="95250"/>
            <a:ext cx="7391400" cy="639763"/>
          </a:xfrm>
          <a:prstGeom prst="rect">
            <a:avLst/>
          </a:prstGeom>
        </p:spPr>
        <p:txBody>
          <a:bodyPr vert="horz" lIns="82058" tIns="41029" rIns="82058" bIns="41029" rtlCol="0" anchor="ctr">
            <a:normAutofit/>
          </a:bodyPr>
          <a:lst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a:lstStyle>
          <a:p>
            <a:pPr algn="ctr">
              <a:defRPr/>
            </a:pPr>
            <a:r>
              <a:rPr lang="en-US" b="1" dirty="0">
                <a:latin typeface="Times New Roman" panose="02020603050405020304" pitchFamily="18" charset="0"/>
                <a:cs typeface="Times New Roman" panose="02020603050405020304" pitchFamily="18" charset="0"/>
              </a:rPr>
              <a:t>What To Do In The Next 30 Days -</a:t>
            </a:r>
          </a:p>
        </p:txBody>
      </p:sp>
    </p:spTree>
    <p:extLst>
      <p:ext uri="{BB962C8B-B14F-4D97-AF65-F5344CB8AC3E}">
        <p14:creationId xmlns:p14="http://schemas.microsoft.com/office/powerpoint/2010/main" val="2601245989"/>
      </p:ext>
    </p:extLst>
  </p:cSld>
  <p:clrMapOvr>
    <a:masterClrMapping/>
  </p:clrMapOvr>
  <p:transition advClick="0"/>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20000" contrast="40000"/>
          </a:blip>
          <a:stretch>
            <a:fillRect/>
          </a:stretch>
        </p:blipFill>
        <p:spPr>
          <a:xfrm>
            <a:off x="2280795" y="79185"/>
            <a:ext cx="4582410" cy="6142321"/>
          </a:xfrm>
          <a:prstGeom prst="rect">
            <a:avLst/>
          </a:prstGeom>
        </p:spPr>
      </p:pic>
    </p:spTree>
    <p:extLst>
      <p:ext uri="{BB962C8B-B14F-4D97-AF65-F5344CB8AC3E}">
        <p14:creationId xmlns:p14="http://schemas.microsoft.com/office/powerpoint/2010/main" val="31187883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186176" y="71716"/>
            <a:ext cx="4771649" cy="6113931"/>
          </a:xfrm>
          <a:prstGeom prst="rect">
            <a:avLst/>
          </a:prstGeom>
        </p:spPr>
      </p:pic>
    </p:spTree>
    <p:extLst>
      <p:ext uri="{BB962C8B-B14F-4D97-AF65-F5344CB8AC3E}">
        <p14:creationId xmlns:p14="http://schemas.microsoft.com/office/powerpoint/2010/main" val="66901896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148880" y="0"/>
            <a:ext cx="4846241" cy="6131859"/>
          </a:xfrm>
          <a:prstGeom prst="rect">
            <a:avLst/>
          </a:prstGeom>
        </p:spPr>
      </p:pic>
    </p:spTree>
    <p:extLst>
      <p:ext uri="{BB962C8B-B14F-4D97-AF65-F5344CB8AC3E}">
        <p14:creationId xmlns:p14="http://schemas.microsoft.com/office/powerpoint/2010/main" val="134161916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220159" y="0"/>
            <a:ext cx="4703682" cy="6108751"/>
          </a:xfrm>
          <a:prstGeom prst="rect">
            <a:avLst/>
          </a:prstGeom>
        </p:spPr>
      </p:pic>
    </p:spTree>
    <p:extLst>
      <p:ext uri="{BB962C8B-B14F-4D97-AF65-F5344CB8AC3E}">
        <p14:creationId xmlns:p14="http://schemas.microsoft.com/office/powerpoint/2010/main" val="308229972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069826" y="87180"/>
            <a:ext cx="5004348" cy="6116396"/>
          </a:xfrm>
          <a:prstGeom prst="rect">
            <a:avLst/>
          </a:prstGeom>
        </p:spPr>
      </p:pic>
    </p:spTree>
    <p:extLst>
      <p:ext uri="{BB962C8B-B14F-4D97-AF65-F5344CB8AC3E}">
        <p14:creationId xmlns:p14="http://schemas.microsoft.com/office/powerpoint/2010/main" val="20451046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054312" y="0"/>
            <a:ext cx="5035376" cy="6251144"/>
          </a:xfrm>
          <a:prstGeom prst="rect">
            <a:avLst/>
          </a:prstGeom>
        </p:spPr>
      </p:pic>
    </p:spTree>
    <p:extLst>
      <p:ext uri="{BB962C8B-B14F-4D97-AF65-F5344CB8AC3E}">
        <p14:creationId xmlns:p14="http://schemas.microsoft.com/office/powerpoint/2010/main" val="128326960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222389" y="64994"/>
            <a:ext cx="4699222" cy="6156512"/>
          </a:xfrm>
          <a:prstGeom prst="rect">
            <a:avLst/>
          </a:prstGeom>
        </p:spPr>
      </p:pic>
    </p:spTree>
    <p:extLst>
      <p:ext uri="{BB962C8B-B14F-4D97-AF65-F5344CB8AC3E}">
        <p14:creationId xmlns:p14="http://schemas.microsoft.com/office/powerpoint/2010/main" val="319727162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166093" y="0"/>
            <a:ext cx="4811815" cy="6253151"/>
          </a:xfrm>
          <a:prstGeom prst="rect">
            <a:avLst/>
          </a:prstGeom>
        </p:spPr>
      </p:pic>
    </p:spTree>
    <p:extLst>
      <p:ext uri="{BB962C8B-B14F-4D97-AF65-F5344CB8AC3E}">
        <p14:creationId xmlns:p14="http://schemas.microsoft.com/office/powerpoint/2010/main" val="103541036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206275" y="0"/>
            <a:ext cx="4731450" cy="6336848"/>
          </a:xfrm>
          <a:prstGeom prst="rect">
            <a:avLst/>
          </a:prstGeom>
        </p:spPr>
      </p:pic>
    </p:spTree>
    <p:extLst>
      <p:ext uri="{BB962C8B-B14F-4D97-AF65-F5344CB8AC3E}">
        <p14:creationId xmlns:p14="http://schemas.microsoft.com/office/powerpoint/2010/main" val="71385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45598"/>
            <a:ext cx="7772400" cy="655413"/>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200" b="1" dirty="0">
                <a:solidFill>
                  <a:schemeClr val="tx1"/>
                </a:solidFill>
                <a:latin typeface="Times New Roman" panose="02020603050405020304" pitchFamily="18" charset="0"/>
                <a:cs typeface="Times New Roman" panose="02020603050405020304" pitchFamily="18" charset="0"/>
              </a:rPr>
              <a:t>Asset Protection Definitions</a:t>
            </a:r>
          </a:p>
        </p:txBody>
      </p:sp>
      <p:sp>
        <p:nvSpPr>
          <p:cNvPr id="7" name="Rectangle 6"/>
          <p:cNvSpPr/>
          <p:nvPr/>
        </p:nvSpPr>
        <p:spPr>
          <a:xfrm>
            <a:off x="152400" y="796805"/>
            <a:ext cx="8839200" cy="5632311"/>
          </a:xfrm>
          <a:prstGeom prst="rect">
            <a:avLst/>
          </a:prstGeom>
        </p:spPr>
        <p:txBody>
          <a:bodyPr wrap="square">
            <a:spAutoFit/>
          </a:bodyPr>
          <a:lstStyle/>
          <a:p>
            <a:pPr algn="just"/>
            <a:r>
              <a:rPr lang="en-US" baseline="30000" dirty="0">
                <a:latin typeface="Times New Roman" pitchFamily="18" charset="0"/>
                <a:cs typeface="Times New Roman" pitchFamily="18" charset="0"/>
              </a:rPr>
              <a:t>To understand the subject of asset protection, you must speak the language.  The following vocabulary and definitions will provide you with a basic understanding of the fundamental concepts which make up the “art and science” of Florida creditor protection planning.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Debtor</a:t>
            </a:r>
            <a:r>
              <a:rPr lang="en-US" baseline="30000" dirty="0">
                <a:latin typeface="Times New Roman" pitchFamily="18" charset="0"/>
                <a:cs typeface="Times New Roman" pitchFamily="18" charset="0"/>
              </a:rPr>
              <a:t> - A party who owes money.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Creditor</a:t>
            </a:r>
            <a:r>
              <a:rPr lang="en-US" baseline="30000" dirty="0">
                <a:latin typeface="Times New Roman" pitchFamily="18" charset="0"/>
                <a:cs typeface="Times New Roman" pitchFamily="18" charset="0"/>
              </a:rPr>
              <a:t> - A party who is owed money by the debtor.	</a:t>
            </a:r>
          </a:p>
          <a:p>
            <a:pPr algn="just"/>
            <a:endParaRPr lang="en-US" b="1" u="sng"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Judgment</a:t>
            </a:r>
            <a:r>
              <a:rPr lang="en-US" baseline="30000" dirty="0">
                <a:latin typeface="Times New Roman" pitchFamily="18" charset="0"/>
                <a:cs typeface="Times New Roman" pitchFamily="18" charset="0"/>
              </a:rPr>
              <a:t> - A court order establishing that a debtor owes money to a creditor.  The existence of a judgment is almost always necessary before a creditor can seize a debtor’s property.	</a:t>
            </a:r>
          </a:p>
          <a:p>
            <a:pPr algn="just"/>
            <a:endParaRPr lang="en-US" b="1" u="sng"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Plaintiff</a:t>
            </a:r>
            <a:r>
              <a:rPr lang="en-US" baseline="30000" dirty="0">
                <a:latin typeface="Times New Roman" pitchFamily="18" charset="0"/>
                <a:cs typeface="Times New Roman" pitchFamily="18" charset="0"/>
              </a:rPr>
              <a:t> - A party suing to get a judgment against a defendant.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Defendant</a:t>
            </a:r>
            <a:r>
              <a:rPr lang="en-US" baseline="30000" dirty="0">
                <a:latin typeface="Times New Roman" pitchFamily="18" charset="0"/>
                <a:cs typeface="Times New Roman" pitchFamily="18" charset="0"/>
              </a:rPr>
              <a:t> - A party being sued by a plaintiff.	</a:t>
            </a:r>
          </a:p>
          <a:p>
            <a:pPr algn="just"/>
            <a:endParaRPr lang="en-US" b="1" u="sng"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Exempt Assets</a:t>
            </a:r>
            <a:r>
              <a:rPr lang="en-US" baseline="30000" dirty="0">
                <a:latin typeface="Times New Roman" pitchFamily="18" charset="0"/>
                <a:cs typeface="Times New Roman" pitchFamily="18" charset="0"/>
              </a:rPr>
              <a:t> - Assets that are protected from seizure under the creditor laws.  A debtor will be able to keep these assets notwithstanding that a creditor may have a judgment against them.	</a:t>
            </a:r>
          </a:p>
          <a:p>
            <a:pPr algn="just"/>
            <a:endParaRPr lang="en-US" b="1" u="sng"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Non-Exempt Assets</a:t>
            </a:r>
            <a:r>
              <a:rPr lang="en-US" baseline="30000" dirty="0">
                <a:latin typeface="Times New Roman" pitchFamily="18" charset="0"/>
                <a:cs typeface="Times New Roman" pitchFamily="18" charset="0"/>
              </a:rPr>
              <a:t> - Assets of a debtor that are subject to creditor claims.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Fraudulent Transfer</a:t>
            </a:r>
            <a:r>
              <a:rPr lang="en-US" baseline="30000" dirty="0">
                <a:latin typeface="Times New Roman" pitchFamily="18" charset="0"/>
                <a:cs typeface="Times New Roman" pitchFamily="18" charset="0"/>
              </a:rPr>
              <a:t> - As explained in Chapter 14, this is the name given to a transfer of assets from a creditor available status to a creditor non-available status if a primary purpose was to avoid known creditors.  Under federal and state law, such transfers may be set aside if the assets are within the jurisdiction of an applicable court making such a finding.  Outside of Bankruptcy Court, Florida has a statute of limitations on the ability of a creditor to set aside a fraudulent transfer, which in many cases runs 4 years after the applicable transfer.  This does not apply under Florida law to a transfer of assets to homestead. Under bankruptcy law, however, a discharge of debt can be denied if there has been a fraudulent transfer made within one year of the bankruptcy filing.  Also, the homestead exemption may be limited to $136,875, if there has been a “fraudulent transfer” to homestead within 10 years of filing bankruptcy.  There is also a 10 year set aside rule for “fraudulent transfers to asset protection trusts and similar arrangements” under the 2005 Bankruptcy Act.  Oftentimes, clients will be advised to make transfers in exchange for receiving full value to avoid the fraudulent transfer rules while still making the resulting arrangement more creditor protective than it would have been.  </a:t>
            </a:r>
          </a:p>
          <a:p>
            <a:pPr algn="just"/>
            <a:r>
              <a:rPr lang="en-US" baseline="30000" dirty="0">
                <a:latin typeface="Times New Roman" pitchFamily="18" charset="0"/>
                <a:cs typeface="Times New Roman" pitchFamily="18" charset="0"/>
              </a:rPr>
              <a:t>	</a:t>
            </a:r>
          </a:p>
        </p:txBody>
      </p:sp>
    </p:spTree>
    <p:extLst>
      <p:ext uri="{BB962C8B-B14F-4D97-AF65-F5344CB8AC3E}">
        <p14:creationId xmlns:p14="http://schemas.microsoft.com/office/powerpoint/2010/main" val="229255531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141114" y="15850"/>
            <a:ext cx="4861772" cy="6116009"/>
          </a:xfrm>
          <a:prstGeom prst="rect">
            <a:avLst/>
          </a:prstGeom>
        </p:spPr>
      </p:pic>
    </p:spTree>
    <p:extLst>
      <p:ext uri="{BB962C8B-B14F-4D97-AF65-F5344CB8AC3E}">
        <p14:creationId xmlns:p14="http://schemas.microsoft.com/office/powerpoint/2010/main" val="310812621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237850" y="100076"/>
            <a:ext cx="4668300" cy="6048512"/>
          </a:xfrm>
          <a:prstGeom prst="rect">
            <a:avLst/>
          </a:prstGeom>
        </p:spPr>
      </p:pic>
    </p:spTree>
    <p:extLst>
      <p:ext uri="{BB962C8B-B14F-4D97-AF65-F5344CB8AC3E}">
        <p14:creationId xmlns:p14="http://schemas.microsoft.com/office/powerpoint/2010/main" val="112144824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389853" y="0"/>
            <a:ext cx="4364294" cy="6214887"/>
          </a:xfrm>
          <a:prstGeom prst="rect">
            <a:avLst/>
          </a:prstGeom>
        </p:spPr>
      </p:pic>
    </p:spTree>
    <p:extLst>
      <p:ext uri="{BB962C8B-B14F-4D97-AF65-F5344CB8AC3E}">
        <p14:creationId xmlns:p14="http://schemas.microsoft.com/office/powerpoint/2010/main" val="240379155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103984" y="0"/>
            <a:ext cx="4936032" cy="6194612"/>
          </a:xfrm>
          <a:prstGeom prst="rect">
            <a:avLst/>
          </a:prstGeom>
        </p:spPr>
      </p:pic>
    </p:spTree>
    <p:extLst>
      <p:ext uri="{BB962C8B-B14F-4D97-AF65-F5344CB8AC3E}">
        <p14:creationId xmlns:p14="http://schemas.microsoft.com/office/powerpoint/2010/main" val="200266080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188916" y="0"/>
            <a:ext cx="4766169" cy="6244220"/>
          </a:xfrm>
          <a:prstGeom prst="rect">
            <a:avLst/>
          </a:prstGeom>
        </p:spPr>
      </p:pic>
    </p:spTree>
    <p:extLst>
      <p:ext uri="{BB962C8B-B14F-4D97-AF65-F5344CB8AC3E}">
        <p14:creationId xmlns:p14="http://schemas.microsoft.com/office/powerpoint/2010/main" val="324061317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123891" y="0"/>
            <a:ext cx="4896218" cy="6262407"/>
          </a:xfrm>
          <a:prstGeom prst="rect">
            <a:avLst/>
          </a:prstGeom>
        </p:spPr>
      </p:pic>
    </p:spTree>
    <p:extLst>
      <p:ext uri="{BB962C8B-B14F-4D97-AF65-F5344CB8AC3E}">
        <p14:creationId xmlns:p14="http://schemas.microsoft.com/office/powerpoint/2010/main" val="29263427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240685" y="1"/>
            <a:ext cx="4662631" cy="6275294"/>
          </a:xfrm>
          <a:prstGeom prst="rect">
            <a:avLst/>
          </a:prstGeom>
        </p:spPr>
      </p:pic>
    </p:spTree>
    <p:extLst>
      <p:ext uri="{BB962C8B-B14F-4D97-AF65-F5344CB8AC3E}">
        <p14:creationId xmlns:p14="http://schemas.microsoft.com/office/powerpoint/2010/main" val="142955215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009308" y="-1"/>
            <a:ext cx="5125384" cy="6239435"/>
          </a:xfrm>
          <a:prstGeom prst="rect">
            <a:avLst/>
          </a:prstGeom>
        </p:spPr>
      </p:pic>
    </p:spTree>
    <p:extLst>
      <p:ext uri="{BB962C8B-B14F-4D97-AF65-F5344CB8AC3E}">
        <p14:creationId xmlns:p14="http://schemas.microsoft.com/office/powerpoint/2010/main" val="175663785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183538" y="0"/>
            <a:ext cx="4776925" cy="6302188"/>
          </a:xfrm>
          <a:prstGeom prst="rect">
            <a:avLst/>
          </a:prstGeom>
        </p:spPr>
      </p:pic>
    </p:spTree>
    <p:extLst>
      <p:ext uri="{BB962C8B-B14F-4D97-AF65-F5344CB8AC3E}">
        <p14:creationId xmlns:p14="http://schemas.microsoft.com/office/powerpoint/2010/main" val="86028146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121775" y="82600"/>
            <a:ext cx="4900451" cy="6165800"/>
          </a:xfrm>
          <a:prstGeom prst="rect">
            <a:avLst/>
          </a:prstGeom>
        </p:spPr>
      </p:pic>
    </p:spTree>
    <p:extLst>
      <p:ext uri="{BB962C8B-B14F-4D97-AF65-F5344CB8AC3E}">
        <p14:creationId xmlns:p14="http://schemas.microsoft.com/office/powerpoint/2010/main" val="2430058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807098"/>
            <a:ext cx="8839200" cy="5447645"/>
          </a:xfrm>
          <a:prstGeom prst="rect">
            <a:avLst/>
          </a:prstGeom>
        </p:spPr>
        <p:txBody>
          <a:bodyPr wrap="square">
            <a:spAutoFit/>
          </a:bodyPr>
          <a:lstStyle/>
          <a:p>
            <a:pPr algn="just"/>
            <a:r>
              <a:rPr lang="en-US" b="1" u="sng" baseline="30000" dirty="0">
                <a:latin typeface="Times New Roman" panose="02020603050405020304" pitchFamily="18" charset="0"/>
                <a:cs typeface="Times New Roman" pitchFamily="18" charset="0"/>
              </a:rPr>
              <a:t>Joint and Several Liability</a:t>
            </a:r>
            <a:r>
              <a:rPr lang="en-US" baseline="30000" dirty="0">
                <a:latin typeface="Times New Roman" pitchFamily="18" charset="0"/>
                <a:cs typeface="Times New Roman" pitchFamily="18" charset="0"/>
              </a:rPr>
              <a:t> - The concept that individuals who participate in a negligent or improper act will be totally liable for all damages imposed to the extent that the other “co-defendants” do not pay their fair share. There are limitations on joint and several liability pursuant to Florida Statute Section 768.81.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Vicarious Liability</a:t>
            </a:r>
            <a:r>
              <a:rPr lang="en-US" baseline="30000" dirty="0">
                <a:latin typeface="Times New Roman" pitchFamily="18" charset="0"/>
                <a:cs typeface="Times New Roman" pitchFamily="18" charset="0"/>
              </a:rPr>
              <a:t>- The concept that an employer is generally responsible for liabilities incurred by an employee acting within the scope of the employee’s duties.  The Greek term for this phenomenon is “respondeat superior.”	</a:t>
            </a:r>
          </a:p>
          <a:p>
            <a:pPr algn="just"/>
            <a:endParaRPr lang="en-US" baseline="30000" dirty="0">
              <a:latin typeface="Times New Roman" pitchFamily="18" charset="0"/>
              <a:cs typeface="Times New Roman" pitchFamily="18" charset="0"/>
            </a:endParaRPr>
          </a:p>
          <a:p>
            <a:pPr algn="just"/>
            <a:r>
              <a:rPr lang="en-US" baseline="30000" dirty="0">
                <a:latin typeface="Times New Roman" pitchFamily="18" charset="0"/>
                <a:cs typeface="Times New Roman" pitchFamily="18" charset="0"/>
              </a:rPr>
              <a:t>Under this concept, parents may be responsible for the driving activities of their nannies or errand runners, and doctors may be responsible for unforeseen actions by employees who might aggressively try to help people using prescription scripts, giving medical advice, and/or driving automobiles.</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Secured Interest</a:t>
            </a:r>
            <a:r>
              <a:rPr lang="en-US" baseline="30000" dirty="0">
                <a:latin typeface="Times New Roman" pitchFamily="18" charset="0"/>
                <a:cs typeface="Times New Roman" pitchFamily="18" charset="0"/>
              </a:rPr>
              <a:t> - The concept whereby a creditor can record a mortgage or lien on assets whereby that creditor would be entitled to repossess the assets and sell them at auction to satisfy a debt owed to the creditor.  Real estate is liened by the recording of a proper mortgage, and non-real estate assets may be liened by recording UCC-1 Financing Statements based upon appropriately drafted security and/or pledge agreements.  If a friendly debtor has a secured interest in a particular asset, then another debtor would have to pay the friendly secured debtor before they would be able to seize the asset secured.  This is why doctors will often give the bank with a mortgage on business real estate a lien against medical practice assets, so that a malpractice claimant would have to pay the bank off or take other steps before seizing medical practice assets.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Marshaling of Assets</a:t>
            </a:r>
            <a:r>
              <a:rPr lang="en-US" baseline="30000" dirty="0">
                <a:latin typeface="Times New Roman" pitchFamily="18" charset="0"/>
                <a:cs typeface="Times New Roman" pitchFamily="18" charset="0"/>
              </a:rPr>
              <a:t> - Whereby a party having a lien against assets may be forced to sacrifice their position if there are plenty of other assets that it has access to, to satisfy the obligation of the debtor.  Over-secured creditor issues may also arise.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Asset Protection Trust</a:t>
            </a:r>
            <a:r>
              <a:rPr lang="en-US" baseline="30000" dirty="0">
                <a:latin typeface="Times New Roman" pitchFamily="18" charset="0"/>
                <a:cs typeface="Times New Roman" pitchFamily="18" charset="0"/>
              </a:rPr>
              <a:t> - A trust arrangement whereby creditors of the grantor may not have access – which is contrary to Florida and basic common law that if the grantor could receive any benefit whatsoever, then creditors may receive all assets.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Bad Faith</a:t>
            </a:r>
            <a:r>
              <a:rPr lang="en-US" baseline="30000" dirty="0">
                <a:latin typeface="Times New Roman" pitchFamily="18" charset="0"/>
                <a:cs typeface="Times New Roman" pitchFamily="18" charset="0"/>
              </a:rPr>
              <a:t> – In most states an insurance carrier has an obligation to settle any claim within the limits of coverage of the physician, if reasonably possible.  The failure of an insurance carrier to settle within policy limits can result in the carrier being responsible for an “excess verdict.”  When this occurs, the plaintiff’s lawyer will often settle with the defendant by receiving an assignment of the defendant’s right to pursue the insurance carrier for the excess amount.</a:t>
            </a:r>
          </a:p>
        </p:txBody>
      </p:sp>
      <p:sp>
        <p:nvSpPr>
          <p:cNvPr id="4" name="Title 1"/>
          <p:cNvSpPr txBox="1">
            <a:spLocks/>
          </p:cNvSpPr>
          <p:nvPr/>
        </p:nvSpPr>
        <p:spPr>
          <a:xfrm>
            <a:off x="685800" y="45598"/>
            <a:ext cx="7772400" cy="655413"/>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200" b="1" dirty="0">
                <a:solidFill>
                  <a:schemeClr val="tx1"/>
                </a:solidFill>
                <a:latin typeface="Times New Roman" panose="02020603050405020304" pitchFamily="18" charset="0"/>
                <a:cs typeface="Times New Roman" panose="02020603050405020304" pitchFamily="18" charset="0"/>
              </a:rPr>
              <a:t>Asset Protection Definitions</a:t>
            </a:r>
          </a:p>
        </p:txBody>
      </p:sp>
    </p:spTree>
    <p:extLst>
      <p:ext uri="{BB962C8B-B14F-4D97-AF65-F5344CB8AC3E}">
        <p14:creationId xmlns:p14="http://schemas.microsoft.com/office/powerpoint/2010/main" val="383133637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093259" y="-1"/>
            <a:ext cx="4957482" cy="6204213"/>
          </a:xfrm>
          <a:prstGeom prst="rect">
            <a:avLst/>
          </a:prstGeom>
        </p:spPr>
      </p:pic>
    </p:spTree>
    <p:extLst>
      <p:ext uri="{BB962C8B-B14F-4D97-AF65-F5344CB8AC3E}">
        <p14:creationId xmlns:p14="http://schemas.microsoft.com/office/powerpoint/2010/main" val="28664444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2031977" y="0"/>
            <a:ext cx="5080047" cy="6248400"/>
          </a:xfrm>
          <a:prstGeom prst="rect">
            <a:avLst/>
          </a:prstGeom>
        </p:spPr>
      </p:pic>
    </p:spTree>
    <p:extLst>
      <p:ext uri="{BB962C8B-B14F-4D97-AF65-F5344CB8AC3E}">
        <p14:creationId xmlns:p14="http://schemas.microsoft.com/office/powerpoint/2010/main" val="288247156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6888" y="122984"/>
            <a:ext cx="5610225" cy="5267325"/>
          </a:xfrm>
          <a:prstGeom prst="rect">
            <a:avLst/>
          </a:prstGeom>
        </p:spPr>
      </p:pic>
    </p:spTree>
    <p:extLst>
      <p:ext uri="{BB962C8B-B14F-4D97-AF65-F5344CB8AC3E}">
        <p14:creationId xmlns:p14="http://schemas.microsoft.com/office/powerpoint/2010/main" val="23317708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33363" y="1447800"/>
            <a:ext cx="8677275" cy="4562475"/>
          </a:xfrm>
          <a:prstGeom prst="rect">
            <a:avLst/>
          </a:prstGeom>
        </p:spPr>
      </p:pic>
      <p:sp>
        <p:nvSpPr>
          <p:cNvPr id="6" name="Title 1"/>
          <p:cNvSpPr txBox="1">
            <a:spLocks/>
          </p:cNvSpPr>
          <p:nvPr/>
        </p:nvSpPr>
        <p:spPr>
          <a:xfrm>
            <a:off x="1196209" y="201988"/>
            <a:ext cx="6751583" cy="8219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2296" algn="ctr">
              <a:spcBef>
                <a:spcPts val="750"/>
              </a:spcBef>
              <a:defRPr/>
            </a:pPr>
            <a:r>
              <a:rPr lang="en-US" sz="2000" b="1" dirty="0">
                <a:solidFill>
                  <a:srgbClr val="0070C0"/>
                </a:solidFill>
                <a:latin typeface="+mn-lt"/>
              </a:rPr>
              <a:t>A Logical Guide to Selecting Buy/Sell Agreement Arrangements-Traditional Choices are Not Always the Best</a:t>
            </a:r>
            <a:br>
              <a:rPr lang="en-US" sz="2000" b="1" dirty="0">
                <a:solidFill>
                  <a:srgbClr val="0070C0"/>
                </a:solidFill>
                <a:latin typeface="+mn-lt"/>
              </a:rPr>
            </a:br>
            <a:r>
              <a:rPr lang="en-US" sz="2000" b="1" dirty="0">
                <a:solidFill>
                  <a:srgbClr val="0070C0"/>
                </a:solidFill>
                <a:latin typeface="+mn-lt"/>
              </a:rPr>
              <a:t>By Alan S. Gassman, J.D., LL.M.</a:t>
            </a:r>
          </a:p>
        </p:txBody>
      </p:sp>
    </p:spTree>
    <p:extLst>
      <p:ext uri="{BB962C8B-B14F-4D97-AF65-F5344CB8AC3E}">
        <p14:creationId xmlns:p14="http://schemas.microsoft.com/office/powerpoint/2010/main" val="379681781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8124"/>
          <a:stretch/>
        </p:blipFill>
        <p:spPr>
          <a:xfrm>
            <a:off x="368300" y="1303338"/>
            <a:ext cx="8407400" cy="4611687"/>
          </a:xfrm>
          <a:prstGeom prst="rect">
            <a:avLst/>
          </a:prstGeom>
        </p:spPr>
      </p:pic>
      <p:sp>
        <p:nvSpPr>
          <p:cNvPr id="4" name="Title 1"/>
          <p:cNvSpPr txBox="1">
            <a:spLocks/>
          </p:cNvSpPr>
          <p:nvPr/>
        </p:nvSpPr>
        <p:spPr>
          <a:xfrm>
            <a:off x="1196209" y="163888"/>
            <a:ext cx="6751583" cy="8219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2296" algn="ctr">
              <a:spcBef>
                <a:spcPts val="750"/>
              </a:spcBef>
              <a:defRPr/>
            </a:pPr>
            <a:r>
              <a:rPr lang="en-US" sz="2000" b="1" dirty="0">
                <a:solidFill>
                  <a:srgbClr val="0070C0"/>
                </a:solidFill>
                <a:latin typeface="+mn-lt"/>
              </a:rPr>
              <a:t>A Logical Guide to Selecting Buy/Sell Agreement Arrangements-Traditional Choices are Not Always the Best</a:t>
            </a:r>
            <a:br>
              <a:rPr lang="en-US" sz="2000" b="1" dirty="0">
                <a:solidFill>
                  <a:srgbClr val="0070C0"/>
                </a:solidFill>
                <a:latin typeface="+mn-lt"/>
              </a:rPr>
            </a:br>
            <a:r>
              <a:rPr lang="en-US" sz="2000" b="1" dirty="0">
                <a:solidFill>
                  <a:srgbClr val="0070C0"/>
                </a:solidFill>
                <a:latin typeface="+mn-lt"/>
              </a:rPr>
              <a:t>By Alan S. Gassman, J.D., LL.M.</a:t>
            </a:r>
          </a:p>
        </p:txBody>
      </p:sp>
    </p:spTree>
    <p:extLst>
      <p:ext uri="{BB962C8B-B14F-4D97-AF65-F5344CB8AC3E}">
        <p14:creationId xmlns:p14="http://schemas.microsoft.com/office/powerpoint/2010/main" val="154353047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29394" y="1241425"/>
            <a:ext cx="8685212" cy="4454525"/>
          </a:xfrm>
          <a:prstGeom prst="rect">
            <a:avLst/>
          </a:prstGeom>
        </p:spPr>
      </p:pic>
      <p:sp>
        <p:nvSpPr>
          <p:cNvPr id="6" name="Title 1"/>
          <p:cNvSpPr txBox="1">
            <a:spLocks/>
          </p:cNvSpPr>
          <p:nvPr/>
        </p:nvSpPr>
        <p:spPr>
          <a:xfrm>
            <a:off x="1196209" y="268663"/>
            <a:ext cx="6751583" cy="8219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2296" algn="ctr">
              <a:spcBef>
                <a:spcPts val="750"/>
              </a:spcBef>
              <a:defRPr/>
            </a:pPr>
            <a:r>
              <a:rPr lang="en-US" sz="2000" b="1" dirty="0">
                <a:solidFill>
                  <a:srgbClr val="0070C0"/>
                </a:solidFill>
                <a:latin typeface="+mn-lt"/>
              </a:rPr>
              <a:t>A Logical Guide to Selecting Buy/Sell Agreement Arrangements-Traditional Choices are Not Always the Best</a:t>
            </a:r>
            <a:br>
              <a:rPr lang="en-US" sz="2000" b="1" dirty="0">
                <a:solidFill>
                  <a:srgbClr val="0070C0"/>
                </a:solidFill>
                <a:latin typeface="+mn-lt"/>
              </a:rPr>
            </a:br>
            <a:r>
              <a:rPr lang="en-US" sz="2000" b="1" dirty="0">
                <a:solidFill>
                  <a:srgbClr val="0070C0"/>
                </a:solidFill>
                <a:latin typeface="+mn-lt"/>
              </a:rPr>
              <a:t>By Alan S. Gassman, J.D., LL.M.</a:t>
            </a:r>
          </a:p>
        </p:txBody>
      </p:sp>
    </p:spTree>
    <p:extLst>
      <p:ext uri="{BB962C8B-B14F-4D97-AF65-F5344CB8AC3E}">
        <p14:creationId xmlns:p14="http://schemas.microsoft.com/office/powerpoint/2010/main" val="91754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808412"/>
            <a:ext cx="8839200" cy="5632311"/>
          </a:xfrm>
          <a:prstGeom prst="rect">
            <a:avLst/>
          </a:prstGeom>
        </p:spPr>
        <p:txBody>
          <a:bodyPr wrap="square">
            <a:spAutoFit/>
          </a:bodyPr>
          <a:lstStyle/>
          <a:p>
            <a:pPr algn="just"/>
            <a:r>
              <a:rPr lang="en-US" baseline="30000" dirty="0">
                <a:latin typeface="Times New Roman" pitchFamily="18" charset="0"/>
                <a:cs typeface="Times New Roman" pitchFamily="18" charset="0"/>
              </a:rPr>
              <a:t>If the carrier believes it has a 90% chance of winning at trial and a 10% chance of losing with a verdict well over policy limits, then it may make good economic sense for the carrier to take the chance, but not from the point of view of the physician.  If the carrier takes the chance then if it has acted in bad faith it will be responsible for any excess verdict.  Private legal counsel is commonly hired to encourage the carrier to settle within policy limits, and a physician should almost never encourage a carrier not to settle or be without private representation when the carrier or its lawyer recommends private representation!  Fortunately, most verdicts exceeding coverage limits result in the physician assigning their bad faith claim to the plaintiff in exchange for a total release, particularly where the physician is otherwise judgment proof.</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Automobile Liability</a:t>
            </a:r>
            <a:r>
              <a:rPr lang="en-US" baseline="30000" dirty="0">
                <a:latin typeface="Times New Roman" pitchFamily="18" charset="0"/>
                <a:cs typeface="Times New Roman" pitchFamily="18" charset="0"/>
              </a:rPr>
              <a:t> – The owner of a motor vehicle in Florida is liable for operation of the vehicle by another driver, except that if the other driver has insurance then the owner’s exposure may be limited to $300,000 per incident.  If the driver has $500,000 of liability insurance, then the owner may not have liability exposure, unless the owner was negligent in allowing the driver to use the vehicle.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Sovereign Liability</a:t>
            </a:r>
            <a:r>
              <a:rPr lang="en-US" b="1" baseline="30000" dirty="0">
                <a:latin typeface="Times New Roman" pitchFamily="18" charset="0"/>
                <a:cs typeface="Times New Roman" pitchFamily="18" charset="0"/>
              </a:rPr>
              <a:t> </a:t>
            </a:r>
            <a:r>
              <a:rPr lang="en-US" baseline="30000" dirty="0">
                <a:latin typeface="Times New Roman" pitchFamily="18" charset="0"/>
                <a:cs typeface="Times New Roman" pitchFamily="18" charset="0"/>
              </a:rPr>
              <a:t>- The concept whereby an individual working for a governmental agency and the agency itself has limited liability, presently being $250,000 per incident.  This applies to a physician working full time for public hospitals, medical schools, and the Veteran’s Administration.</a:t>
            </a:r>
          </a:p>
          <a:p>
            <a:pPr algn="just"/>
            <a:r>
              <a:rPr lang="en-US" baseline="30000" dirty="0">
                <a:latin typeface="Times New Roman" pitchFamily="18" charset="0"/>
                <a:cs typeface="Times New Roman" pitchFamily="18" charset="0"/>
              </a:rPr>
              <a:t>	</a:t>
            </a:r>
          </a:p>
          <a:p>
            <a:pPr algn="just"/>
            <a:r>
              <a:rPr lang="en-US" b="1" u="sng" baseline="30000" dirty="0">
                <a:latin typeface="Times New Roman" pitchFamily="18" charset="0"/>
                <a:cs typeface="Times New Roman" pitchFamily="18" charset="0"/>
              </a:rPr>
              <a:t>Successor Liability</a:t>
            </a:r>
            <a:r>
              <a:rPr lang="en-US" baseline="30000" dirty="0">
                <a:latin typeface="Times New Roman" pitchFamily="18" charset="0"/>
                <a:cs typeface="Times New Roman" pitchFamily="18" charset="0"/>
              </a:rPr>
              <a:t> - When a corporation has a liability and a “successor corporation” has identical or similar ownership, identity, customers, employees and/or general identity, a judge may find the new company responsible for the liabilities of the old company, even if there was a legitimate bankruptcy of the old company before the new company was formed and operational.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Reverse Veil Piercing</a:t>
            </a:r>
            <a:r>
              <a:rPr lang="en-US" baseline="30000" dirty="0">
                <a:latin typeface="Times New Roman" pitchFamily="18" charset="0"/>
                <a:cs typeface="Times New Roman" pitchFamily="18" charset="0"/>
              </a:rPr>
              <a:t> - When a court unwinds transfers made to entities where the transferor is a debtor that had control over the entity, and used the entity to disguise personal assets to keep them beyond the reach of personal creditors.	</a:t>
            </a:r>
          </a:p>
          <a:p>
            <a:pPr algn="just"/>
            <a:endParaRPr lang="en-US" baseline="30000" dirty="0">
              <a:latin typeface="Times New Roman" pitchFamily="18" charset="0"/>
              <a:cs typeface="Times New Roman" pitchFamily="18" charset="0"/>
            </a:endParaRPr>
          </a:p>
          <a:p>
            <a:pPr algn="just"/>
            <a:r>
              <a:rPr lang="en-US" b="1" u="sng" baseline="30000" dirty="0">
                <a:latin typeface="Times New Roman" pitchFamily="18" charset="0"/>
                <a:cs typeface="Times New Roman" pitchFamily="18" charset="0"/>
              </a:rPr>
              <a:t>Concealment</a:t>
            </a:r>
            <a:r>
              <a:rPr lang="en-US" baseline="30000" dirty="0">
                <a:latin typeface="Times New Roman" pitchFamily="18" charset="0"/>
                <a:cs typeface="Times New Roman" pitchFamily="18" charset="0"/>
              </a:rPr>
              <a:t> - Under the doctrine of concealment an asset “given away” but actually held for the original transferor will be considered as continually owned by the original transferor, notwithstanding title.  Concealing assets puts the debtor at risk for losing a bankruptcy discharge.	</a:t>
            </a:r>
          </a:p>
          <a:p>
            <a:pPr algn="just"/>
            <a:endParaRPr lang="en-US" b="1" i="1" u="sng" baseline="30000" dirty="0">
              <a:latin typeface="Times New Roman" pitchFamily="18" charset="0"/>
              <a:cs typeface="Times New Roman" pitchFamily="18" charset="0"/>
            </a:endParaRPr>
          </a:p>
          <a:p>
            <a:pPr algn="just"/>
            <a:r>
              <a:rPr lang="en-US" b="1" i="1" u="sng" baseline="30000" dirty="0">
                <a:latin typeface="Times New Roman" pitchFamily="18" charset="0"/>
                <a:cs typeface="Times New Roman" pitchFamily="18" charset="0"/>
              </a:rPr>
              <a:t>How to Stop Worrying and Start Living</a:t>
            </a:r>
            <a:r>
              <a:rPr lang="en-US" baseline="30000" dirty="0">
                <a:latin typeface="Times New Roman" pitchFamily="18" charset="0"/>
                <a:cs typeface="Times New Roman" pitchFamily="18" charset="0"/>
              </a:rPr>
              <a:t>- A book written by the late Dale Carnegie, which includes phenomenal advice on how to counsel for and live with concerns about what may happen in the future, what can be done about these potential future problems, and how to handle oneself and others in a logical, sequential, and effective manner.  	</a:t>
            </a:r>
          </a:p>
        </p:txBody>
      </p:sp>
      <p:sp>
        <p:nvSpPr>
          <p:cNvPr id="4" name="Title 1"/>
          <p:cNvSpPr txBox="1">
            <a:spLocks/>
          </p:cNvSpPr>
          <p:nvPr/>
        </p:nvSpPr>
        <p:spPr>
          <a:xfrm>
            <a:off x="685800" y="45598"/>
            <a:ext cx="7772400" cy="655413"/>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3200" b="1" dirty="0">
                <a:solidFill>
                  <a:schemeClr val="tx1"/>
                </a:solidFill>
                <a:latin typeface="Times New Roman" panose="02020603050405020304" pitchFamily="18" charset="0"/>
                <a:cs typeface="Times New Roman" panose="02020603050405020304" pitchFamily="18" charset="0"/>
              </a:rPr>
              <a:t>Asset Protection Definitions</a:t>
            </a:r>
          </a:p>
        </p:txBody>
      </p:sp>
    </p:spTree>
    <p:extLst>
      <p:ext uri="{BB962C8B-B14F-4D97-AF65-F5344CB8AC3E}">
        <p14:creationId xmlns:p14="http://schemas.microsoft.com/office/powerpoint/2010/main" val="3812897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8073" y="2242039"/>
            <a:ext cx="6567854" cy="1569660"/>
          </a:xfrm>
          <a:prstGeom prst="rect">
            <a:avLst/>
          </a:prstGeom>
          <a:noFill/>
        </p:spPr>
        <p:txBody>
          <a:bodyPr wrap="square" rtlCol="0">
            <a:spAutoFit/>
          </a:bodyPr>
          <a:lstStyle/>
          <a:p>
            <a:pPr algn="ctr"/>
            <a:r>
              <a:rPr lang="en-US" sz="3200" dirty="0"/>
              <a:t>Discussion of attorney client privilege and the anomaly thereto under the crime fraud exception.</a:t>
            </a:r>
          </a:p>
        </p:txBody>
      </p:sp>
    </p:spTree>
    <p:extLst>
      <p:ext uri="{BB962C8B-B14F-4D97-AF65-F5344CB8AC3E}">
        <p14:creationId xmlns:p14="http://schemas.microsoft.com/office/powerpoint/2010/main" val="326586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061" y="1898650"/>
            <a:ext cx="8659879" cy="366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024440" y="3117848"/>
            <a:ext cx="3548060" cy="24447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6" name="TextBox 3">
            <a:hlinkClick r:id="rId3"/>
          </p:cNvPr>
          <p:cNvSpPr txBox="1">
            <a:spLocks noChangeArrowheads="1"/>
          </p:cNvSpPr>
          <p:nvPr/>
        </p:nvSpPr>
        <p:spPr bwMode="auto">
          <a:xfrm>
            <a:off x="1724265" y="1244602"/>
            <a:ext cx="5695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ptos"/>
              </a:defRPr>
            </a:lvl1pPr>
            <a:lvl2pPr marL="742950" indent="-285750">
              <a:defRPr>
                <a:solidFill>
                  <a:schemeClr val="tx1"/>
                </a:solidFill>
                <a:latin typeface="Aptos"/>
              </a:defRPr>
            </a:lvl2pPr>
            <a:lvl3pPr marL="1143000" indent="-228600">
              <a:defRPr>
                <a:solidFill>
                  <a:schemeClr val="tx1"/>
                </a:solidFill>
                <a:latin typeface="Aptos"/>
              </a:defRPr>
            </a:lvl3pPr>
            <a:lvl4pPr marL="1600200" indent="-228600">
              <a:defRPr>
                <a:solidFill>
                  <a:schemeClr val="tx1"/>
                </a:solidFill>
                <a:latin typeface="Aptos"/>
              </a:defRPr>
            </a:lvl4pPr>
            <a:lvl5pPr marL="2057400" indent="-228600">
              <a:defRPr>
                <a:solidFill>
                  <a:schemeClr val="tx1"/>
                </a:solidFill>
                <a:latin typeface="Aptos"/>
              </a:defRPr>
            </a:lvl5pPr>
            <a:lvl6pPr marL="2514600" indent="-228600" eaLnBrk="0" fontAlgn="base" hangingPunct="0">
              <a:spcBef>
                <a:spcPct val="0"/>
              </a:spcBef>
              <a:spcAft>
                <a:spcPct val="0"/>
              </a:spcAft>
              <a:defRPr>
                <a:solidFill>
                  <a:schemeClr val="tx1"/>
                </a:solidFill>
                <a:latin typeface="Aptos"/>
              </a:defRPr>
            </a:lvl6pPr>
            <a:lvl7pPr marL="2971800" indent="-228600" eaLnBrk="0" fontAlgn="base" hangingPunct="0">
              <a:spcBef>
                <a:spcPct val="0"/>
              </a:spcBef>
              <a:spcAft>
                <a:spcPct val="0"/>
              </a:spcAft>
              <a:defRPr>
                <a:solidFill>
                  <a:schemeClr val="tx1"/>
                </a:solidFill>
                <a:latin typeface="Aptos"/>
              </a:defRPr>
            </a:lvl7pPr>
            <a:lvl8pPr marL="3429000" indent="-228600" eaLnBrk="0" fontAlgn="base" hangingPunct="0">
              <a:spcBef>
                <a:spcPct val="0"/>
              </a:spcBef>
              <a:spcAft>
                <a:spcPct val="0"/>
              </a:spcAft>
              <a:defRPr>
                <a:solidFill>
                  <a:schemeClr val="tx1"/>
                </a:solidFill>
                <a:latin typeface="Aptos"/>
              </a:defRPr>
            </a:lvl8pPr>
            <a:lvl9pPr marL="3886200" indent="-228600" eaLnBrk="0" fontAlgn="base" hangingPunct="0">
              <a:spcBef>
                <a:spcPct val="0"/>
              </a:spcBef>
              <a:spcAft>
                <a:spcPct val="0"/>
              </a:spcAft>
              <a:defRPr>
                <a:solidFill>
                  <a:schemeClr val="tx1"/>
                </a:solidFill>
                <a:latin typeface="Aptos"/>
              </a:defRPr>
            </a:lvl9pPr>
          </a:lstStyle>
          <a:p>
            <a:r>
              <a:rPr lang="en-US" altLang="en-US" sz="2400" b="1" dirty="0">
                <a:latin typeface="Calibri" panose="020F0502020204030204" pitchFamily="34" charset="0"/>
                <a:cs typeface="Calibri" panose="020F0502020204030204" pitchFamily="34" charset="0"/>
              </a:rPr>
              <a:t>Go to </a:t>
            </a:r>
            <a:r>
              <a:rPr lang="en-US" altLang="en-US" sz="2400" b="1" dirty="0" err="1">
                <a:latin typeface="Calibri" panose="020F0502020204030204" pitchFamily="34" charset="0"/>
                <a:cs typeface="Calibri" panose="020F0502020204030204" pitchFamily="34" charset="0"/>
              </a:rPr>
              <a:t>estateview.link</a:t>
            </a:r>
            <a:r>
              <a:rPr lang="en-US" altLang="en-US" sz="2400" b="1" dirty="0">
                <a:latin typeface="Calibri" panose="020F0502020204030204" pitchFamily="34" charset="0"/>
                <a:cs typeface="Calibri" panose="020F0502020204030204" pitchFamily="34" charset="0"/>
              </a:rPr>
              <a:t> to use your free trial. </a:t>
            </a:r>
          </a:p>
        </p:txBody>
      </p:sp>
      <p:sp>
        <p:nvSpPr>
          <p:cNvPr id="2" name="Slide Number Placeholder 1">
            <a:extLst>
              <a:ext uri="{FF2B5EF4-FFF2-40B4-BE49-F238E27FC236}">
                <a16:creationId xmlns:a16="http://schemas.microsoft.com/office/drawing/2014/main" id="{813400D7-DFE0-B6B5-EC11-3203CFF60A71}"/>
              </a:ext>
            </a:extLst>
          </p:cNvPr>
          <p:cNvSpPr>
            <a:spLocks noGrp="1"/>
          </p:cNvSpPr>
          <p:nvPr>
            <p:ph type="sldNum" sz="quarter" idx="4294967295"/>
          </p:nvPr>
        </p:nvSpPr>
        <p:spPr>
          <a:xfrm>
            <a:off x="7086600" y="6356350"/>
            <a:ext cx="2057400" cy="365125"/>
          </a:xfrm>
        </p:spPr>
        <p:txBody>
          <a:bodyPr/>
          <a:lstStyle/>
          <a:p>
            <a:fld id="{135CAC4F-EB77-440E-B1F1-1D768644290C}" type="slidenum">
              <a:rPr lang="en-US" smtClean="0"/>
              <a:t>3</a:t>
            </a:fld>
            <a:endParaRPr lang="en-US"/>
          </a:p>
        </p:txBody>
      </p:sp>
    </p:spTree>
    <p:extLst>
      <p:ext uri="{BB962C8B-B14F-4D97-AF65-F5344CB8AC3E}">
        <p14:creationId xmlns:p14="http://schemas.microsoft.com/office/powerpoint/2010/main" val="2563258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991" y="0"/>
            <a:ext cx="856801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Florida Laws – The Most Generous In The United States</a:t>
            </a:r>
          </a:p>
        </p:txBody>
      </p:sp>
      <p:graphicFrame>
        <p:nvGraphicFramePr>
          <p:cNvPr id="4" name="Content Placeholder 17"/>
          <p:cNvGraphicFramePr>
            <a:graphicFrameLocks/>
          </p:cNvGraphicFramePr>
          <p:nvPr/>
        </p:nvGraphicFramePr>
        <p:xfrm>
          <a:off x="0" y="524436"/>
          <a:ext cx="9144000" cy="5974975"/>
        </p:xfrm>
        <a:graphic>
          <a:graphicData uri="http://schemas.openxmlformats.org/drawingml/2006/table">
            <a:tbl>
              <a:tblPr/>
              <a:tblGrid>
                <a:gridCol w="3048000">
                  <a:extLst>
                    <a:ext uri="{9D8B030D-6E8A-4147-A177-3AD203B41FA5}">
                      <a16:colId xmlns:a16="http://schemas.microsoft.com/office/drawing/2014/main" val="3371122275"/>
                    </a:ext>
                  </a:extLst>
                </a:gridCol>
                <a:gridCol w="3048000">
                  <a:extLst>
                    <a:ext uri="{9D8B030D-6E8A-4147-A177-3AD203B41FA5}">
                      <a16:colId xmlns:a16="http://schemas.microsoft.com/office/drawing/2014/main" val="3638993302"/>
                    </a:ext>
                  </a:extLst>
                </a:gridCol>
                <a:gridCol w="3048000">
                  <a:extLst>
                    <a:ext uri="{9D8B030D-6E8A-4147-A177-3AD203B41FA5}">
                      <a16:colId xmlns:a16="http://schemas.microsoft.com/office/drawing/2014/main" val="1028421187"/>
                    </a:ext>
                  </a:extLst>
                </a:gridCol>
              </a:tblGrid>
              <a:tr h="4710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rPr>
                        <a:t>CREDITOR EXEMPT ASSETS</a:t>
                      </a:r>
                      <a:endParaRPr kumimoji="0" lang="en-US" sz="1400" b="1" i="0" u="none" strike="noStrike" cap="none" normalizeH="0" baseline="0" dirty="0">
                        <a:ln>
                          <a:noFill/>
                        </a:ln>
                        <a:solidFill>
                          <a:schemeClr val="tx1"/>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rPr>
                        <a:t>ASSETS THAT ARE DIFFICULT FOR A CREDITOR TO OBTAIN</a:t>
                      </a:r>
                      <a:endParaRPr kumimoji="0" lang="en-US" sz="1400" b="1" i="0" u="none" strike="noStrike" cap="none" normalizeH="0" baseline="0" dirty="0">
                        <a:ln>
                          <a:noFill/>
                        </a:ln>
                        <a:solidFill>
                          <a:schemeClr val="tx1"/>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rPr>
                        <a:t>ASSETS EXPOSED TO CREDITORS</a:t>
                      </a:r>
                      <a:endParaRPr kumimoji="0" lang="en-US" sz="1400" b="1" i="0" u="none" strike="noStrike" cap="none" normalizeH="0" baseline="0" dirty="0">
                        <a:ln>
                          <a:noFill/>
                        </a:ln>
                        <a:solidFill>
                          <a:schemeClr val="tx1"/>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487673646"/>
                  </a:ext>
                </a:extLst>
              </a:tr>
              <a:tr h="71287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Homestead</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1"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-Up to half acre if within city limits.</a:t>
                      </a:r>
                      <a:endPar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1"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-May be immune from fraudulent transfer statute. </a:t>
                      </a:r>
                      <a:endPar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Limited partnership and similar entity interests.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Individual money and brokerage accounts.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399751042"/>
                  </a:ext>
                </a:extLst>
              </a:tr>
              <a:tr h="7065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IRA</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1"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-Includes ROTH, Rollover, and Voluntary IRAs, but possibly not inherited IRAs. </a:t>
                      </a:r>
                      <a:endPar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Foreign trusts and companies.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Joint assets where both spouses owe money.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2259314366"/>
                  </a:ext>
                </a:extLst>
              </a:tr>
              <a:tr h="71287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Permanent Life Insurance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a:t>
                      </a:r>
                      <a:r>
                        <a:rPr kumimoji="0" lang="en-US" sz="1050" b="0" i="1"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Must be owned by insured.</a:t>
                      </a:r>
                      <a:r>
                        <a:rPr kumimoji="0" lang="en-US" sz="1050" b="1" i="0" u="sng"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 </a:t>
                      </a:r>
                      <a:endPar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Note – foreign entities are very rarely recommended and must be reported to IRS -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Personal physical assets, including car, except for $4,000 exemption ($1,000 if homestead exemption is claimed in bankruptcy).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41211927"/>
                  </a:ext>
                </a:extLst>
              </a:tr>
              <a:tr h="444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401(k)</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a:t>
                      </a:r>
                      <a:r>
                        <a:rPr kumimoji="0" lang="en-US" sz="1050" b="0" i="1"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Maximize these! </a:t>
                      </a:r>
                      <a:endPar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Foreign bank accounts.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One-half of any joint assets not TBE where one spouse owes money.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3314970112"/>
                  </a:ext>
                </a:extLst>
              </a:tr>
              <a:tr h="88313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Tenancy by the Entireties (joint where only one spouse is obligated)</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 </a:t>
                      </a:r>
                      <a:r>
                        <a:rPr kumimoji="0" lang="en-US" sz="1050" b="0" i="1"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Must be properly and specially titled – joint with right of survivorship may not qualify.</a:t>
                      </a:r>
                      <a:r>
                        <a:rPr kumimoji="0" lang="en-US" sz="1050" b="1" i="0" u="sng"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 </a:t>
                      </a:r>
                      <a:endPar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rowSpan="8"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1" i="0" u="sng"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Vocabulary:</a:t>
                      </a:r>
                      <a:endPar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EXEMPT ASSET </a:t>
                      </a: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 An asset that a creditor cannot reach by reason of Florida law – protects Florida residents.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CHARGING ORDER PROTECTION – </a:t>
                      </a: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The creditor of a partner in a limited partnership, limited liability limited partnership, or properly drafted LLC can only receive distributions as and when they would be paid to the partner.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FRAUDULENT TRANSFER  </a:t>
                      </a: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 Defined as a transfer made for the purpose of avoiding a creditor.  Florida has a 4 year reach back statute on fraudulent transfers.  A fraudulent transfer into the homestead may not be set aside unless the debtor is in bankruptcy.  It takes 3 creditors of a debtor who has 12 or more creditors to force a bankruptcy.</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Upon filing a Chapter 7 Bankruptcy, an individual debtor may be able to cancel all debts owed and keep exempt assets, subject to certain exemptions.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Annuities and life insurance policies are not always good investments, and can be subject to sales charges and administrative fees.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There is a lot more to know- but this chart may be a good first step.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rowSpan="8" hMerge="1">
                  <a:txBody>
                    <a:bodyPr/>
                    <a:lstStyle/>
                    <a:p>
                      <a:endParaRPr lang="en-US"/>
                    </a:p>
                  </a:txBody>
                  <a:tcPr/>
                </a:tc>
                <a:extLst>
                  <a:ext uri="{0D108BD9-81ED-4DB2-BD59-A6C34878D82A}">
                    <a16:rowId xmlns:a16="http://schemas.microsoft.com/office/drawing/2014/main" val="532666066"/>
                  </a:ext>
                </a:extLst>
              </a:tr>
              <a:tr h="1766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529 College Savings Plans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620728218"/>
                  </a:ext>
                </a:extLst>
              </a:tr>
              <a:tr h="2148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Annuity Contracts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461349994"/>
                  </a:ext>
                </a:extLst>
              </a:tr>
              <a:tr h="17821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Wages of Head-of-Household </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986093961"/>
                  </a:ext>
                </a:extLst>
              </a:tr>
              <a:tr h="17821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Wage Accounts (for 6 months)</a:t>
                      </a: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635701076"/>
                  </a:ext>
                </a:extLst>
              </a:tr>
              <a:tr h="44592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Up to $4,000 of personal assets – or possibly less in bankruptcy.</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80032697"/>
                  </a:ext>
                </a:extLst>
              </a:tr>
              <a:tr h="25531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974890516"/>
                  </a:ext>
                </a:extLst>
              </a:tr>
              <a:tr h="59464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rgbClr val="000000"/>
                        </a:solidFill>
                        <a:effectLst/>
                        <a:latin typeface="Lucida Sans Unicode" panose="020B0602030504020204" pitchFamily="34" charset="0"/>
                        <a:ea typeface="Calibri" pitchFamily="34" charset="0"/>
                        <a:cs typeface="Lucida Sans Unicode" panose="020B0602030504020204"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208217607"/>
                  </a:ext>
                </a:extLst>
              </a:tr>
            </a:tbl>
          </a:graphicData>
        </a:graphic>
      </p:graphicFrame>
    </p:spTree>
    <p:extLst>
      <p:ext uri="{BB962C8B-B14F-4D97-AF65-F5344CB8AC3E}">
        <p14:creationId xmlns:p14="http://schemas.microsoft.com/office/powerpoint/2010/main" val="2519683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Box 5"/>
          <p:cNvSpPr txBox="1">
            <a:spLocks noChangeArrowheads="1"/>
          </p:cNvSpPr>
          <p:nvPr/>
        </p:nvSpPr>
        <p:spPr bwMode="auto">
          <a:xfrm>
            <a:off x="0" y="0"/>
            <a:ext cx="91440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defTabSz="68580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defTabSz="6858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defTabSz="6858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defTabSz="6858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90000"/>
              </a:lnSpc>
              <a:spcBef>
                <a:spcPct val="0"/>
              </a:spcBef>
              <a:buClrTx/>
              <a:buFontTx/>
              <a:buNone/>
              <a:defRPr/>
            </a:pPr>
            <a:r>
              <a:rPr lang="en-US" altLang="en-US" sz="2400" b="1" dirty="0">
                <a:latin typeface="Times New Roman" panose="02020603050405020304" pitchFamily="18" charset="0"/>
              </a:rPr>
              <a:t>DETERMINING HOW TO BEST ALLOCATE ASSETS AS BETWEEN A MARRIED COUPLE - PART I</a:t>
            </a:r>
          </a:p>
          <a:p>
            <a:pPr algn="ctr" eaLnBrk="1" hangingPunct="1">
              <a:lnSpc>
                <a:spcPct val="100000"/>
              </a:lnSpc>
              <a:spcBef>
                <a:spcPct val="0"/>
              </a:spcBef>
              <a:buClrTx/>
              <a:buFontTx/>
              <a:buNone/>
              <a:defRPr/>
            </a:pPr>
            <a:endParaRPr lang="en-US" altLang="en-US" sz="400" dirty="0">
              <a:latin typeface="Times New Roman" panose="02020603050405020304" pitchFamily="18" charset="0"/>
            </a:endParaRPr>
          </a:p>
          <a:p>
            <a:pPr algn="just" eaLnBrk="1" hangingPunct="1">
              <a:lnSpc>
                <a:spcPct val="100000"/>
              </a:lnSpc>
              <a:spcBef>
                <a:spcPct val="0"/>
              </a:spcBef>
              <a:buClrTx/>
              <a:buFontTx/>
              <a:buNone/>
              <a:defRPr/>
            </a:pPr>
            <a:r>
              <a:rPr lang="en-US" altLang="en-US" sz="1000" u="sng" dirty="0">
                <a:latin typeface="Times New Roman" panose="02020603050405020304" pitchFamily="18" charset="0"/>
              </a:rPr>
              <a:t>General Rules:</a:t>
            </a:r>
            <a:endParaRPr lang="en-US" altLang="en-US" sz="1000" dirty="0">
              <a:latin typeface="Times New Roman" panose="02020603050405020304" pitchFamily="18" charset="0"/>
            </a:endParaRPr>
          </a:p>
          <a:p>
            <a:pPr algn="just" eaLnBrk="1" hangingPunct="1">
              <a:lnSpc>
                <a:spcPct val="100000"/>
              </a:lnSpc>
              <a:spcBef>
                <a:spcPct val="0"/>
              </a:spcBef>
              <a:buClrTx/>
              <a:buFontTx/>
              <a:buChar char="-"/>
              <a:defRPr/>
            </a:pPr>
            <a:r>
              <a:rPr lang="en-US" altLang="en-US" sz="1000" dirty="0">
                <a:latin typeface="Times New Roman" panose="02020603050405020304" pitchFamily="18" charset="0"/>
              </a:rPr>
              <a:t>Typically want each trust funded with at least $11,200,000 worth of assets on death for estate tax planning.</a:t>
            </a:r>
          </a:p>
          <a:p>
            <a:pPr algn="just" eaLnBrk="1" hangingPunct="1">
              <a:lnSpc>
                <a:spcPct val="100000"/>
              </a:lnSpc>
              <a:spcBef>
                <a:spcPct val="0"/>
              </a:spcBef>
              <a:buClrTx/>
              <a:buFontTx/>
              <a:buChar char="-"/>
              <a:defRPr/>
            </a:pPr>
            <a:r>
              <a:rPr lang="en-US" altLang="en-US" sz="1000" dirty="0">
                <a:latin typeface="Times New Roman" panose="02020603050405020304" pitchFamily="18" charset="0"/>
              </a:rPr>
              <a:t> May be funded from ½ of tenancy by the entireties assets via disclaimer and probate or by life insurance/pension/IRA assets.</a:t>
            </a:r>
          </a:p>
        </p:txBody>
      </p:sp>
      <p:sp>
        <p:nvSpPr>
          <p:cNvPr id="731139" name="TextBox 5"/>
          <p:cNvSpPr txBox="1">
            <a:spLocks noChangeArrowheads="1"/>
          </p:cNvSpPr>
          <p:nvPr/>
        </p:nvSpPr>
        <p:spPr bwMode="auto">
          <a:xfrm>
            <a:off x="1219200" y="129540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Spouse 1</a:t>
            </a:r>
          </a:p>
        </p:txBody>
      </p:sp>
      <p:sp>
        <p:nvSpPr>
          <p:cNvPr id="731140" name="TextBox 6"/>
          <p:cNvSpPr txBox="1">
            <a:spLocks noChangeArrowheads="1"/>
          </p:cNvSpPr>
          <p:nvPr/>
        </p:nvSpPr>
        <p:spPr bwMode="auto">
          <a:xfrm>
            <a:off x="4300538" y="128270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Spouse 2</a:t>
            </a:r>
          </a:p>
        </p:txBody>
      </p:sp>
      <p:sp>
        <p:nvSpPr>
          <p:cNvPr id="731141" name="TextBox 7"/>
          <p:cNvSpPr txBox="1">
            <a:spLocks noChangeArrowheads="1"/>
          </p:cNvSpPr>
          <p:nvPr/>
        </p:nvSpPr>
        <p:spPr bwMode="auto">
          <a:xfrm>
            <a:off x="5638800" y="1255713"/>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000" dirty="0">
                <a:solidFill>
                  <a:schemeClr val="tx1"/>
                </a:solidFill>
                <a:latin typeface="Times New Roman" panose="02020603050405020304" pitchFamily="18" charset="0"/>
              </a:rPr>
              <a:t>Trustee other than Spouse 1 or Spouse 2</a:t>
            </a:r>
          </a:p>
        </p:txBody>
      </p:sp>
      <p:sp>
        <p:nvSpPr>
          <p:cNvPr id="731142" name="TextBox 8"/>
          <p:cNvSpPr txBox="1">
            <a:spLocks noChangeArrowheads="1"/>
          </p:cNvSpPr>
          <p:nvPr/>
        </p:nvSpPr>
        <p:spPr bwMode="auto">
          <a:xfrm>
            <a:off x="7162800" y="1173163"/>
            <a:ext cx="1752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Spouse 2 could be Trustee if Spouse 1 is sole grantor (or vice versa)</a:t>
            </a:r>
          </a:p>
        </p:txBody>
      </p:sp>
      <p:sp>
        <p:nvSpPr>
          <p:cNvPr id="10" name="Oval 9"/>
          <p:cNvSpPr/>
          <p:nvPr/>
        </p:nvSpPr>
        <p:spPr bwMode="auto">
          <a:xfrm>
            <a:off x="990600" y="1828800"/>
            <a:ext cx="1371600" cy="10668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1000" b="1" dirty="0">
                <a:solidFill>
                  <a:schemeClr val="tx1"/>
                </a:solidFill>
                <a:latin typeface="Times New Roman" panose="02020603050405020304" pitchFamily="18" charset="0"/>
              </a:rPr>
              <a:t>Spouse 1’s Revocable Trust</a:t>
            </a:r>
          </a:p>
        </p:txBody>
      </p:sp>
      <p:sp>
        <p:nvSpPr>
          <p:cNvPr id="731144" name="TextBox 10"/>
          <p:cNvSpPr txBox="1">
            <a:spLocks noChangeArrowheads="1"/>
          </p:cNvSpPr>
          <p:nvPr/>
        </p:nvSpPr>
        <p:spPr bwMode="auto">
          <a:xfrm>
            <a:off x="0" y="1905000"/>
            <a:ext cx="99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000" dirty="0">
                <a:solidFill>
                  <a:schemeClr val="tx1"/>
                </a:solidFill>
                <a:latin typeface="Times New Roman" panose="02020603050405020304" pitchFamily="18" charset="0"/>
              </a:rPr>
              <a:t>Protected life insurance and annuity contracts “owned by the insured.”</a:t>
            </a:r>
          </a:p>
        </p:txBody>
      </p:sp>
      <p:sp>
        <p:nvSpPr>
          <p:cNvPr id="12" name="Oval 11"/>
          <p:cNvSpPr/>
          <p:nvPr/>
        </p:nvSpPr>
        <p:spPr bwMode="auto">
          <a:xfrm>
            <a:off x="4038600" y="1828800"/>
            <a:ext cx="1219200" cy="10668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1000" b="1" dirty="0">
                <a:solidFill>
                  <a:schemeClr val="tx1"/>
                </a:solidFill>
                <a:latin typeface="Times New Roman" panose="02020603050405020304" pitchFamily="18" charset="0"/>
              </a:rPr>
              <a:t>Spouse 2’s Revocable Trust</a:t>
            </a:r>
          </a:p>
        </p:txBody>
      </p:sp>
      <p:sp>
        <p:nvSpPr>
          <p:cNvPr id="13" name="Oval 12"/>
          <p:cNvSpPr/>
          <p:nvPr/>
        </p:nvSpPr>
        <p:spPr bwMode="auto">
          <a:xfrm>
            <a:off x="5638800" y="1828800"/>
            <a:ext cx="1524000" cy="10668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1000" b="1" dirty="0">
                <a:solidFill>
                  <a:schemeClr val="tx1"/>
                </a:solidFill>
                <a:latin typeface="Times New Roman" panose="02020603050405020304" pitchFamily="18" charset="0"/>
              </a:rPr>
              <a:t>Gifting Trust (Irrevocable)</a:t>
            </a:r>
          </a:p>
        </p:txBody>
      </p:sp>
      <p:sp>
        <p:nvSpPr>
          <p:cNvPr id="14" name="Oval 13"/>
          <p:cNvSpPr/>
          <p:nvPr/>
        </p:nvSpPr>
        <p:spPr bwMode="auto">
          <a:xfrm>
            <a:off x="7391400" y="1828800"/>
            <a:ext cx="1524000" cy="10668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1000" b="1" dirty="0">
                <a:solidFill>
                  <a:schemeClr val="tx1"/>
                </a:solidFill>
                <a:latin typeface="Times New Roman" panose="02020603050405020304" pitchFamily="18" charset="0"/>
              </a:rPr>
              <a:t>Lifetime By-Pass Trust (Irrevocable)</a:t>
            </a:r>
          </a:p>
        </p:txBody>
      </p:sp>
      <p:cxnSp>
        <p:nvCxnSpPr>
          <p:cNvPr id="731148" name="Straight Connector 15"/>
          <p:cNvCxnSpPr>
            <a:cxnSpLocks noChangeShapeType="1"/>
            <a:stCxn id="10" idx="0"/>
            <a:endCxn id="731139" idx="2"/>
          </p:cNvCxnSpPr>
          <p:nvPr/>
        </p:nvCxnSpPr>
        <p:spPr bwMode="auto">
          <a:xfrm flipH="1" flipV="1">
            <a:off x="1600200" y="1541463"/>
            <a:ext cx="76200" cy="2873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1149" name="Straight Connector 17"/>
          <p:cNvCxnSpPr>
            <a:cxnSpLocks noChangeShapeType="1"/>
            <a:stCxn id="12" idx="0"/>
            <a:endCxn id="731140" idx="2"/>
          </p:cNvCxnSpPr>
          <p:nvPr/>
        </p:nvCxnSpPr>
        <p:spPr bwMode="auto">
          <a:xfrm rot="16200000" flipV="1">
            <a:off x="4495800" y="1676401"/>
            <a:ext cx="300037" cy="47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1150" name="Straight Connector 20"/>
          <p:cNvCxnSpPr>
            <a:cxnSpLocks noChangeShapeType="1"/>
            <a:stCxn id="13" idx="0"/>
            <a:endCxn id="731141" idx="2"/>
          </p:cNvCxnSpPr>
          <p:nvPr/>
        </p:nvCxnSpPr>
        <p:spPr bwMode="auto">
          <a:xfrm flipV="1">
            <a:off x="6400800" y="1655763"/>
            <a:ext cx="0" cy="17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1151" name="Straight Connector 22"/>
          <p:cNvCxnSpPr>
            <a:cxnSpLocks noChangeShapeType="1"/>
            <a:stCxn id="14" idx="0"/>
            <a:endCxn id="731142" idx="2"/>
          </p:cNvCxnSpPr>
          <p:nvPr/>
        </p:nvCxnSpPr>
        <p:spPr bwMode="auto">
          <a:xfrm flipH="1" flipV="1">
            <a:off x="8115300" y="1727200"/>
            <a:ext cx="38100" cy="101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1152" name="TextBox 24"/>
          <p:cNvSpPr txBox="1">
            <a:spLocks noChangeArrowheads="1"/>
          </p:cNvSpPr>
          <p:nvPr/>
        </p:nvSpPr>
        <p:spPr bwMode="auto">
          <a:xfrm>
            <a:off x="2286000" y="2743200"/>
            <a:ext cx="137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FLORIDA TBE</a:t>
            </a:r>
          </a:p>
          <a:p>
            <a:pPr algn="ctr" eaLnBrk="1" hangingPunct="1">
              <a:spcBef>
                <a:spcPct val="0"/>
              </a:spcBef>
              <a:buClrTx/>
              <a:buFontTx/>
              <a:buNone/>
            </a:pPr>
            <a:r>
              <a:rPr lang="en-US" altLang="en-US" sz="1000" dirty="0">
                <a:solidFill>
                  <a:schemeClr val="tx1"/>
                </a:solidFill>
                <a:latin typeface="Times New Roman" panose="02020603050405020304" pitchFamily="18" charset="0"/>
              </a:rPr>
              <a:t>(Tenancy by the Entireties)</a:t>
            </a:r>
          </a:p>
        </p:txBody>
      </p:sp>
      <p:cxnSp>
        <p:nvCxnSpPr>
          <p:cNvPr id="731153" name="Straight Connector 26"/>
          <p:cNvCxnSpPr>
            <a:cxnSpLocks noChangeShapeType="1"/>
            <a:stCxn id="731139" idx="3"/>
            <a:endCxn id="731152" idx="0"/>
          </p:cNvCxnSpPr>
          <p:nvPr/>
        </p:nvCxnSpPr>
        <p:spPr bwMode="auto">
          <a:xfrm>
            <a:off x="1981200" y="1419225"/>
            <a:ext cx="990600" cy="13239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1154" name="Straight Connector 28"/>
          <p:cNvCxnSpPr>
            <a:cxnSpLocks noChangeShapeType="1"/>
            <a:stCxn id="731140" idx="1"/>
            <a:endCxn id="731152" idx="0"/>
          </p:cNvCxnSpPr>
          <p:nvPr/>
        </p:nvCxnSpPr>
        <p:spPr bwMode="auto">
          <a:xfrm rot="10800000" flipV="1">
            <a:off x="2971800" y="1406525"/>
            <a:ext cx="1328738" cy="133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1155" name="TextBox 33"/>
          <p:cNvSpPr txBox="1">
            <a:spLocks noChangeArrowheads="1"/>
          </p:cNvSpPr>
          <p:nvPr/>
        </p:nvSpPr>
        <p:spPr bwMode="auto">
          <a:xfrm>
            <a:off x="0" y="3429000"/>
            <a:ext cx="1981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Assets held directly by revocable trust are subject to Spouse 1’s creditor claims.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Direct ownership of limited partnership or LLC not in TBE may have charging order protection </a:t>
            </a:r>
            <a:r>
              <a:rPr lang="en-US" altLang="en-US" sz="900" b="1" dirty="0">
                <a:solidFill>
                  <a:schemeClr val="tx1"/>
                </a:solidFill>
                <a:latin typeface="Times New Roman" panose="02020603050405020304" pitchFamily="18" charset="0"/>
              </a:rPr>
              <a:t>(meaning that if a creditor obtains a lien on the limited partnership or LLC, the Spouse 1 cannot receive monies from the limited partnership or LLC without the creditor being paid).</a:t>
            </a:r>
            <a:endParaRPr lang="en-US" altLang="en-US" sz="900" dirty="0">
              <a:solidFill>
                <a:schemeClr val="tx1"/>
              </a:solidFill>
              <a:latin typeface="Times New Roman" panose="02020603050405020304" pitchFamily="18" charset="0"/>
            </a:endParaRPr>
          </a:p>
        </p:txBody>
      </p:sp>
      <p:sp>
        <p:nvSpPr>
          <p:cNvPr id="731156" name="TextBox 34"/>
          <p:cNvSpPr txBox="1">
            <a:spLocks noChangeArrowheads="1"/>
          </p:cNvSpPr>
          <p:nvPr/>
        </p:nvSpPr>
        <p:spPr bwMode="auto">
          <a:xfrm>
            <a:off x="1828800" y="3352800"/>
            <a:ext cx="19812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Only exposed to creditors if </a:t>
            </a:r>
            <a:r>
              <a:rPr lang="en-US" altLang="en-US" sz="900" b="1" dirty="0">
                <a:solidFill>
                  <a:schemeClr val="tx1"/>
                </a:solidFill>
                <a:latin typeface="Times New Roman" panose="02020603050405020304" pitchFamily="18" charset="0"/>
              </a:rPr>
              <a:t>both</a:t>
            </a:r>
            <a:r>
              <a:rPr lang="en-US" altLang="en-US" sz="900" dirty="0">
                <a:solidFill>
                  <a:schemeClr val="tx1"/>
                </a:solidFill>
                <a:latin typeface="Times New Roman" panose="02020603050405020304" pitchFamily="18" charset="0"/>
              </a:rPr>
              <a:t> </a:t>
            </a:r>
            <a:r>
              <a:rPr lang="en-US" altLang="en-US" sz="900" b="1" dirty="0">
                <a:solidFill>
                  <a:schemeClr val="tx1"/>
                </a:solidFill>
                <a:latin typeface="Times New Roman" panose="02020603050405020304" pitchFamily="18" charset="0"/>
              </a:rPr>
              <a:t>spouses owe the creditor,  if one spouse dies and the surviving spouse has a creditor, the spouses divorce, or state law or the state of residence changes.  </a:t>
            </a:r>
          </a:p>
          <a:p>
            <a:pPr eaLnBrk="1" hangingPunct="1">
              <a:spcBef>
                <a:spcPct val="0"/>
              </a:spcBef>
              <a:buClrTx/>
              <a:buFontTx/>
              <a:buNone/>
            </a:pPr>
            <a:r>
              <a:rPr lang="en-US" altLang="en-US" sz="900" dirty="0">
                <a:solidFill>
                  <a:schemeClr val="tx1"/>
                </a:solidFill>
                <a:latin typeface="Times New Roman" panose="02020603050405020304" pitchFamily="18" charset="0"/>
              </a:rPr>
              <a:t>2.	On death of one spouse, surviving spouse may disclaim up to ½ (if no creditor is pursuing the </a:t>
            </a:r>
            <a:r>
              <a:rPr lang="en-US" altLang="en-US" sz="900" b="1" dirty="0">
                <a:solidFill>
                  <a:schemeClr val="tx1"/>
                </a:solidFill>
                <a:latin typeface="Times New Roman" panose="02020603050405020304" pitchFamily="18" charset="0"/>
              </a:rPr>
              <a:t>deceased</a:t>
            </a:r>
            <a:r>
              <a:rPr lang="en-US" altLang="en-US" sz="900" dirty="0">
                <a:solidFill>
                  <a:schemeClr val="tx1"/>
                </a:solidFill>
                <a:latin typeface="Times New Roman" panose="02020603050405020304" pitchFamily="18" charset="0"/>
              </a:rPr>
              <a:t> spouse) to fund By-Pass Trust on first death.</a:t>
            </a:r>
          </a:p>
        </p:txBody>
      </p:sp>
      <p:cxnSp>
        <p:nvCxnSpPr>
          <p:cNvPr id="731157" name="Straight Connector 36"/>
          <p:cNvCxnSpPr>
            <a:cxnSpLocks noChangeShapeType="1"/>
            <a:endCxn id="10" idx="3"/>
          </p:cNvCxnSpPr>
          <p:nvPr/>
        </p:nvCxnSpPr>
        <p:spPr bwMode="auto">
          <a:xfrm flipV="1">
            <a:off x="709613" y="2740025"/>
            <a:ext cx="482600" cy="650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1158" name="Straight Connector 38"/>
          <p:cNvCxnSpPr>
            <a:cxnSpLocks noChangeShapeType="1"/>
            <a:endCxn id="731152" idx="2"/>
          </p:cNvCxnSpPr>
          <p:nvPr/>
        </p:nvCxnSpPr>
        <p:spPr bwMode="auto">
          <a:xfrm rot="5400000" flipH="1" flipV="1">
            <a:off x="2905919" y="3363119"/>
            <a:ext cx="13176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1159" name="TextBox 49"/>
          <p:cNvSpPr txBox="1">
            <a:spLocks noChangeArrowheads="1"/>
          </p:cNvSpPr>
          <p:nvPr/>
        </p:nvSpPr>
        <p:spPr bwMode="auto">
          <a:xfrm>
            <a:off x="3657600" y="3352800"/>
            <a:ext cx="2057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Safe from creditors of Spouse 1 but exposed to creditors of Spouse 2 (Maintain large umbrella liability insurance coverage to protect these assets.)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On Spouse 2’s death, can be held </a:t>
            </a:r>
            <a:r>
              <a:rPr lang="en-US" altLang="en-US" sz="900" b="1" dirty="0">
                <a:solidFill>
                  <a:schemeClr val="tx1"/>
                </a:solidFill>
                <a:latin typeface="Times New Roman" panose="02020603050405020304" pitchFamily="18" charset="0"/>
              </a:rPr>
              <a:t>under a protective trust, which will</a:t>
            </a:r>
            <a:r>
              <a:rPr lang="en-US" altLang="en-US" sz="900" dirty="0">
                <a:solidFill>
                  <a:schemeClr val="tx1"/>
                </a:solidFill>
                <a:latin typeface="Times New Roman" panose="02020603050405020304" pitchFamily="18" charset="0"/>
              </a:rPr>
              <a:t> continue to be safe from creditors of Spouse 1, subsequent spouses, and “future new family.”	</a:t>
            </a:r>
          </a:p>
        </p:txBody>
      </p:sp>
      <p:sp>
        <p:nvSpPr>
          <p:cNvPr id="731160" name="TextBox 50"/>
          <p:cNvSpPr txBox="1">
            <a:spLocks noChangeArrowheads="1"/>
          </p:cNvSpPr>
          <p:nvPr/>
        </p:nvSpPr>
        <p:spPr bwMode="auto">
          <a:xfrm>
            <a:off x="5715000" y="3352800"/>
            <a:ext cx="152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Safe from creditors of both spouses.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If divorce occurs, should not be subject to rules for division of property between spouses.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May be controlled by the “entrepreneurial spouse” by using a Family Limited Partnership.</a:t>
            </a:r>
          </a:p>
        </p:txBody>
      </p:sp>
      <p:sp>
        <p:nvSpPr>
          <p:cNvPr id="731161" name="TextBox 51"/>
          <p:cNvSpPr txBox="1">
            <a:spLocks noChangeArrowheads="1"/>
          </p:cNvSpPr>
          <p:nvPr/>
        </p:nvSpPr>
        <p:spPr bwMode="auto">
          <a:xfrm>
            <a:off x="7239000" y="3429000"/>
            <a:ext cx="17526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900" dirty="0">
                <a:solidFill>
                  <a:schemeClr val="tx1"/>
                </a:solidFill>
                <a:latin typeface="Times New Roman" panose="02020603050405020304" pitchFamily="18" charset="0"/>
              </a:rPr>
              <a:t>1.	</a:t>
            </a:r>
            <a:r>
              <a:rPr lang="en-US" altLang="en-US" sz="900" b="1" dirty="0">
                <a:solidFill>
                  <a:schemeClr val="tx1"/>
                </a:solidFill>
                <a:latin typeface="Times New Roman" panose="02020603050405020304" pitchFamily="18" charset="0"/>
              </a:rPr>
              <a:t>Safe from the creditors of the Grantor’s spouse.</a:t>
            </a:r>
            <a:endParaRPr lang="en-US" altLang="en-US" sz="900" dirty="0">
              <a:solidFill>
                <a:schemeClr val="tx1"/>
              </a:solidFill>
              <a:latin typeface="Times New Roman" panose="02020603050405020304" pitchFamily="18" charset="0"/>
            </a:endParaRPr>
          </a:p>
          <a:p>
            <a:pPr eaLnBrk="1" hangingPunct="1">
              <a:spcBef>
                <a:spcPct val="0"/>
              </a:spcBef>
              <a:buClrTx/>
              <a:buFontTx/>
              <a:buNone/>
            </a:pPr>
            <a:r>
              <a:rPr lang="en-US" altLang="en-US" sz="900" dirty="0">
                <a:solidFill>
                  <a:schemeClr val="tx1"/>
                </a:solidFill>
                <a:latin typeface="Times New Roman" panose="02020603050405020304" pitchFamily="18" charset="0"/>
              </a:rPr>
              <a:t>2.	If funded by one spouse, may benefit other spouse and children during the lifetime of both spouses.</a:t>
            </a:r>
          </a:p>
          <a:p>
            <a:pPr eaLnBrk="1" hangingPunct="1">
              <a:spcBef>
                <a:spcPct val="0"/>
              </a:spcBef>
              <a:buClrTx/>
              <a:buFontTx/>
              <a:buNone/>
            </a:pPr>
            <a:r>
              <a:rPr lang="en-US" altLang="en-US" sz="900" dirty="0">
                <a:solidFill>
                  <a:schemeClr val="tx1"/>
                </a:solidFill>
                <a:latin typeface="Times New Roman" panose="02020603050405020304" pitchFamily="18" charset="0"/>
              </a:rPr>
              <a:t>3.	Otherwise can be identical to gifting trust pictured to the left.</a:t>
            </a:r>
          </a:p>
        </p:txBody>
      </p:sp>
      <p:cxnSp>
        <p:nvCxnSpPr>
          <p:cNvPr id="731162" name="Straight Connector 68"/>
          <p:cNvCxnSpPr>
            <a:cxnSpLocks noChangeShapeType="1"/>
            <a:stCxn id="12" idx="4"/>
          </p:cNvCxnSpPr>
          <p:nvPr/>
        </p:nvCxnSpPr>
        <p:spPr bwMode="auto">
          <a:xfrm rot="5400000">
            <a:off x="4413250" y="3128963"/>
            <a:ext cx="46831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1163" name="Straight Connector 70"/>
          <p:cNvCxnSpPr>
            <a:cxnSpLocks noChangeShapeType="1"/>
            <a:stCxn id="13" idx="4"/>
            <a:endCxn id="731160" idx="0"/>
          </p:cNvCxnSpPr>
          <p:nvPr/>
        </p:nvCxnSpPr>
        <p:spPr bwMode="auto">
          <a:xfrm>
            <a:off x="6400800" y="2895600"/>
            <a:ext cx="76200"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1164" name="Straight Connector 72"/>
          <p:cNvCxnSpPr>
            <a:cxnSpLocks noChangeShapeType="1"/>
            <a:stCxn id="14" idx="4"/>
          </p:cNvCxnSpPr>
          <p:nvPr/>
        </p:nvCxnSpPr>
        <p:spPr bwMode="auto">
          <a:xfrm flipH="1">
            <a:off x="8077200" y="2895600"/>
            <a:ext cx="76200"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1165" name="TextBox 76"/>
          <p:cNvSpPr txBox="1">
            <a:spLocks noChangeArrowheads="1"/>
          </p:cNvSpPr>
          <p:nvPr/>
        </p:nvSpPr>
        <p:spPr bwMode="auto">
          <a:xfrm>
            <a:off x="0" y="54991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100" dirty="0">
                <a:solidFill>
                  <a:schemeClr val="tx1"/>
                </a:solidFill>
                <a:latin typeface="Times New Roman" panose="02020603050405020304" pitchFamily="18" charset="0"/>
              </a:rPr>
              <a:t>SEE NEXT PAGE FOR SECOND TIER PLANNING</a:t>
            </a:r>
          </a:p>
          <a:p>
            <a:pPr eaLnBrk="1" hangingPunct="1">
              <a:spcBef>
                <a:spcPct val="0"/>
              </a:spcBef>
              <a:buClrTx/>
              <a:buFontTx/>
              <a:buNone/>
            </a:pPr>
            <a:r>
              <a:rPr lang="en-US" altLang="en-US" sz="1200" u="sng" dirty="0">
                <a:solidFill>
                  <a:schemeClr val="tx1"/>
                </a:solidFill>
                <a:latin typeface="Times New Roman" panose="02020603050405020304" pitchFamily="18" charset="0"/>
              </a:rPr>
              <a:t>A COMMON SOLUTION</a:t>
            </a:r>
            <a:r>
              <a:rPr lang="en-US" altLang="en-US" sz="1200" b="1" dirty="0">
                <a:solidFill>
                  <a:schemeClr val="tx1"/>
                </a:solidFill>
                <a:latin typeface="Times New Roman" panose="02020603050405020304" pitchFamily="18" charset="0"/>
              </a:rPr>
              <a:t> </a:t>
            </a:r>
            <a:r>
              <a:rPr lang="en-US" altLang="en-US" sz="1200" dirty="0">
                <a:solidFill>
                  <a:schemeClr val="tx1"/>
                </a:solidFill>
                <a:latin typeface="Times New Roman" panose="02020603050405020304" pitchFamily="18" charset="0"/>
              </a:rPr>
              <a:t>- to use a limited partnership or similar mechanisms and have no assets directly in the “high risk” spouse’s trust, half to two-thirds of the assets held as tenants by the entireties, and half to two-thirds of the assets directly in the “low risk” spouse’s trust.</a:t>
            </a:r>
            <a:endParaRPr lang="en-US" altLang="en-US" sz="1200" u="sng"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8326844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TextBox 76"/>
          <p:cNvSpPr txBox="1">
            <a:spLocks noChangeArrowheads="1"/>
          </p:cNvSpPr>
          <p:nvPr/>
        </p:nvSpPr>
        <p:spPr bwMode="auto">
          <a:xfrm>
            <a:off x="0" y="6040437"/>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000" u="sng" dirty="0">
                <a:solidFill>
                  <a:schemeClr val="tx1"/>
                </a:solidFill>
                <a:latin typeface="Times New Roman" panose="02020603050405020304" pitchFamily="18" charset="0"/>
              </a:rPr>
              <a:t>A COMMON SOLUTION</a:t>
            </a:r>
            <a:r>
              <a:rPr lang="en-US" altLang="en-US" sz="1000" b="1" dirty="0">
                <a:solidFill>
                  <a:schemeClr val="tx1"/>
                </a:solidFill>
                <a:latin typeface="Times New Roman" panose="02020603050405020304" pitchFamily="18" charset="0"/>
              </a:rPr>
              <a:t> </a:t>
            </a:r>
            <a:r>
              <a:rPr lang="en-US" altLang="en-US" sz="1000" dirty="0">
                <a:solidFill>
                  <a:schemeClr val="tx1"/>
                </a:solidFill>
                <a:latin typeface="Times New Roman" panose="02020603050405020304" pitchFamily="18" charset="0"/>
              </a:rPr>
              <a:t>- to use a limited partnership or similar mechanisms and have no assets directly in the “high risk” spouse’s trust, half to two-thirds of the assets held as tenants by the entireties, and half to two-thirds of the assets directly in the “low risk” spouse’s trust.</a:t>
            </a:r>
            <a:endParaRPr lang="en-US" altLang="en-US" sz="1000" u="sng" dirty="0">
              <a:solidFill>
                <a:schemeClr val="tx1"/>
              </a:solidFill>
              <a:latin typeface="Times New Roman" panose="02020603050405020304" pitchFamily="18" charset="0"/>
            </a:endParaRPr>
          </a:p>
        </p:txBody>
      </p:sp>
      <p:sp>
        <p:nvSpPr>
          <p:cNvPr id="179203" name="TextBox 5"/>
          <p:cNvSpPr txBox="1">
            <a:spLocks noChangeArrowheads="1"/>
          </p:cNvSpPr>
          <p:nvPr/>
        </p:nvSpPr>
        <p:spPr bwMode="auto">
          <a:xfrm>
            <a:off x="0" y="0"/>
            <a:ext cx="91440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defTabSz="68580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defTabSz="6858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defTabSz="6858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defTabSz="6858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6858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90000"/>
              </a:lnSpc>
              <a:spcBef>
                <a:spcPct val="0"/>
              </a:spcBef>
              <a:buClrTx/>
              <a:buFontTx/>
              <a:buNone/>
              <a:defRPr/>
            </a:pPr>
            <a:r>
              <a:rPr lang="en-US" altLang="en-US" sz="2400" b="1" dirty="0">
                <a:latin typeface="Times New Roman" panose="02020603050405020304" pitchFamily="18" charset="0"/>
              </a:rPr>
              <a:t>DETERMINING HOW TO BEST ALLOCATE ASSETS AS BETWEEN A MARRIED COUPLE - PART II</a:t>
            </a:r>
          </a:p>
          <a:p>
            <a:pPr algn="ctr" eaLnBrk="1" hangingPunct="1">
              <a:lnSpc>
                <a:spcPct val="100000"/>
              </a:lnSpc>
              <a:spcBef>
                <a:spcPct val="0"/>
              </a:spcBef>
              <a:buClrTx/>
              <a:buFontTx/>
              <a:buNone/>
              <a:defRPr/>
            </a:pPr>
            <a:endParaRPr lang="en-US" altLang="en-US" sz="400" dirty="0">
              <a:latin typeface="Times New Roman" panose="02020603050405020304" pitchFamily="18" charset="0"/>
            </a:endParaRPr>
          </a:p>
          <a:p>
            <a:pPr algn="just" eaLnBrk="1" hangingPunct="1">
              <a:lnSpc>
                <a:spcPct val="100000"/>
              </a:lnSpc>
              <a:spcBef>
                <a:spcPct val="0"/>
              </a:spcBef>
              <a:buClrTx/>
              <a:buFontTx/>
              <a:buNone/>
              <a:defRPr/>
            </a:pPr>
            <a:r>
              <a:rPr lang="en-US" altLang="en-US" sz="1000" u="sng" dirty="0">
                <a:latin typeface="Times New Roman" panose="02020603050405020304" pitchFamily="18" charset="0"/>
              </a:rPr>
              <a:t>Subsidiary Entity Techniques:</a:t>
            </a:r>
            <a:endParaRPr lang="en-US" altLang="en-US" sz="1000" dirty="0">
              <a:latin typeface="Times New Roman" panose="02020603050405020304" pitchFamily="18" charset="0"/>
            </a:endParaRPr>
          </a:p>
          <a:p>
            <a:pPr algn="just" eaLnBrk="1" hangingPunct="1">
              <a:lnSpc>
                <a:spcPct val="100000"/>
              </a:lnSpc>
              <a:spcBef>
                <a:spcPct val="0"/>
              </a:spcBef>
              <a:buClrTx/>
              <a:buFontTx/>
              <a:buChar char="-"/>
              <a:defRPr/>
            </a:pPr>
            <a:r>
              <a:rPr lang="en-US" altLang="en-US" sz="1000" dirty="0">
                <a:latin typeface="Times New Roman" panose="02020603050405020304" pitchFamily="18" charset="0"/>
              </a:rPr>
              <a:t>Limited partnerships and LLCs can be used to facilitate discounts, for estate tax purposes, and for charging order protection.</a:t>
            </a:r>
          </a:p>
          <a:p>
            <a:pPr algn="just" eaLnBrk="1" hangingPunct="1">
              <a:lnSpc>
                <a:spcPct val="100000"/>
              </a:lnSpc>
              <a:spcBef>
                <a:spcPct val="0"/>
              </a:spcBef>
              <a:buClrTx/>
              <a:buFontTx/>
              <a:buChar char="-"/>
              <a:defRPr/>
            </a:pPr>
            <a:r>
              <a:rPr lang="en-US" altLang="en-US" sz="1000" dirty="0">
                <a:latin typeface="Times New Roman" panose="02020603050405020304" pitchFamily="18" charset="0"/>
              </a:rPr>
              <a:t>Limited partnerships and</a:t>
            </a:r>
            <a:r>
              <a:rPr lang="en-US" altLang="en-US" sz="1000" b="1" dirty="0">
                <a:latin typeface="Times New Roman" panose="02020603050405020304" pitchFamily="18" charset="0"/>
              </a:rPr>
              <a:t> </a:t>
            </a:r>
            <a:r>
              <a:rPr lang="en-US" altLang="en-US" sz="1000" dirty="0">
                <a:latin typeface="Times New Roman" panose="02020603050405020304" pitchFamily="18" charset="0"/>
              </a:rPr>
              <a:t>LLCs can also be used to provide “firewall protection” from activities or properties owned.</a:t>
            </a:r>
          </a:p>
        </p:txBody>
      </p:sp>
      <p:sp>
        <p:nvSpPr>
          <p:cNvPr id="732164" name="TextBox 5"/>
          <p:cNvSpPr txBox="1">
            <a:spLocks noChangeArrowheads="1"/>
          </p:cNvSpPr>
          <p:nvPr/>
        </p:nvSpPr>
        <p:spPr bwMode="auto">
          <a:xfrm>
            <a:off x="1238250" y="1182688"/>
            <a:ext cx="76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Spouse 1</a:t>
            </a:r>
          </a:p>
        </p:txBody>
      </p:sp>
      <p:sp>
        <p:nvSpPr>
          <p:cNvPr id="732165" name="TextBox 6"/>
          <p:cNvSpPr txBox="1">
            <a:spLocks noChangeArrowheads="1"/>
          </p:cNvSpPr>
          <p:nvPr/>
        </p:nvSpPr>
        <p:spPr bwMode="auto">
          <a:xfrm>
            <a:off x="4276725" y="1192213"/>
            <a:ext cx="685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Spouse 2</a:t>
            </a:r>
          </a:p>
        </p:txBody>
      </p:sp>
      <p:sp>
        <p:nvSpPr>
          <p:cNvPr id="732166" name="TextBox 7"/>
          <p:cNvSpPr txBox="1">
            <a:spLocks noChangeArrowheads="1"/>
          </p:cNvSpPr>
          <p:nvPr/>
        </p:nvSpPr>
        <p:spPr bwMode="auto">
          <a:xfrm>
            <a:off x="5791200" y="1152525"/>
            <a:ext cx="146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000" dirty="0">
                <a:solidFill>
                  <a:schemeClr val="tx1"/>
                </a:solidFill>
                <a:latin typeface="Times New Roman" panose="02020603050405020304" pitchFamily="18" charset="0"/>
              </a:rPr>
              <a:t>Trustee other than Spouse 1 or Spouse 2</a:t>
            </a:r>
          </a:p>
        </p:txBody>
      </p:sp>
      <p:sp>
        <p:nvSpPr>
          <p:cNvPr id="732167" name="TextBox 8"/>
          <p:cNvSpPr txBox="1">
            <a:spLocks noChangeArrowheads="1"/>
          </p:cNvSpPr>
          <p:nvPr/>
        </p:nvSpPr>
        <p:spPr bwMode="auto">
          <a:xfrm>
            <a:off x="7197725" y="884238"/>
            <a:ext cx="17176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Spouse 2 could be Trustee if Spouse 1 is sole grantor (or vice versa)</a:t>
            </a:r>
          </a:p>
        </p:txBody>
      </p:sp>
      <p:sp>
        <p:nvSpPr>
          <p:cNvPr id="10" name="Oval 9"/>
          <p:cNvSpPr/>
          <p:nvPr/>
        </p:nvSpPr>
        <p:spPr bwMode="auto">
          <a:xfrm>
            <a:off x="990600" y="1447800"/>
            <a:ext cx="1066800" cy="9144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Spouse 1’s Revocable Trust</a:t>
            </a:r>
          </a:p>
        </p:txBody>
      </p:sp>
      <p:sp>
        <p:nvSpPr>
          <p:cNvPr id="12" name="Oval 11"/>
          <p:cNvSpPr/>
          <p:nvPr/>
        </p:nvSpPr>
        <p:spPr bwMode="auto">
          <a:xfrm>
            <a:off x="4106863" y="1489075"/>
            <a:ext cx="1025525" cy="785813"/>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Spouse 2’s Revocable Trust</a:t>
            </a:r>
          </a:p>
        </p:txBody>
      </p:sp>
      <p:sp>
        <p:nvSpPr>
          <p:cNvPr id="13" name="Oval 12"/>
          <p:cNvSpPr/>
          <p:nvPr/>
        </p:nvSpPr>
        <p:spPr bwMode="auto">
          <a:xfrm>
            <a:off x="5791200" y="1519238"/>
            <a:ext cx="1295400" cy="84455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8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Gifting Trust (Irrevocable)</a:t>
            </a:r>
          </a:p>
        </p:txBody>
      </p:sp>
      <p:sp>
        <p:nvSpPr>
          <p:cNvPr id="14" name="Oval 13"/>
          <p:cNvSpPr/>
          <p:nvPr/>
        </p:nvSpPr>
        <p:spPr bwMode="auto">
          <a:xfrm>
            <a:off x="7467600" y="1504950"/>
            <a:ext cx="1295400" cy="81915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8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Lifetime By-Pass Trust (Irrevocable)</a:t>
            </a:r>
          </a:p>
        </p:txBody>
      </p:sp>
      <p:cxnSp>
        <p:nvCxnSpPr>
          <p:cNvPr id="732172" name="Straight Connector 15"/>
          <p:cNvCxnSpPr>
            <a:cxnSpLocks noChangeShapeType="1"/>
            <a:stCxn id="10" idx="0"/>
            <a:endCxn id="732164" idx="2"/>
          </p:cNvCxnSpPr>
          <p:nvPr/>
        </p:nvCxnSpPr>
        <p:spPr bwMode="auto">
          <a:xfrm flipV="1">
            <a:off x="1524000" y="1428750"/>
            <a:ext cx="95250" cy="190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73" name="Straight Connector 17"/>
          <p:cNvCxnSpPr>
            <a:cxnSpLocks noChangeShapeType="1"/>
            <a:stCxn id="12" idx="0"/>
            <a:endCxn id="732165" idx="2"/>
          </p:cNvCxnSpPr>
          <p:nvPr/>
        </p:nvCxnSpPr>
        <p:spPr bwMode="auto">
          <a:xfrm flipH="1" flipV="1">
            <a:off x="4619625" y="1438434"/>
            <a:ext cx="1" cy="5064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74" name="Straight Connector 20"/>
          <p:cNvCxnSpPr>
            <a:cxnSpLocks noChangeShapeType="1"/>
            <a:stCxn id="13" idx="0"/>
            <a:endCxn id="732166" idx="2"/>
          </p:cNvCxnSpPr>
          <p:nvPr/>
        </p:nvCxnSpPr>
        <p:spPr bwMode="auto">
          <a:xfrm flipH="1">
            <a:off x="6400800" y="1519238"/>
            <a:ext cx="38100" cy="333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75" name="Straight Connector 22"/>
          <p:cNvCxnSpPr>
            <a:cxnSpLocks noChangeShapeType="1"/>
            <a:stCxn id="14" idx="0"/>
            <a:endCxn id="732167" idx="2"/>
          </p:cNvCxnSpPr>
          <p:nvPr/>
        </p:nvCxnSpPr>
        <p:spPr bwMode="auto">
          <a:xfrm flipV="1">
            <a:off x="8115300" y="1438275"/>
            <a:ext cx="0" cy="6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2176" name="TextBox 24"/>
          <p:cNvSpPr txBox="1">
            <a:spLocks noChangeArrowheads="1"/>
          </p:cNvSpPr>
          <p:nvPr/>
        </p:nvSpPr>
        <p:spPr bwMode="auto">
          <a:xfrm>
            <a:off x="2362200" y="1798638"/>
            <a:ext cx="1371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FLORIDA TBE</a:t>
            </a:r>
          </a:p>
          <a:p>
            <a:pPr algn="ctr" eaLnBrk="1" hangingPunct="1">
              <a:spcBef>
                <a:spcPct val="0"/>
              </a:spcBef>
              <a:buClrTx/>
              <a:buFontTx/>
              <a:buNone/>
            </a:pPr>
            <a:r>
              <a:rPr lang="en-US" altLang="en-US" sz="1000" dirty="0">
                <a:solidFill>
                  <a:schemeClr val="tx1"/>
                </a:solidFill>
                <a:latin typeface="Times New Roman" panose="02020603050405020304" pitchFamily="18" charset="0"/>
              </a:rPr>
              <a:t>(Tenancy by the Entireties)</a:t>
            </a:r>
          </a:p>
        </p:txBody>
      </p:sp>
      <p:cxnSp>
        <p:nvCxnSpPr>
          <p:cNvPr id="732177" name="Straight Connector 26"/>
          <p:cNvCxnSpPr>
            <a:cxnSpLocks noChangeShapeType="1"/>
            <a:stCxn id="732164" idx="3"/>
            <a:endCxn id="732176" idx="0"/>
          </p:cNvCxnSpPr>
          <p:nvPr/>
        </p:nvCxnSpPr>
        <p:spPr bwMode="auto">
          <a:xfrm>
            <a:off x="2000250" y="1304925"/>
            <a:ext cx="1047750" cy="4937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78" name="Straight Connector 28"/>
          <p:cNvCxnSpPr>
            <a:cxnSpLocks noChangeShapeType="1"/>
            <a:stCxn id="732165" idx="1"/>
            <a:endCxn id="732176" idx="0"/>
          </p:cNvCxnSpPr>
          <p:nvPr/>
        </p:nvCxnSpPr>
        <p:spPr bwMode="auto">
          <a:xfrm flipH="1">
            <a:off x="3048000" y="1315324"/>
            <a:ext cx="1228725" cy="48331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2179" name="TextBox 33"/>
          <p:cNvSpPr txBox="1">
            <a:spLocks noChangeArrowheads="1"/>
          </p:cNvSpPr>
          <p:nvPr/>
        </p:nvSpPr>
        <p:spPr bwMode="auto">
          <a:xfrm>
            <a:off x="0" y="2560638"/>
            <a:ext cx="1981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Assets held directly by revocable trust are subject to husband’s creditor claims.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Direct ownership of limited partnership or LLC not in TBE may have charging order protection </a:t>
            </a:r>
            <a:r>
              <a:rPr lang="en-US" altLang="en-US" sz="900" b="1" dirty="0">
                <a:solidFill>
                  <a:schemeClr val="tx1"/>
                </a:solidFill>
                <a:latin typeface="Times New Roman" panose="02020603050405020304" pitchFamily="18" charset="0"/>
              </a:rPr>
              <a:t>(meaning that if a creditor obtains a lien on the limited partnership or LLC, the Spouse 1 cannot receive monies from the limited partnership or LLC without the creditor being paid).</a:t>
            </a:r>
            <a:endParaRPr lang="en-US" altLang="en-US" sz="900" dirty="0">
              <a:solidFill>
                <a:schemeClr val="tx1"/>
              </a:solidFill>
              <a:latin typeface="Times New Roman" panose="02020603050405020304" pitchFamily="18" charset="0"/>
            </a:endParaRPr>
          </a:p>
        </p:txBody>
      </p:sp>
      <p:sp>
        <p:nvSpPr>
          <p:cNvPr id="732180" name="TextBox 34"/>
          <p:cNvSpPr txBox="1">
            <a:spLocks noChangeArrowheads="1"/>
          </p:cNvSpPr>
          <p:nvPr/>
        </p:nvSpPr>
        <p:spPr bwMode="auto">
          <a:xfrm>
            <a:off x="1885950" y="2649538"/>
            <a:ext cx="19812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Only exposed to creditors if </a:t>
            </a:r>
            <a:r>
              <a:rPr lang="en-US" altLang="en-US" sz="900" b="1" dirty="0">
                <a:solidFill>
                  <a:schemeClr val="tx1"/>
                </a:solidFill>
                <a:latin typeface="Times New Roman" panose="02020603050405020304" pitchFamily="18" charset="0"/>
              </a:rPr>
              <a:t>both spouses owe the creditor, if one spouse dies and the surviving spouse has a creditor, the spouses divorce, or state law or the state of residence changes.  </a:t>
            </a:r>
          </a:p>
          <a:p>
            <a:pPr eaLnBrk="1" hangingPunct="1">
              <a:spcBef>
                <a:spcPct val="0"/>
              </a:spcBef>
              <a:buClrTx/>
              <a:buFontTx/>
              <a:buNone/>
            </a:pPr>
            <a:r>
              <a:rPr lang="en-US" altLang="en-US" sz="900" dirty="0">
                <a:solidFill>
                  <a:schemeClr val="tx1"/>
                </a:solidFill>
                <a:latin typeface="Times New Roman" panose="02020603050405020304" pitchFamily="18" charset="0"/>
              </a:rPr>
              <a:t>2.	On death of one spouse, surviving spouse may disclaim up to ½ (if no creditor is pursuing the </a:t>
            </a:r>
            <a:r>
              <a:rPr lang="en-US" altLang="en-US" sz="900" b="1" dirty="0">
                <a:solidFill>
                  <a:schemeClr val="tx1"/>
                </a:solidFill>
                <a:latin typeface="Times New Roman" panose="02020603050405020304" pitchFamily="18" charset="0"/>
              </a:rPr>
              <a:t>deceased</a:t>
            </a:r>
            <a:r>
              <a:rPr lang="en-US" altLang="en-US" sz="900" dirty="0">
                <a:solidFill>
                  <a:schemeClr val="tx1"/>
                </a:solidFill>
                <a:latin typeface="Times New Roman" panose="02020603050405020304" pitchFamily="18" charset="0"/>
              </a:rPr>
              <a:t> spouse) to fund By-Pass Trust on first death.</a:t>
            </a:r>
          </a:p>
        </p:txBody>
      </p:sp>
      <p:cxnSp>
        <p:nvCxnSpPr>
          <p:cNvPr id="732181" name="Straight Connector 36"/>
          <p:cNvCxnSpPr>
            <a:cxnSpLocks noChangeShapeType="1"/>
            <a:endCxn id="10" idx="3"/>
          </p:cNvCxnSpPr>
          <p:nvPr/>
        </p:nvCxnSpPr>
        <p:spPr bwMode="auto">
          <a:xfrm flipV="1">
            <a:off x="762000" y="2228850"/>
            <a:ext cx="384175" cy="33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82" name="Straight Connector 38"/>
          <p:cNvCxnSpPr>
            <a:cxnSpLocks noChangeShapeType="1"/>
            <a:endCxn id="732176" idx="2"/>
          </p:cNvCxnSpPr>
          <p:nvPr/>
        </p:nvCxnSpPr>
        <p:spPr bwMode="auto">
          <a:xfrm rot="5400000" flipH="1" flipV="1">
            <a:off x="2982118" y="2418557"/>
            <a:ext cx="131763"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2183" name="TextBox 49"/>
          <p:cNvSpPr txBox="1">
            <a:spLocks noChangeArrowheads="1"/>
          </p:cNvSpPr>
          <p:nvPr/>
        </p:nvSpPr>
        <p:spPr bwMode="auto">
          <a:xfrm>
            <a:off x="3687763" y="2574925"/>
            <a:ext cx="2057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Safe from creditors of Spouse 1 but exposed to creditors of Spouse 2 (Maintain large umbrella liability insurance coverage to protect these assets.)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On Spouse 2’s death, can be held </a:t>
            </a:r>
            <a:r>
              <a:rPr lang="en-US" altLang="en-US" sz="900" b="1" dirty="0">
                <a:solidFill>
                  <a:schemeClr val="tx1"/>
                </a:solidFill>
                <a:latin typeface="Times New Roman" panose="02020603050405020304" pitchFamily="18" charset="0"/>
              </a:rPr>
              <a:t>under a protective trust, which will</a:t>
            </a:r>
            <a:r>
              <a:rPr lang="en-US" altLang="en-US" sz="900" dirty="0">
                <a:solidFill>
                  <a:schemeClr val="tx1"/>
                </a:solidFill>
                <a:latin typeface="Times New Roman" panose="02020603050405020304" pitchFamily="18" charset="0"/>
              </a:rPr>
              <a:t> continue to be safe from creditors of Spouse 1, subsequent spouses, and “future new family.”</a:t>
            </a:r>
          </a:p>
        </p:txBody>
      </p:sp>
      <p:sp>
        <p:nvSpPr>
          <p:cNvPr id="732184" name="TextBox 50"/>
          <p:cNvSpPr txBox="1">
            <a:spLocks noChangeArrowheads="1"/>
          </p:cNvSpPr>
          <p:nvPr/>
        </p:nvSpPr>
        <p:spPr bwMode="auto">
          <a:xfrm>
            <a:off x="5673725" y="2590800"/>
            <a:ext cx="152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Safe from creditors of both spouses.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If divorce occurs, should not be subject to rules for division of property between spouses.</a:t>
            </a:r>
          </a:p>
          <a:p>
            <a:pPr eaLnBrk="1" hangingPunct="1">
              <a:spcBef>
                <a:spcPct val="0"/>
              </a:spcBef>
              <a:buClrTx/>
              <a:buFontTx/>
              <a:buAutoNum type="arabicPeriod"/>
            </a:pPr>
            <a:r>
              <a:rPr lang="en-US" altLang="en-US" sz="900" dirty="0">
                <a:solidFill>
                  <a:schemeClr val="tx1"/>
                </a:solidFill>
                <a:latin typeface="Times New Roman" panose="02020603050405020304" pitchFamily="18" charset="0"/>
              </a:rPr>
              <a:t>May be controlled by the “entrepreneurial spouse” by using a Family Limited Partnership.</a:t>
            </a:r>
          </a:p>
        </p:txBody>
      </p:sp>
      <p:sp>
        <p:nvSpPr>
          <p:cNvPr id="732185" name="TextBox 51"/>
          <p:cNvSpPr txBox="1">
            <a:spLocks noChangeArrowheads="1"/>
          </p:cNvSpPr>
          <p:nvPr/>
        </p:nvSpPr>
        <p:spPr bwMode="auto">
          <a:xfrm>
            <a:off x="7219950" y="2627313"/>
            <a:ext cx="17526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900" dirty="0">
                <a:solidFill>
                  <a:schemeClr val="tx1"/>
                </a:solidFill>
                <a:latin typeface="Times New Roman" panose="02020603050405020304" pitchFamily="18" charset="0"/>
              </a:rPr>
              <a:t>1.	</a:t>
            </a:r>
            <a:r>
              <a:rPr lang="en-US" altLang="en-US" sz="900" b="1" dirty="0">
                <a:solidFill>
                  <a:schemeClr val="tx1"/>
                </a:solidFill>
                <a:latin typeface="Times New Roman" panose="02020603050405020304" pitchFamily="18" charset="0"/>
              </a:rPr>
              <a:t>Safe from the creditors of the Grantor’s spouse.</a:t>
            </a:r>
            <a:endParaRPr lang="en-US" altLang="en-US" sz="900" dirty="0">
              <a:solidFill>
                <a:schemeClr val="tx1"/>
              </a:solidFill>
              <a:latin typeface="Times New Roman" panose="02020603050405020304" pitchFamily="18" charset="0"/>
            </a:endParaRPr>
          </a:p>
          <a:p>
            <a:pPr eaLnBrk="1" hangingPunct="1">
              <a:spcBef>
                <a:spcPct val="0"/>
              </a:spcBef>
              <a:buClrTx/>
              <a:buFontTx/>
              <a:buNone/>
            </a:pPr>
            <a:r>
              <a:rPr lang="en-US" altLang="en-US" sz="900" dirty="0">
                <a:solidFill>
                  <a:schemeClr val="tx1"/>
                </a:solidFill>
                <a:latin typeface="Times New Roman" panose="02020603050405020304" pitchFamily="18" charset="0"/>
              </a:rPr>
              <a:t>2.	If funded by one spouse, may benefit other spouse and children during the lifetime of both spouses.</a:t>
            </a:r>
          </a:p>
          <a:p>
            <a:pPr eaLnBrk="1" hangingPunct="1">
              <a:spcBef>
                <a:spcPct val="0"/>
              </a:spcBef>
              <a:buClrTx/>
              <a:buFontTx/>
              <a:buNone/>
            </a:pPr>
            <a:r>
              <a:rPr lang="en-US" altLang="en-US" sz="900" dirty="0">
                <a:solidFill>
                  <a:schemeClr val="tx1"/>
                </a:solidFill>
                <a:latin typeface="Times New Roman" panose="02020603050405020304" pitchFamily="18" charset="0"/>
              </a:rPr>
              <a:t>3.	Otherwise can be identical to gifting trust pictured to the left.</a:t>
            </a:r>
          </a:p>
        </p:txBody>
      </p:sp>
      <p:cxnSp>
        <p:nvCxnSpPr>
          <p:cNvPr id="732186" name="Straight Connector 68"/>
          <p:cNvCxnSpPr>
            <a:cxnSpLocks noChangeShapeType="1"/>
            <a:stCxn id="12" idx="4"/>
          </p:cNvCxnSpPr>
          <p:nvPr/>
        </p:nvCxnSpPr>
        <p:spPr bwMode="auto">
          <a:xfrm rot="16200000" flipH="1">
            <a:off x="4475163" y="2419350"/>
            <a:ext cx="306387" cy="17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87" name="Straight Connector 70"/>
          <p:cNvCxnSpPr>
            <a:cxnSpLocks noChangeShapeType="1"/>
            <a:stCxn id="13" idx="4"/>
            <a:endCxn id="732184" idx="0"/>
          </p:cNvCxnSpPr>
          <p:nvPr/>
        </p:nvCxnSpPr>
        <p:spPr bwMode="auto">
          <a:xfrm flipH="1">
            <a:off x="6435725" y="2363788"/>
            <a:ext cx="3175" cy="2270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88" name="Straight Connector 72"/>
          <p:cNvCxnSpPr>
            <a:cxnSpLocks noChangeShapeType="1"/>
            <a:stCxn id="14" idx="4"/>
            <a:endCxn id="732185" idx="0"/>
          </p:cNvCxnSpPr>
          <p:nvPr/>
        </p:nvCxnSpPr>
        <p:spPr bwMode="auto">
          <a:xfrm flipH="1">
            <a:off x="8096250" y="2324100"/>
            <a:ext cx="19050" cy="3032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189" name="Straight Connector 112"/>
          <p:cNvCxnSpPr>
            <a:cxnSpLocks noChangeShapeType="1"/>
          </p:cNvCxnSpPr>
          <p:nvPr/>
        </p:nvCxnSpPr>
        <p:spPr bwMode="auto">
          <a:xfrm>
            <a:off x="93663" y="4724400"/>
            <a:ext cx="9067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14" name="Oval 113"/>
          <p:cNvSpPr/>
          <p:nvPr/>
        </p:nvSpPr>
        <p:spPr bwMode="auto">
          <a:xfrm>
            <a:off x="1143000" y="5029200"/>
            <a:ext cx="1025525" cy="785813"/>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LLC</a:t>
            </a:r>
          </a:p>
        </p:txBody>
      </p:sp>
      <p:sp>
        <p:nvSpPr>
          <p:cNvPr id="115" name="Oval 114"/>
          <p:cNvSpPr/>
          <p:nvPr/>
        </p:nvSpPr>
        <p:spPr bwMode="auto">
          <a:xfrm>
            <a:off x="3429000" y="5029200"/>
            <a:ext cx="1025525" cy="785813"/>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LLC</a:t>
            </a:r>
          </a:p>
        </p:txBody>
      </p:sp>
      <p:sp>
        <p:nvSpPr>
          <p:cNvPr id="116" name="Oval 115"/>
          <p:cNvSpPr/>
          <p:nvPr/>
        </p:nvSpPr>
        <p:spPr bwMode="auto">
          <a:xfrm>
            <a:off x="5256213" y="4974431"/>
            <a:ext cx="1025525" cy="785813"/>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FIREWALL LLC</a:t>
            </a:r>
          </a:p>
        </p:txBody>
      </p:sp>
      <p:sp>
        <p:nvSpPr>
          <p:cNvPr id="117" name="Oval 116"/>
          <p:cNvSpPr/>
          <p:nvPr/>
        </p:nvSpPr>
        <p:spPr bwMode="auto">
          <a:xfrm>
            <a:off x="7772400" y="5029200"/>
            <a:ext cx="1025525" cy="785813"/>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lgn="ctr" eaLnBrk="1" hangingPunct="1">
              <a:defRPr/>
            </a:pPr>
            <a:endParaRPr lang="en-US" sz="1000" b="1" dirty="0">
              <a:solidFill>
                <a:schemeClr val="tx1"/>
              </a:solidFill>
              <a:latin typeface="Times New Roman" panose="02020603050405020304" pitchFamily="18" charset="0"/>
            </a:endParaRPr>
          </a:p>
          <a:p>
            <a:pPr algn="ctr" eaLnBrk="1" hangingPunct="1">
              <a:defRPr/>
            </a:pPr>
            <a:r>
              <a:rPr lang="en-US" sz="800" b="1" dirty="0">
                <a:solidFill>
                  <a:schemeClr val="tx1"/>
                </a:solidFill>
                <a:latin typeface="Times New Roman" panose="02020603050405020304" pitchFamily="18" charset="0"/>
              </a:rPr>
              <a:t>LLC</a:t>
            </a:r>
          </a:p>
        </p:txBody>
      </p:sp>
      <p:cxnSp>
        <p:nvCxnSpPr>
          <p:cNvPr id="732194" name="Straight Connector 118"/>
          <p:cNvCxnSpPr>
            <a:cxnSpLocks noChangeShapeType="1"/>
            <a:stCxn id="14" idx="4"/>
            <a:endCxn id="117" idx="0"/>
          </p:cNvCxnSpPr>
          <p:nvPr/>
        </p:nvCxnSpPr>
        <p:spPr bwMode="auto">
          <a:xfrm>
            <a:off x="8115300" y="2324100"/>
            <a:ext cx="169863" cy="27051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2195" name="TextBox 119"/>
          <p:cNvSpPr txBox="1">
            <a:spLocks noChangeArrowheads="1"/>
          </p:cNvSpPr>
          <p:nvPr/>
        </p:nvSpPr>
        <p:spPr bwMode="auto">
          <a:xfrm>
            <a:off x="7018338" y="48006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Spouse 1, Manager</a:t>
            </a:r>
          </a:p>
        </p:txBody>
      </p:sp>
      <p:sp>
        <p:nvSpPr>
          <p:cNvPr id="732196" name="TextBox 120"/>
          <p:cNvSpPr txBox="1">
            <a:spLocks noChangeArrowheads="1"/>
          </p:cNvSpPr>
          <p:nvPr/>
        </p:nvSpPr>
        <p:spPr bwMode="auto">
          <a:xfrm>
            <a:off x="8229600" y="472440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100%</a:t>
            </a:r>
          </a:p>
        </p:txBody>
      </p:sp>
      <p:sp>
        <p:nvSpPr>
          <p:cNvPr id="732197" name="TextBox 121"/>
          <p:cNvSpPr txBox="1">
            <a:spLocks noChangeArrowheads="1"/>
          </p:cNvSpPr>
          <p:nvPr/>
        </p:nvSpPr>
        <p:spPr bwMode="auto">
          <a:xfrm>
            <a:off x="6904831" y="5592764"/>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Leveraged Investment</a:t>
            </a:r>
          </a:p>
        </p:txBody>
      </p:sp>
      <p:cxnSp>
        <p:nvCxnSpPr>
          <p:cNvPr id="732198" name="Straight Connector 123"/>
          <p:cNvCxnSpPr>
            <a:cxnSpLocks noChangeShapeType="1"/>
            <a:stCxn id="117" idx="2"/>
            <a:endCxn id="732195" idx="2"/>
          </p:cNvCxnSpPr>
          <p:nvPr/>
        </p:nvCxnSpPr>
        <p:spPr bwMode="auto">
          <a:xfrm rot="10800000">
            <a:off x="7467600" y="5200650"/>
            <a:ext cx="304800" cy="220663"/>
          </a:xfrm>
          <a:prstGeom prst="line">
            <a:avLst/>
          </a:prstGeom>
          <a:noFill/>
          <a:ln w="9525"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732199" name="TextBox 124"/>
          <p:cNvSpPr txBox="1">
            <a:spLocks noChangeArrowheads="1"/>
          </p:cNvSpPr>
          <p:nvPr/>
        </p:nvSpPr>
        <p:spPr bwMode="auto">
          <a:xfrm>
            <a:off x="5105400" y="5717381"/>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Property or activity</a:t>
            </a:r>
          </a:p>
        </p:txBody>
      </p:sp>
      <p:cxnSp>
        <p:nvCxnSpPr>
          <p:cNvPr id="732200" name="Straight Connector 126"/>
          <p:cNvCxnSpPr>
            <a:cxnSpLocks noChangeShapeType="1"/>
            <a:stCxn id="115" idx="6"/>
            <a:endCxn id="116" idx="2"/>
          </p:cNvCxnSpPr>
          <p:nvPr/>
        </p:nvCxnSpPr>
        <p:spPr bwMode="auto">
          <a:xfrm flipV="1">
            <a:off x="4454525" y="5367338"/>
            <a:ext cx="801688" cy="5476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201" name="Straight Connector 128"/>
          <p:cNvCxnSpPr>
            <a:cxnSpLocks noChangeShapeType="1"/>
            <a:stCxn id="13" idx="4"/>
            <a:endCxn id="115" idx="7"/>
          </p:cNvCxnSpPr>
          <p:nvPr/>
        </p:nvCxnSpPr>
        <p:spPr bwMode="auto">
          <a:xfrm flipH="1">
            <a:off x="4303713" y="2363788"/>
            <a:ext cx="2135187" cy="27797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202" name="Straight Connector 130"/>
          <p:cNvCxnSpPr>
            <a:cxnSpLocks noChangeShapeType="1"/>
            <a:stCxn id="12" idx="4"/>
            <a:endCxn id="115" idx="0"/>
          </p:cNvCxnSpPr>
          <p:nvPr/>
        </p:nvCxnSpPr>
        <p:spPr bwMode="auto">
          <a:xfrm flipH="1">
            <a:off x="3941763" y="2274888"/>
            <a:ext cx="677862" cy="27543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203" name="Straight Connector 132"/>
          <p:cNvCxnSpPr>
            <a:cxnSpLocks noChangeShapeType="1"/>
            <a:stCxn id="732176" idx="2"/>
            <a:endCxn id="115" idx="1"/>
          </p:cNvCxnSpPr>
          <p:nvPr/>
        </p:nvCxnSpPr>
        <p:spPr bwMode="auto">
          <a:xfrm>
            <a:off x="3048000" y="2352675"/>
            <a:ext cx="531813" cy="27908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204" name="Straight Connector 134"/>
          <p:cNvCxnSpPr>
            <a:cxnSpLocks noChangeShapeType="1"/>
            <a:stCxn id="13" idx="4"/>
            <a:endCxn id="114" idx="0"/>
          </p:cNvCxnSpPr>
          <p:nvPr/>
        </p:nvCxnSpPr>
        <p:spPr bwMode="auto">
          <a:xfrm flipH="1">
            <a:off x="1655763" y="2363788"/>
            <a:ext cx="4783137" cy="26654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2205" name="Straight Connector 136"/>
          <p:cNvCxnSpPr>
            <a:cxnSpLocks noChangeShapeType="1"/>
            <a:stCxn id="732176" idx="2"/>
            <a:endCxn id="114" idx="0"/>
          </p:cNvCxnSpPr>
          <p:nvPr/>
        </p:nvCxnSpPr>
        <p:spPr bwMode="auto">
          <a:xfrm flipH="1">
            <a:off x="1655763" y="2352675"/>
            <a:ext cx="1392237" cy="2676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32206" name="TextBox 143"/>
          <p:cNvSpPr txBox="1">
            <a:spLocks noChangeArrowheads="1"/>
          </p:cNvSpPr>
          <p:nvPr/>
        </p:nvSpPr>
        <p:spPr bwMode="auto">
          <a:xfrm>
            <a:off x="1155700" y="4762500"/>
            <a:ext cx="762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97%</a:t>
            </a:r>
          </a:p>
        </p:txBody>
      </p:sp>
      <p:sp>
        <p:nvSpPr>
          <p:cNvPr id="732207" name="TextBox 144"/>
          <p:cNvSpPr txBox="1">
            <a:spLocks noChangeArrowheads="1"/>
          </p:cNvSpPr>
          <p:nvPr/>
        </p:nvSpPr>
        <p:spPr bwMode="auto">
          <a:xfrm>
            <a:off x="1981200" y="480060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3%</a:t>
            </a:r>
          </a:p>
        </p:txBody>
      </p:sp>
      <p:sp>
        <p:nvSpPr>
          <p:cNvPr id="732208" name="TextBox 145"/>
          <p:cNvSpPr txBox="1">
            <a:spLocks noChangeArrowheads="1"/>
          </p:cNvSpPr>
          <p:nvPr/>
        </p:nvSpPr>
        <p:spPr bwMode="auto">
          <a:xfrm>
            <a:off x="2971800" y="480060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1%</a:t>
            </a:r>
          </a:p>
        </p:txBody>
      </p:sp>
      <p:sp>
        <p:nvSpPr>
          <p:cNvPr id="732209" name="TextBox 148"/>
          <p:cNvSpPr txBox="1">
            <a:spLocks noChangeArrowheads="1"/>
          </p:cNvSpPr>
          <p:nvPr/>
        </p:nvSpPr>
        <p:spPr bwMode="auto">
          <a:xfrm>
            <a:off x="3429000" y="472440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96%</a:t>
            </a:r>
          </a:p>
        </p:txBody>
      </p:sp>
      <p:sp>
        <p:nvSpPr>
          <p:cNvPr id="732210" name="TextBox 149"/>
          <p:cNvSpPr txBox="1">
            <a:spLocks noChangeArrowheads="1"/>
          </p:cNvSpPr>
          <p:nvPr/>
        </p:nvSpPr>
        <p:spPr bwMode="auto">
          <a:xfrm>
            <a:off x="4419600" y="4800600"/>
            <a:ext cx="76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dirty="0">
                <a:solidFill>
                  <a:schemeClr val="tx1"/>
                </a:solidFill>
                <a:latin typeface="Times New Roman" panose="02020603050405020304" pitchFamily="18" charset="0"/>
              </a:rPr>
              <a:t>3%</a:t>
            </a:r>
          </a:p>
        </p:txBody>
      </p:sp>
      <p:sp>
        <p:nvSpPr>
          <p:cNvPr id="732211" name="TextBox 150"/>
          <p:cNvSpPr txBox="1">
            <a:spLocks noChangeArrowheads="1"/>
          </p:cNvSpPr>
          <p:nvPr/>
        </p:nvSpPr>
        <p:spPr bwMode="auto">
          <a:xfrm>
            <a:off x="0" y="47244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000" b="1" dirty="0">
                <a:solidFill>
                  <a:schemeClr val="tx1"/>
                </a:solidFill>
                <a:latin typeface="Times New Roman" panose="02020603050405020304" pitchFamily="18" charset="0"/>
              </a:rPr>
              <a:t>SECOND TIER PLANNING:</a:t>
            </a:r>
          </a:p>
        </p:txBody>
      </p:sp>
    </p:spTree>
    <p:extLst>
      <p:ext uri="{BB962C8B-B14F-4D97-AF65-F5344CB8AC3E}">
        <p14:creationId xmlns:p14="http://schemas.microsoft.com/office/powerpoint/2010/main" val="21645072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Box 5"/>
          <p:cNvSpPr txBox="1">
            <a:spLocks noChangeArrowheads="1"/>
          </p:cNvSpPr>
          <p:nvPr/>
        </p:nvSpPr>
        <p:spPr bwMode="auto">
          <a:xfrm>
            <a:off x="0" y="36513"/>
            <a:ext cx="9144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defRPr/>
            </a:pPr>
            <a:r>
              <a:rPr lang="en-US" altLang="en-US" sz="2800" b="1" dirty="0">
                <a:latin typeface="Times New Roman" panose="02020603050405020304" pitchFamily="18" charset="0"/>
                <a:cs typeface="Times New Roman" panose="02020603050405020304" pitchFamily="18" charset="0"/>
              </a:rPr>
              <a:t>Protective Trust Logistical Chart</a:t>
            </a:r>
          </a:p>
        </p:txBody>
      </p:sp>
      <p:sp>
        <p:nvSpPr>
          <p:cNvPr id="458755" name="TextBox 26"/>
          <p:cNvSpPr txBox="1">
            <a:spLocks noChangeArrowheads="1"/>
          </p:cNvSpPr>
          <p:nvPr/>
        </p:nvSpPr>
        <p:spPr bwMode="auto">
          <a:xfrm>
            <a:off x="7583488" y="5591175"/>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Benefits children.</a:t>
            </a:r>
          </a:p>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Taxable in their estates.</a:t>
            </a:r>
          </a:p>
        </p:txBody>
      </p:sp>
      <p:grpSp>
        <p:nvGrpSpPr>
          <p:cNvPr id="458756" name="Group 1"/>
          <p:cNvGrpSpPr>
            <a:grpSpLocks/>
          </p:cNvGrpSpPr>
          <p:nvPr/>
        </p:nvGrpSpPr>
        <p:grpSpPr bwMode="auto">
          <a:xfrm>
            <a:off x="276506" y="636588"/>
            <a:ext cx="8638894" cy="5973436"/>
            <a:chOff x="124106" y="609600"/>
            <a:chExt cx="8639014" cy="5973221"/>
          </a:xfrm>
        </p:grpSpPr>
        <p:sp>
          <p:nvSpPr>
            <p:cNvPr id="7" name="Rounded Rectangle 6"/>
            <p:cNvSpPr/>
            <p:nvPr/>
          </p:nvSpPr>
          <p:spPr>
            <a:xfrm>
              <a:off x="2514633" y="609600"/>
              <a:ext cx="2819439"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2000" dirty="0">
                  <a:latin typeface="Times New Roman" pitchFamily="18" charset="0"/>
                  <a:cs typeface="Times New Roman" pitchFamily="18" charset="0"/>
                </a:rPr>
                <a:t>First Dying Spouse’s </a:t>
              </a:r>
            </a:p>
            <a:p>
              <a:pPr algn="ctr" eaLnBrk="1" hangingPunct="1">
                <a:defRPr/>
              </a:pPr>
              <a:r>
                <a:rPr lang="en-US" sz="2000" dirty="0">
                  <a:latin typeface="Times New Roman" pitchFamily="18" charset="0"/>
                  <a:cs typeface="Times New Roman" pitchFamily="18" charset="0"/>
                </a:rPr>
                <a:t>Revocable Trust</a:t>
              </a:r>
            </a:p>
          </p:txBody>
        </p:sp>
        <p:sp>
          <p:nvSpPr>
            <p:cNvPr id="8" name="Rounded Rectangle 7"/>
            <p:cNvSpPr/>
            <p:nvPr/>
          </p:nvSpPr>
          <p:spPr>
            <a:xfrm>
              <a:off x="5867480" y="609600"/>
              <a:ext cx="2819439"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2000" dirty="0">
                  <a:latin typeface="Times New Roman" pitchFamily="18" charset="0"/>
                  <a:cs typeface="Times New Roman" pitchFamily="18" charset="0"/>
                </a:rPr>
                <a:t>Surviving Spouse’s </a:t>
              </a:r>
            </a:p>
            <a:p>
              <a:pPr algn="ctr" eaLnBrk="1" hangingPunct="1">
                <a:defRPr/>
              </a:pPr>
              <a:r>
                <a:rPr lang="en-US" sz="2000" dirty="0">
                  <a:latin typeface="Times New Roman" pitchFamily="18" charset="0"/>
                  <a:cs typeface="Times New Roman" pitchFamily="18" charset="0"/>
                </a:rPr>
                <a:t>Revocable Trust</a:t>
              </a:r>
            </a:p>
          </p:txBody>
        </p:sp>
        <p:sp>
          <p:nvSpPr>
            <p:cNvPr id="9" name="Down Arrow Callout 8"/>
            <p:cNvSpPr/>
            <p:nvPr/>
          </p:nvSpPr>
          <p:spPr>
            <a:xfrm>
              <a:off x="2590834" y="1600164"/>
              <a:ext cx="1103328" cy="1066762"/>
            </a:xfrm>
            <a:prstGeom prst="downArrowCallou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100" dirty="0">
                  <a:latin typeface="Times New Roman" panose="02020603050405020304" pitchFamily="18" charset="0"/>
                  <a:cs typeface="Times New Roman" pitchFamily="18" charset="0"/>
                </a:rPr>
                <a:t>$13,990,000*</a:t>
              </a:r>
            </a:p>
          </p:txBody>
        </p:sp>
        <p:sp>
          <p:nvSpPr>
            <p:cNvPr id="10" name="Down Arrow Callout 9"/>
            <p:cNvSpPr/>
            <p:nvPr/>
          </p:nvSpPr>
          <p:spPr>
            <a:xfrm>
              <a:off x="4078343" y="1600164"/>
              <a:ext cx="1103327" cy="1066762"/>
            </a:xfrm>
            <a:prstGeom prst="downArrowCallou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400" dirty="0">
                  <a:latin typeface="Times New Roman" panose="02020603050405020304" pitchFamily="18" charset="0"/>
                  <a:cs typeface="Times New Roman" pitchFamily="18" charset="0"/>
                </a:rPr>
                <a:t>Remaining Assets</a:t>
              </a:r>
              <a:endParaRPr lang="en-US" sz="300" dirty="0">
                <a:latin typeface="Times New Roman" pitchFamily="18" charset="0"/>
                <a:cs typeface="Times New Roman" pitchFamily="18" charset="0"/>
              </a:endParaRPr>
            </a:p>
          </p:txBody>
        </p:sp>
        <p:sp>
          <p:nvSpPr>
            <p:cNvPr id="11" name="Rounded Rectangle 10"/>
            <p:cNvSpPr/>
            <p:nvPr/>
          </p:nvSpPr>
          <p:spPr>
            <a:xfrm>
              <a:off x="2286030" y="2743123"/>
              <a:ext cx="1654198"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latin typeface="Times New Roman" pitchFamily="18" charset="0"/>
                  <a:cs typeface="Times New Roman" pitchFamily="18" charset="0"/>
                </a:rPr>
                <a:t>Family</a:t>
              </a:r>
            </a:p>
            <a:p>
              <a:pPr algn="ctr" eaLnBrk="1" hangingPunct="1">
                <a:defRPr/>
              </a:pPr>
              <a:r>
                <a:rPr lang="en-US" sz="1000" dirty="0">
                  <a:latin typeface="Times New Roman" pitchFamily="18" charset="0"/>
                  <a:cs typeface="Times New Roman" pitchFamily="18" charset="0"/>
                </a:rPr>
                <a:t>(By-Pass)</a:t>
              </a:r>
            </a:p>
            <a:p>
              <a:pPr algn="ctr" eaLnBrk="1" hangingPunct="1">
                <a:defRPr/>
              </a:pPr>
              <a:r>
                <a:rPr lang="en-US" sz="1000" dirty="0">
                  <a:latin typeface="Times New Roman" pitchFamily="18" charset="0"/>
                  <a:cs typeface="Times New Roman" pitchFamily="18" charset="0"/>
                </a:rPr>
                <a:t>Generation Skipping Trust</a:t>
              </a:r>
            </a:p>
            <a:p>
              <a:pPr algn="ctr" eaLnBrk="1" hangingPunct="1">
                <a:defRPr/>
              </a:pPr>
              <a:r>
                <a:rPr lang="en-US" sz="500" dirty="0">
                  <a:latin typeface="Times New Roman" pitchFamily="18" charset="0"/>
                  <a:cs typeface="Times New Roman" pitchFamily="18" charset="0"/>
                </a:rPr>
                <a:t>(Not taxed in surviving spouse’s estate)</a:t>
              </a:r>
            </a:p>
          </p:txBody>
        </p:sp>
        <p:sp>
          <p:nvSpPr>
            <p:cNvPr id="12" name="Rounded Rectangle 11"/>
            <p:cNvSpPr/>
            <p:nvPr/>
          </p:nvSpPr>
          <p:spPr>
            <a:xfrm>
              <a:off x="4140256" y="2743123"/>
              <a:ext cx="1041415"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200" dirty="0">
                  <a:latin typeface="Times New Roman" panose="02020603050405020304" pitchFamily="18" charset="0"/>
                  <a:cs typeface="Times New Roman" pitchFamily="18" charset="0"/>
                </a:rPr>
                <a:t>QTIP Non-GST Trust</a:t>
              </a:r>
            </a:p>
            <a:p>
              <a:pPr algn="ctr" eaLnBrk="1" hangingPunct="1">
                <a:defRPr/>
              </a:pPr>
              <a:r>
                <a:rPr lang="en-US" sz="500" dirty="0">
                  <a:latin typeface="Times New Roman" pitchFamily="18" charset="0"/>
                  <a:cs typeface="Times New Roman" pitchFamily="18" charset="0"/>
                </a:rPr>
                <a:t>(Marital Deduction Trust that is not generation skipping)</a:t>
              </a:r>
            </a:p>
          </p:txBody>
        </p:sp>
        <p:sp>
          <p:nvSpPr>
            <p:cNvPr id="13" name="Down Arrow 12"/>
            <p:cNvSpPr/>
            <p:nvPr/>
          </p:nvSpPr>
          <p:spPr>
            <a:xfrm>
              <a:off x="2943264" y="3657490"/>
              <a:ext cx="368305" cy="990564"/>
            </a:xfrm>
            <a:prstGeom prst="downArrow">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latin typeface="Times New Roman" panose="02020603050405020304" pitchFamily="18" charset="0"/>
                <a:cs typeface="Times New Roman" pitchFamily="18" charset="0"/>
              </a:endParaRPr>
            </a:p>
          </p:txBody>
        </p:sp>
        <p:sp>
          <p:nvSpPr>
            <p:cNvPr id="14" name="Down Arrow 13"/>
            <p:cNvSpPr/>
            <p:nvPr/>
          </p:nvSpPr>
          <p:spPr>
            <a:xfrm>
              <a:off x="4424423" y="3647966"/>
              <a:ext cx="368305" cy="990564"/>
            </a:xfrm>
            <a:prstGeom prst="downArrow">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latin typeface="Times New Roman" panose="02020603050405020304" pitchFamily="18" charset="0"/>
                <a:cs typeface="Times New Roman" pitchFamily="18" charset="0"/>
              </a:endParaRPr>
            </a:p>
          </p:txBody>
        </p:sp>
        <p:sp>
          <p:nvSpPr>
            <p:cNvPr id="15" name="Rounded Rectangle 14"/>
            <p:cNvSpPr/>
            <p:nvPr/>
          </p:nvSpPr>
          <p:spPr>
            <a:xfrm>
              <a:off x="2332068" y="4689328"/>
              <a:ext cx="1531958"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100" dirty="0">
                  <a:latin typeface="Times New Roman" panose="02020603050405020304" pitchFamily="18" charset="0"/>
                  <a:cs typeface="Times New Roman" pitchFamily="18" charset="0"/>
                </a:rPr>
                <a:t>Generation Skipping Trusts for Children</a:t>
              </a:r>
              <a:endParaRPr lang="en-US" sz="100" dirty="0">
                <a:latin typeface="Times New Roman" pitchFamily="18" charset="0"/>
                <a:cs typeface="Times New Roman" pitchFamily="18" charset="0"/>
              </a:endParaRPr>
            </a:p>
          </p:txBody>
        </p:sp>
        <p:sp>
          <p:nvSpPr>
            <p:cNvPr id="16" name="Rounded Rectangle 15"/>
            <p:cNvSpPr/>
            <p:nvPr/>
          </p:nvSpPr>
          <p:spPr>
            <a:xfrm>
              <a:off x="4038654" y="4689328"/>
              <a:ext cx="1143016"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100" dirty="0">
                  <a:latin typeface="Times New Roman" panose="02020603050405020304" pitchFamily="18" charset="0"/>
                  <a:cs typeface="Times New Roman" pitchFamily="18" charset="0"/>
                </a:rPr>
                <a:t>Children’s Trust (or distributions)</a:t>
              </a:r>
              <a:endParaRPr lang="en-US" sz="100" dirty="0">
                <a:latin typeface="Times New Roman" pitchFamily="18" charset="0"/>
                <a:cs typeface="Times New Roman" pitchFamily="18" charset="0"/>
              </a:endParaRPr>
            </a:p>
          </p:txBody>
        </p:sp>
        <p:sp>
          <p:nvSpPr>
            <p:cNvPr id="17" name="Rectangle 16"/>
            <p:cNvSpPr/>
            <p:nvPr/>
          </p:nvSpPr>
          <p:spPr>
            <a:xfrm>
              <a:off x="1905024" y="3733688"/>
              <a:ext cx="944576" cy="838170"/>
            </a:xfrm>
            <a:prstGeom prst="rect">
              <a:avLst/>
            </a:prstGeom>
            <a:ln>
              <a:prstDash val="solid"/>
            </a:ln>
          </p:spPr>
          <p:style>
            <a:lnRef idx="2">
              <a:schemeClr val="dk1"/>
            </a:lnRef>
            <a:fillRef idx="1">
              <a:schemeClr val="lt1"/>
            </a:fillRef>
            <a:effectRef idx="0">
              <a:schemeClr val="dk1"/>
            </a:effectRef>
            <a:fontRef idx="minor">
              <a:schemeClr val="dk1"/>
            </a:fontRef>
          </p:style>
          <p:txBody>
            <a:bodyPr/>
            <a:lstStyle/>
            <a:p>
              <a:pPr eaLnBrk="1" hangingPunct="1">
                <a:defRPr/>
              </a:pPr>
              <a:r>
                <a:rPr lang="en-US" sz="800" dirty="0">
                  <a:latin typeface="Times New Roman" panose="02020603050405020304" pitchFamily="18" charset="0"/>
                  <a:cs typeface="Times New Roman" pitchFamily="18" charset="0"/>
                </a:rPr>
                <a:t>Surviving spouse can have the right to redirect how assets are distributed on second death.</a:t>
              </a:r>
            </a:p>
          </p:txBody>
        </p:sp>
        <p:sp>
          <p:nvSpPr>
            <p:cNvPr id="458770" name="TextBox 17"/>
            <p:cNvSpPr txBox="1">
              <a:spLocks noChangeArrowheads="1"/>
            </p:cNvSpPr>
            <p:nvPr/>
          </p:nvSpPr>
          <p:spPr bwMode="auto">
            <a:xfrm>
              <a:off x="2294615" y="5539408"/>
              <a:ext cx="16373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Benefits children and grandchildren.</a:t>
              </a:r>
            </a:p>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Not estate taxable in their estates.</a:t>
              </a:r>
            </a:p>
          </p:txBody>
        </p:sp>
        <p:sp>
          <p:nvSpPr>
            <p:cNvPr id="458771" name="TextBox 18"/>
            <p:cNvSpPr txBox="1">
              <a:spLocks noChangeArrowheads="1"/>
            </p:cNvSpPr>
            <p:nvPr/>
          </p:nvSpPr>
          <p:spPr bwMode="auto">
            <a:xfrm>
              <a:off x="4111487" y="5543386"/>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Benefits children.</a:t>
              </a:r>
            </a:p>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Taxable in their estates.</a:t>
              </a:r>
            </a:p>
          </p:txBody>
        </p:sp>
        <p:sp>
          <p:nvSpPr>
            <p:cNvPr id="20" name="Down Arrow 19"/>
            <p:cNvSpPr/>
            <p:nvPr/>
          </p:nvSpPr>
          <p:spPr>
            <a:xfrm>
              <a:off x="7162898" y="1600164"/>
              <a:ext cx="368305" cy="990564"/>
            </a:xfrm>
            <a:prstGeom prst="downArrow">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latin typeface="Times New Roman" panose="02020603050405020304" pitchFamily="18" charset="0"/>
                <a:cs typeface="Times New Roman" pitchFamily="18" charset="0"/>
              </a:endParaRPr>
            </a:p>
          </p:txBody>
        </p:sp>
        <p:sp>
          <p:nvSpPr>
            <p:cNvPr id="21" name="Rounded Rectangle 20"/>
            <p:cNvSpPr/>
            <p:nvPr/>
          </p:nvSpPr>
          <p:spPr>
            <a:xfrm>
              <a:off x="5943681" y="2743123"/>
              <a:ext cx="2819439"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51" dirty="0">
                  <a:latin typeface="Times New Roman" pitchFamily="18" charset="0"/>
                  <a:cs typeface="Times New Roman" pitchFamily="18" charset="0"/>
                </a:rPr>
                <a:t>Surviving Spouse’s Revocable Trust</a:t>
              </a:r>
            </a:p>
            <a:p>
              <a:pPr algn="ctr" eaLnBrk="1" hangingPunct="1">
                <a:defRPr/>
              </a:pPr>
              <a:r>
                <a:rPr lang="en-US" sz="1051" dirty="0">
                  <a:latin typeface="Times New Roman" pitchFamily="18" charset="0"/>
                  <a:cs typeface="Times New Roman" pitchFamily="18" charset="0"/>
                </a:rPr>
                <a:t>(Will include assets owned jointly on first death)</a:t>
              </a:r>
            </a:p>
          </p:txBody>
        </p:sp>
        <p:sp>
          <p:nvSpPr>
            <p:cNvPr id="22" name="Down Arrow Callout 21"/>
            <p:cNvSpPr/>
            <p:nvPr/>
          </p:nvSpPr>
          <p:spPr>
            <a:xfrm>
              <a:off x="6019882" y="3657490"/>
              <a:ext cx="1103328" cy="1066762"/>
            </a:xfrm>
            <a:prstGeom prst="downArrowCallou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100" dirty="0">
                  <a:latin typeface="Times New Roman" panose="02020603050405020304" pitchFamily="18" charset="0"/>
                  <a:cs typeface="Times New Roman" pitchFamily="18" charset="0"/>
                </a:rPr>
                <a:t>$6,500,000?</a:t>
              </a:r>
            </a:p>
            <a:p>
              <a:pPr algn="ctr" eaLnBrk="1" hangingPunct="1">
                <a:defRPr/>
              </a:pPr>
              <a:r>
                <a:rPr lang="en-US" sz="1100" dirty="0">
                  <a:latin typeface="Times New Roman" panose="02020603050405020304" pitchFamily="18" charset="0"/>
                  <a:cs typeface="Times New Roman" pitchFamily="18" charset="0"/>
                </a:rPr>
                <a:t>$15,000,000</a:t>
              </a:r>
            </a:p>
            <a:p>
              <a:pPr algn="ctr" eaLnBrk="1" hangingPunct="1">
                <a:defRPr/>
              </a:pPr>
              <a:r>
                <a:rPr lang="en-US" sz="1100" dirty="0">
                  <a:latin typeface="Times New Roman" panose="02020603050405020304" pitchFamily="18" charset="0"/>
                  <a:cs typeface="Times New Roman" pitchFamily="18" charset="0"/>
                </a:rPr>
                <a:t>Who knows?</a:t>
              </a:r>
            </a:p>
            <a:p>
              <a:pPr algn="ctr" eaLnBrk="1" hangingPunct="1">
                <a:defRPr/>
              </a:pPr>
              <a:endParaRPr lang="en-US" sz="500" dirty="0">
                <a:latin typeface="Times New Roman" pitchFamily="18" charset="0"/>
                <a:cs typeface="Times New Roman" pitchFamily="18" charset="0"/>
              </a:endParaRPr>
            </a:p>
          </p:txBody>
        </p:sp>
        <p:sp>
          <p:nvSpPr>
            <p:cNvPr id="23" name="Down Arrow Callout 22"/>
            <p:cNvSpPr/>
            <p:nvPr/>
          </p:nvSpPr>
          <p:spPr>
            <a:xfrm>
              <a:off x="7431189" y="3657490"/>
              <a:ext cx="1103327" cy="1066762"/>
            </a:xfrm>
            <a:prstGeom prst="downArrowCallou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100" dirty="0">
                  <a:latin typeface="Times New Roman" panose="02020603050405020304" pitchFamily="18" charset="0"/>
                  <a:cs typeface="Times New Roman" pitchFamily="18" charset="0"/>
                </a:rPr>
                <a:t>Remaining Assets</a:t>
              </a:r>
              <a:endParaRPr lang="en-US" sz="100" dirty="0">
                <a:latin typeface="Times New Roman" pitchFamily="18" charset="0"/>
                <a:cs typeface="Times New Roman" pitchFamily="18" charset="0"/>
              </a:endParaRPr>
            </a:p>
          </p:txBody>
        </p:sp>
        <p:sp>
          <p:nvSpPr>
            <p:cNvPr id="24" name="Rounded Rectangle 23"/>
            <p:cNvSpPr/>
            <p:nvPr/>
          </p:nvSpPr>
          <p:spPr>
            <a:xfrm>
              <a:off x="5791279" y="4760763"/>
              <a:ext cx="1531959"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100" dirty="0">
                  <a:latin typeface="Times New Roman" panose="02020603050405020304" pitchFamily="18" charset="0"/>
                  <a:cs typeface="Times New Roman" pitchFamily="18" charset="0"/>
                </a:rPr>
                <a:t>Generation Skipping Trusts for Children</a:t>
              </a:r>
            </a:p>
            <a:p>
              <a:pPr algn="ctr" eaLnBrk="1" hangingPunct="1">
                <a:defRPr/>
              </a:pPr>
              <a:r>
                <a:rPr lang="en-US" sz="700" dirty="0">
                  <a:latin typeface="Times New Roman" pitchFamily="18" charset="0"/>
                  <a:cs typeface="Times New Roman" pitchFamily="18" charset="0"/>
                </a:rPr>
                <a:t>(Will merge with first dying spouse’s Generation</a:t>
              </a:r>
            </a:p>
            <a:p>
              <a:pPr algn="ctr" eaLnBrk="1" hangingPunct="1">
                <a:defRPr/>
              </a:pPr>
              <a:r>
                <a:rPr lang="en-US" sz="700" dirty="0">
                  <a:latin typeface="Times New Roman" pitchFamily="18" charset="0"/>
                  <a:cs typeface="Times New Roman" pitchFamily="18" charset="0"/>
                </a:rPr>
                <a:t>Skipping Trusts shown on left)</a:t>
              </a:r>
            </a:p>
          </p:txBody>
        </p:sp>
        <p:sp>
          <p:nvSpPr>
            <p:cNvPr id="25" name="Rounded Rectangle 24"/>
            <p:cNvSpPr/>
            <p:nvPr/>
          </p:nvSpPr>
          <p:spPr>
            <a:xfrm>
              <a:off x="7467702" y="4760763"/>
              <a:ext cx="1143016"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100" dirty="0">
                  <a:latin typeface="Times New Roman" panose="02020603050405020304" pitchFamily="18" charset="0"/>
                  <a:cs typeface="Times New Roman" pitchFamily="18" charset="0"/>
                </a:rPr>
                <a:t>Children’s Trust (or distributions)</a:t>
              </a:r>
              <a:endParaRPr lang="en-US" sz="100" dirty="0">
                <a:latin typeface="Times New Roman" pitchFamily="18" charset="0"/>
                <a:cs typeface="Times New Roman" pitchFamily="18" charset="0"/>
              </a:endParaRPr>
            </a:p>
          </p:txBody>
        </p:sp>
        <p:sp>
          <p:nvSpPr>
            <p:cNvPr id="458778" name="TextBox 25"/>
            <p:cNvSpPr txBox="1">
              <a:spLocks noChangeArrowheads="1"/>
            </p:cNvSpPr>
            <p:nvPr/>
          </p:nvSpPr>
          <p:spPr bwMode="auto">
            <a:xfrm>
              <a:off x="5805114" y="5591759"/>
              <a:ext cx="1692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Benefits children and grandchildren.</a:t>
              </a:r>
            </a:p>
            <a:p>
              <a:pPr eaLnBrk="1" hangingPunct="1">
                <a:spcBef>
                  <a:spcPct val="0"/>
                </a:spcBef>
                <a:buClrTx/>
                <a:buFontTx/>
                <a:buNone/>
              </a:pPr>
              <a:r>
                <a:rPr lang="en-US" altLang="en-US" sz="700" b="1">
                  <a:solidFill>
                    <a:schemeClr val="tx1"/>
                  </a:solidFill>
                  <a:latin typeface="Times New Roman" panose="02020603050405020304" pitchFamily="18" charset="0"/>
                  <a:cs typeface="Times New Roman" panose="02020603050405020304" pitchFamily="18" charset="0"/>
                </a:rPr>
                <a:t>Not estate taxable in their estates.</a:t>
              </a:r>
            </a:p>
          </p:txBody>
        </p:sp>
        <p:sp>
          <p:nvSpPr>
            <p:cNvPr id="458779" name="TextBox 29"/>
            <p:cNvSpPr txBox="1">
              <a:spLocks noChangeArrowheads="1"/>
            </p:cNvSpPr>
            <p:nvPr/>
          </p:nvSpPr>
          <p:spPr bwMode="auto">
            <a:xfrm>
              <a:off x="1295400" y="685802"/>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200" b="1">
                  <a:solidFill>
                    <a:schemeClr val="tx1"/>
                  </a:solidFill>
                  <a:latin typeface="Times New Roman" panose="02020603050405020304" pitchFamily="18" charset="0"/>
                  <a:cs typeface="Times New Roman" panose="02020603050405020304" pitchFamily="18" charset="0"/>
                </a:rPr>
                <a:t>During both spouse’s lifetimes:</a:t>
              </a:r>
            </a:p>
          </p:txBody>
        </p:sp>
        <p:sp>
          <p:nvSpPr>
            <p:cNvPr id="458780" name="TextBox 30"/>
            <p:cNvSpPr txBox="1">
              <a:spLocks noChangeArrowheads="1"/>
            </p:cNvSpPr>
            <p:nvPr/>
          </p:nvSpPr>
          <p:spPr bwMode="auto">
            <a:xfrm>
              <a:off x="1371600" y="1600202"/>
              <a:ext cx="990600" cy="64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200" b="1" dirty="0">
                  <a:solidFill>
                    <a:schemeClr val="tx1"/>
                  </a:solidFill>
                  <a:latin typeface="Times New Roman" panose="02020603050405020304" pitchFamily="18" charset="0"/>
                  <a:cs typeface="Times New Roman" panose="02020603050405020304" pitchFamily="18" charset="0"/>
                </a:rPr>
                <a:t>Upon first death in 2025:</a:t>
              </a:r>
            </a:p>
          </p:txBody>
        </p:sp>
        <p:sp>
          <p:nvSpPr>
            <p:cNvPr id="458781" name="TextBox 31"/>
            <p:cNvSpPr txBox="1">
              <a:spLocks noChangeArrowheads="1"/>
            </p:cNvSpPr>
            <p:nvPr/>
          </p:nvSpPr>
          <p:spPr bwMode="auto">
            <a:xfrm>
              <a:off x="1354597" y="2601625"/>
              <a:ext cx="990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200" b="1">
                  <a:solidFill>
                    <a:schemeClr val="tx1"/>
                  </a:solidFill>
                  <a:latin typeface="Times New Roman" panose="02020603050405020304" pitchFamily="18" charset="0"/>
                  <a:cs typeface="Times New Roman" panose="02020603050405020304" pitchFamily="18" charset="0"/>
                </a:rPr>
                <a:t>During surviving spouse’s remaining lifetime:</a:t>
              </a:r>
            </a:p>
          </p:txBody>
        </p:sp>
        <p:sp>
          <p:nvSpPr>
            <p:cNvPr id="458782" name="TextBox 32"/>
            <p:cNvSpPr txBox="1">
              <a:spLocks noChangeArrowheads="1"/>
            </p:cNvSpPr>
            <p:nvPr/>
          </p:nvSpPr>
          <p:spPr bwMode="auto">
            <a:xfrm>
              <a:off x="1295400" y="3801954"/>
              <a:ext cx="720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200" b="1">
                  <a:solidFill>
                    <a:schemeClr val="tx1"/>
                  </a:solidFill>
                  <a:latin typeface="Times New Roman" panose="02020603050405020304" pitchFamily="18" charset="0"/>
                  <a:cs typeface="Times New Roman" panose="02020603050405020304" pitchFamily="18" charset="0"/>
                </a:rPr>
                <a:t>Upon second death:</a:t>
              </a:r>
            </a:p>
          </p:txBody>
        </p:sp>
        <p:sp>
          <p:nvSpPr>
            <p:cNvPr id="458783" name="TextBox 33"/>
            <p:cNvSpPr txBox="1">
              <a:spLocks noChangeArrowheads="1"/>
            </p:cNvSpPr>
            <p:nvPr/>
          </p:nvSpPr>
          <p:spPr bwMode="auto">
            <a:xfrm>
              <a:off x="1371600" y="4837042"/>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None/>
              </a:pPr>
              <a:r>
                <a:rPr lang="en-US" altLang="en-US" sz="1200" b="1">
                  <a:solidFill>
                    <a:schemeClr val="tx1"/>
                  </a:solidFill>
                  <a:latin typeface="Times New Roman" panose="02020603050405020304" pitchFamily="18" charset="0"/>
                  <a:cs typeface="Times New Roman" panose="02020603050405020304" pitchFamily="18" charset="0"/>
                </a:rPr>
                <a:t>After deaths of both spouses:</a:t>
              </a:r>
            </a:p>
          </p:txBody>
        </p:sp>
        <p:sp>
          <p:nvSpPr>
            <p:cNvPr id="458784" name="TextBox 34"/>
            <p:cNvSpPr txBox="1">
              <a:spLocks noChangeArrowheads="1"/>
            </p:cNvSpPr>
            <p:nvPr/>
          </p:nvSpPr>
          <p:spPr bwMode="auto">
            <a:xfrm>
              <a:off x="124106" y="5874935"/>
              <a:ext cx="85911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eaLnBrk="1" hangingPunct="1">
                <a:spcBef>
                  <a:spcPct val="0"/>
                </a:spcBef>
                <a:buClrTx/>
                <a:buFontTx/>
                <a:buNone/>
              </a:pPr>
              <a:r>
                <a:rPr lang="en-US" altLang="en-US" sz="800" b="1" dirty="0">
                  <a:solidFill>
                    <a:schemeClr val="tx1"/>
                  </a:solidFill>
                  <a:latin typeface="Times New Roman" panose="02020603050405020304" pitchFamily="18" charset="0"/>
                  <a:cs typeface="Times New Roman" panose="02020603050405020304" pitchFamily="18" charset="0"/>
                </a:rPr>
                <a:t>*Assumes first spouse dies in 2025 when the exemption is $13,990,000, and that the surviving spouse dies in a later year when the estate tax exemption has gone up to $6,500,000 (based upon CPI increases).  The estate tax exemption is $13,990,000 , less any prior reportable gifts, for those that die in 2025, and increases with the Consumer Price Index in $10,000 increments.  </a:t>
              </a:r>
            </a:p>
            <a:p>
              <a:pPr algn="just" eaLnBrk="1" hangingPunct="1">
                <a:spcBef>
                  <a:spcPct val="0"/>
                </a:spcBef>
                <a:buClrTx/>
                <a:buFontTx/>
                <a:buNone/>
              </a:pPr>
              <a:endParaRPr lang="en-US" altLang="en-US" sz="800" b="1" dirty="0">
                <a:solidFill>
                  <a:schemeClr val="tx1"/>
                </a:solidFill>
                <a:latin typeface="Times New Roman" panose="02020603050405020304" pitchFamily="18" charset="0"/>
                <a:cs typeface="Times New Roman" panose="02020603050405020304" pitchFamily="18" charset="0"/>
              </a:endParaRPr>
            </a:p>
            <a:p>
              <a:pPr algn="just" eaLnBrk="1" hangingPunct="1">
                <a:spcBef>
                  <a:spcPct val="0"/>
                </a:spcBef>
                <a:buClrTx/>
                <a:buFontTx/>
                <a:buNone/>
              </a:pPr>
              <a:r>
                <a:rPr lang="en-US" altLang="en-US" sz="800" b="1" dirty="0">
                  <a:solidFill>
                    <a:schemeClr val="tx1"/>
                  </a:solidFill>
                  <a:latin typeface="Times New Roman" panose="02020603050405020304" pitchFamily="18" charset="0"/>
                  <a:cs typeface="Times New Roman" panose="02020603050405020304" pitchFamily="18" charset="0"/>
                </a:rPr>
                <a:t>If the first spouse does not use the entire exemption amount, what remains may be added to the surviving spouse’s allowance under the “portability rules” but will not grow with inflation, and will be lost if the surviving spouse remarries and the new spouse dies first, leaving no exemption.</a:t>
              </a:r>
            </a:p>
          </p:txBody>
        </p:sp>
        <p:sp>
          <p:nvSpPr>
            <p:cNvPr id="32" name="Rounded Rectangle 31"/>
            <p:cNvSpPr/>
            <p:nvPr/>
          </p:nvSpPr>
          <p:spPr>
            <a:xfrm>
              <a:off x="152400" y="685797"/>
              <a:ext cx="1189055"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latin typeface="Times New Roman" panose="02020603050405020304" pitchFamily="18" charset="0"/>
                  <a:cs typeface="Times New Roman" pitchFamily="18" charset="0"/>
                </a:rPr>
                <a:t>Life Insurance Trust</a:t>
              </a:r>
            </a:p>
            <a:p>
              <a:pPr algn="ctr" eaLnBrk="1" hangingPunct="1">
                <a:defRPr/>
              </a:pPr>
              <a:r>
                <a:rPr lang="en-US" sz="800" dirty="0">
                  <a:latin typeface="Times New Roman" pitchFamily="18" charset="0"/>
                  <a:cs typeface="Times New Roman" pitchFamily="18" charset="0"/>
                </a:rPr>
                <a:t>(Irrevocable and Owns Life Insurance on First Dying Spouse)</a:t>
              </a:r>
              <a:endParaRPr lang="en-US" sz="133" dirty="0">
                <a:latin typeface="Times New Roman" pitchFamily="18" charset="0"/>
                <a:cs typeface="Times New Roman" pitchFamily="18" charset="0"/>
              </a:endParaRPr>
            </a:p>
          </p:txBody>
        </p:sp>
        <p:sp>
          <p:nvSpPr>
            <p:cNvPr id="35" name="Down Arrow 34"/>
            <p:cNvSpPr/>
            <p:nvPr/>
          </p:nvSpPr>
          <p:spPr>
            <a:xfrm>
              <a:off x="496893" y="3652727"/>
              <a:ext cx="368305" cy="995327"/>
            </a:xfrm>
            <a:prstGeom prst="downArrow">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latin typeface="Times New Roman" panose="02020603050405020304" pitchFamily="18" charset="0"/>
                <a:cs typeface="Times New Roman" pitchFamily="18" charset="0"/>
              </a:endParaRPr>
            </a:p>
          </p:txBody>
        </p:sp>
        <p:sp>
          <p:nvSpPr>
            <p:cNvPr id="36" name="Down Arrow 35"/>
            <p:cNvSpPr/>
            <p:nvPr/>
          </p:nvSpPr>
          <p:spPr>
            <a:xfrm>
              <a:off x="457204" y="1584290"/>
              <a:ext cx="368305" cy="1082636"/>
            </a:xfrm>
            <a:prstGeom prst="downArrow">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latin typeface="Times New Roman" panose="02020603050405020304" pitchFamily="18" charset="0"/>
                <a:cs typeface="Times New Roman" pitchFamily="18" charset="0"/>
              </a:endParaRPr>
            </a:p>
          </p:txBody>
        </p:sp>
        <p:sp>
          <p:nvSpPr>
            <p:cNvPr id="38" name="Rounded Rectangle 37"/>
            <p:cNvSpPr/>
            <p:nvPr/>
          </p:nvSpPr>
          <p:spPr>
            <a:xfrm>
              <a:off x="152400" y="2743123"/>
              <a:ext cx="1209692"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latin typeface="Times New Roman" panose="02020603050405020304" pitchFamily="18" charset="0"/>
                  <a:cs typeface="Times New Roman" pitchFamily="18" charset="0"/>
                </a:rPr>
                <a:t>Held for Surviving Spouse &amp; Children</a:t>
              </a:r>
              <a:endParaRPr lang="en-US" sz="133" dirty="0">
                <a:latin typeface="Times New Roman" pitchFamily="18" charset="0"/>
                <a:cs typeface="Times New Roman" pitchFamily="18" charset="0"/>
              </a:endParaRPr>
            </a:p>
          </p:txBody>
        </p:sp>
        <p:sp>
          <p:nvSpPr>
            <p:cNvPr id="39" name="Rounded Rectangle 38"/>
            <p:cNvSpPr/>
            <p:nvPr/>
          </p:nvSpPr>
          <p:spPr>
            <a:xfrm>
              <a:off x="152400" y="4684565"/>
              <a:ext cx="1209692" cy="838170"/>
            </a:xfrm>
            <a:prstGeom prst="roundRect">
              <a:avLst/>
            </a:prstGeom>
            <a:ln>
              <a:prstDash val="soli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900" dirty="0">
                  <a:latin typeface="Times New Roman" panose="02020603050405020304" pitchFamily="18" charset="0"/>
                  <a:cs typeface="Times New Roman" pitchFamily="18" charset="0"/>
                </a:rPr>
                <a:t>May be Generation Skipping to be held as Separate Trusts for Children</a:t>
              </a:r>
              <a:endParaRPr lang="en-US" sz="100" dirty="0">
                <a:latin typeface="Times New Roman" pitchFamily="18" charset="0"/>
                <a:cs typeface="Times New Roman" pitchFamily="18" charset="0"/>
              </a:endParaRPr>
            </a:p>
          </p:txBody>
        </p:sp>
      </p:grpSp>
    </p:spTree>
    <p:extLst>
      <p:ext uri="{BB962C8B-B14F-4D97-AF65-F5344CB8AC3E}">
        <p14:creationId xmlns:p14="http://schemas.microsoft.com/office/powerpoint/2010/main" val="1933002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5"/>
          <p:cNvSpPr txBox="1">
            <a:spLocks noChangeArrowheads="1"/>
          </p:cNvSpPr>
          <p:nvPr/>
        </p:nvSpPr>
        <p:spPr bwMode="auto">
          <a:xfrm>
            <a:off x="1438275" y="131763"/>
            <a:ext cx="6267450" cy="369887"/>
          </a:xfrm>
          <a:prstGeom prst="rect">
            <a:avLst/>
          </a:prstGeom>
          <a:noFill/>
          <a:ln w="9525">
            <a:noFill/>
            <a:miter lim="800000"/>
            <a:headEnd/>
            <a:tailEnd/>
          </a:ln>
        </p:spPr>
        <p:txBody>
          <a:bodyPr>
            <a:spAutoFit/>
          </a:bodyPr>
          <a:lstStyle/>
          <a:p>
            <a:pPr algn="ctr">
              <a:defRPr/>
            </a:pPr>
            <a:r>
              <a:rPr lang="en-US" sz="1802" b="1" dirty="0">
                <a:latin typeface="Times New Roman" pitchFamily="18" charset="0"/>
                <a:ea typeface="+mj-ea"/>
                <a:cs typeface="Times New Roman" pitchFamily="18" charset="0"/>
              </a:rPr>
              <a:t>Revised Protective Trust Logistical Chart with Clayton QTIP</a:t>
            </a:r>
          </a:p>
        </p:txBody>
      </p:sp>
      <p:sp>
        <p:nvSpPr>
          <p:cNvPr id="7" name="Rounded Rectangle 6"/>
          <p:cNvSpPr/>
          <p:nvPr/>
        </p:nvSpPr>
        <p:spPr>
          <a:xfrm>
            <a:off x="1447800" y="609600"/>
            <a:ext cx="35052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397" dirty="0">
                <a:solidFill>
                  <a:schemeClr val="tx1"/>
                </a:solidFill>
                <a:latin typeface="Times New Roman" pitchFamily="18" charset="0"/>
                <a:cs typeface="Times New Roman" pitchFamily="18" charset="0"/>
              </a:rPr>
              <a:t>First Dying Spouse’s </a:t>
            </a:r>
          </a:p>
          <a:p>
            <a:pPr algn="ctr">
              <a:defRPr/>
            </a:pPr>
            <a:r>
              <a:rPr lang="en-US" sz="2397" dirty="0">
                <a:solidFill>
                  <a:schemeClr val="tx1"/>
                </a:solidFill>
                <a:latin typeface="Times New Roman" pitchFamily="18" charset="0"/>
                <a:cs typeface="Times New Roman" pitchFamily="18" charset="0"/>
              </a:rPr>
              <a:t>Revocable Trust</a:t>
            </a:r>
          </a:p>
        </p:txBody>
      </p:sp>
      <p:sp>
        <p:nvSpPr>
          <p:cNvPr id="8" name="Rounded Rectangle 7"/>
          <p:cNvSpPr/>
          <p:nvPr/>
        </p:nvSpPr>
        <p:spPr>
          <a:xfrm>
            <a:off x="5181600" y="609600"/>
            <a:ext cx="35052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397" dirty="0">
                <a:solidFill>
                  <a:schemeClr val="tx1"/>
                </a:solidFill>
                <a:latin typeface="Times New Roman" pitchFamily="18" charset="0"/>
                <a:cs typeface="Times New Roman" pitchFamily="18" charset="0"/>
              </a:rPr>
              <a:t>Surviving Spouse’s </a:t>
            </a:r>
          </a:p>
          <a:p>
            <a:pPr algn="ctr">
              <a:defRPr/>
            </a:pPr>
            <a:r>
              <a:rPr lang="en-US" sz="2397" dirty="0">
                <a:solidFill>
                  <a:schemeClr val="tx1"/>
                </a:solidFill>
                <a:latin typeface="Times New Roman" pitchFamily="18" charset="0"/>
                <a:cs typeface="Times New Roman" pitchFamily="18" charset="0"/>
              </a:rPr>
              <a:t>Revocable Trust</a:t>
            </a:r>
          </a:p>
        </p:txBody>
      </p:sp>
      <p:sp>
        <p:nvSpPr>
          <p:cNvPr id="9" name="Down Arrow Callout 8"/>
          <p:cNvSpPr/>
          <p:nvPr/>
        </p:nvSpPr>
        <p:spPr>
          <a:xfrm>
            <a:off x="1447800" y="1600200"/>
            <a:ext cx="2286000" cy="1066800"/>
          </a:xfrm>
          <a:prstGeom prst="downArrowCallou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300" dirty="0">
                <a:solidFill>
                  <a:schemeClr val="tx1"/>
                </a:solidFill>
                <a:latin typeface="Times New Roman" pitchFamily="18" charset="0"/>
                <a:cs typeface="Times New Roman" pitchFamily="18" charset="0"/>
              </a:rPr>
              <a:t>$13,990,000*</a:t>
            </a:r>
            <a:endParaRPr lang="en-US" sz="800" dirty="0">
              <a:solidFill>
                <a:schemeClr val="tx1"/>
              </a:solidFill>
              <a:latin typeface="Times New Roman" pitchFamily="18" charset="0"/>
              <a:cs typeface="Times New Roman" pitchFamily="18" charset="0"/>
            </a:endParaRPr>
          </a:p>
        </p:txBody>
      </p:sp>
      <p:sp>
        <p:nvSpPr>
          <p:cNvPr id="10" name="Down Arrow Callout 9"/>
          <p:cNvSpPr/>
          <p:nvPr/>
        </p:nvSpPr>
        <p:spPr>
          <a:xfrm>
            <a:off x="3810000" y="1600200"/>
            <a:ext cx="1371600" cy="1066800"/>
          </a:xfrm>
          <a:prstGeom prst="downArrowCallou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600" dirty="0">
                <a:solidFill>
                  <a:schemeClr val="tx1"/>
                </a:solidFill>
                <a:latin typeface="Times New Roman" pitchFamily="18" charset="0"/>
                <a:cs typeface="Times New Roman" pitchFamily="18" charset="0"/>
              </a:rPr>
              <a:t>Remaining Assets</a:t>
            </a:r>
            <a:endParaRPr lang="en-US" sz="700" dirty="0">
              <a:solidFill>
                <a:schemeClr val="tx1"/>
              </a:solidFill>
              <a:latin typeface="Times New Roman" pitchFamily="18" charset="0"/>
              <a:cs typeface="Times New Roman" pitchFamily="18" charset="0"/>
            </a:endParaRPr>
          </a:p>
        </p:txBody>
      </p:sp>
      <p:sp>
        <p:nvSpPr>
          <p:cNvPr id="11" name="Rounded Rectangle 10"/>
          <p:cNvSpPr/>
          <p:nvPr/>
        </p:nvSpPr>
        <p:spPr>
          <a:xfrm>
            <a:off x="1295400" y="2743200"/>
            <a:ext cx="12954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800" b="1" dirty="0">
                <a:solidFill>
                  <a:schemeClr val="tx1"/>
                </a:solidFill>
                <a:latin typeface="Times New Roman" pitchFamily="18" charset="0"/>
                <a:cs typeface="Times New Roman" pitchFamily="18" charset="0"/>
              </a:rPr>
              <a:t>Family</a:t>
            </a:r>
          </a:p>
          <a:p>
            <a:pPr algn="ctr">
              <a:defRPr/>
            </a:pPr>
            <a:r>
              <a:rPr lang="en-US" sz="800" b="1" dirty="0">
                <a:solidFill>
                  <a:schemeClr val="tx1"/>
                </a:solidFill>
                <a:latin typeface="Times New Roman" pitchFamily="18" charset="0"/>
                <a:cs typeface="Times New Roman" pitchFamily="18" charset="0"/>
              </a:rPr>
              <a:t>(By-Pass)</a:t>
            </a:r>
          </a:p>
          <a:p>
            <a:pPr algn="ctr">
              <a:defRPr/>
            </a:pPr>
            <a:r>
              <a:rPr lang="en-US" sz="800" b="1" dirty="0">
                <a:solidFill>
                  <a:schemeClr val="tx1"/>
                </a:solidFill>
                <a:latin typeface="Times New Roman" pitchFamily="18" charset="0"/>
                <a:cs typeface="Times New Roman" pitchFamily="18" charset="0"/>
              </a:rPr>
              <a:t>Generation Skipping Trust</a:t>
            </a:r>
          </a:p>
          <a:p>
            <a:pPr algn="ctr">
              <a:defRPr/>
            </a:pPr>
            <a:r>
              <a:rPr lang="en-US" sz="600" dirty="0">
                <a:solidFill>
                  <a:schemeClr val="tx1"/>
                </a:solidFill>
                <a:latin typeface="Times New Roman" pitchFamily="18" charset="0"/>
                <a:cs typeface="Times New Roman" pitchFamily="18" charset="0"/>
              </a:rPr>
              <a:t>(Not taxed in surviving spouse’s estate)</a:t>
            </a:r>
          </a:p>
        </p:txBody>
      </p:sp>
      <p:sp>
        <p:nvSpPr>
          <p:cNvPr id="12" name="Rounded Rectangle 11"/>
          <p:cNvSpPr/>
          <p:nvPr/>
        </p:nvSpPr>
        <p:spPr>
          <a:xfrm>
            <a:off x="3886200" y="2743200"/>
            <a:ext cx="11430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050" b="1" dirty="0">
                <a:solidFill>
                  <a:schemeClr val="tx1"/>
                </a:solidFill>
                <a:latin typeface="Times New Roman" pitchFamily="18" charset="0"/>
                <a:cs typeface="Times New Roman" pitchFamily="18" charset="0"/>
              </a:rPr>
              <a:t>QTIP Non-GST Trust</a:t>
            </a:r>
          </a:p>
          <a:p>
            <a:pPr algn="ctr">
              <a:defRPr/>
            </a:pPr>
            <a:r>
              <a:rPr lang="en-US" sz="600" dirty="0">
                <a:solidFill>
                  <a:schemeClr val="tx1"/>
                </a:solidFill>
                <a:latin typeface="Times New Roman" pitchFamily="18" charset="0"/>
                <a:cs typeface="Times New Roman" pitchFamily="18" charset="0"/>
              </a:rPr>
              <a:t>(Marital Deduction Trust that is not generation skipping)</a:t>
            </a:r>
          </a:p>
        </p:txBody>
      </p:sp>
      <p:sp>
        <p:nvSpPr>
          <p:cNvPr id="13" name="Down Arrow 12"/>
          <p:cNvSpPr/>
          <p:nvPr/>
        </p:nvSpPr>
        <p:spPr>
          <a:xfrm>
            <a:off x="1905000" y="3657600"/>
            <a:ext cx="457200" cy="99060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397" dirty="0">
              <a:solidFill>
                <a:schemeClr val="tx1"/>
              </a:solidFill>
              <a:latin typeface="Times New Roman" pitchFamily="18" charset="0"/>
              <a:cs typeface="Times New Roman" pitchFamily="18" charset="0"/>
            </a:endParaRPr>
          </a:p>
        </p:txBody>
      </p:sp>
      <p:sp>
        <p:nvSpPr>
          <p:cNvPr id="14" name="Down Arrow 13"/>
          <p:cNvSpPr/>
          <p:nvPr/>
        </p:nvSpPr>
        <p:spPr>
          <a:xfrm>
            <a:off x="4343400" y="3657600"/>
            <a:ext cx="457200" cy="99060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397" dirty="0">
              <a:solidFill>
                <a:schemeClr val="tx1"/>
              </a:solidFill>
              <a:latin typeface="Times New Roman" pitchFamily="18" charset="0"/>
              <a:cs typeface="Times New Roman" pitchFamily="18" charset="0"/>
            </a:endParaRPr>
          </a:p>
        </p:txBody>
      </p:sp>
      <p:sp>
        <p:nvSpPr>
          <p:cNvPr id="15" name="Rounded Rectangle 14"/>
          <p:cNvSpPr/>
          <p:nvPr/>
        </p:nvSpPr>
        <p:spPr>
          <a:xfrm>
            <a:off x="1371600" y="4724400"/>
            <a:ext cx="19050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200" b="1" dirty="0">
                <a:solidFill>
                  <a:schemeClr val="tx1"/>
                </a:solidFill>
                <a:latin typeface="Times New Roman" pitchFamily="18" charset="0"/>
                <a:cs typeface="Times New Roman" pitchFamily="18" charset="0"/>
              </a:rPr>
              <a:t>Generation Skipping Trusts for Children</a:t>
            </a:r>
            <a:endParaRPr lang="en-US" sz="800" dirty="0">
              <a:solidFill>
                <a:schemeClr val="tx1"/>
              </a:solidFill>
              <a:latin typeface="Times New Roman" pitchFamily="18" charset="0"/>
              <a:cs typeface="Times New Roman" pitchFamily="18" charset="0"/>
            </a:endParaRPr>
          </a:p>
        </p:txBody>
      </p:sp>
      <p:sp>
        <p:nvSpPr>
          <p:cNvPr id="16" name="Rounded Rectangle 15"/>
          <p:cNvSpPr/>
          <p:nvPr/>
        </p:nvSpPr>
        <p:spPr>
          <a:xfrm>
            <a:off x="3505200" y="4724400"/>
            <a:ext cx="12954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050" b="1" dirty="0">
                <a:solidFill>
                  <a:schemeClr val="tx1"/>
                </a:solidFill>
                <a:latin typeface="Times New Roman" pitchFamily="18" charset="0"/>
                <a:cs typeface="Times New Roman" pitchFamily="18" charset="0"/>
              </a:rPr>
              <a:t>Children’s Trust (or outright distributions)</a:t>
            </a:r>
            <a:endParaRPr lang="en-US" sz="600" dirty="0">
              <a:solidFill>
                <a:schemeClr val="tx1"/>
              </a:solidFill>
              <a:latin typeface="Times New Roman" pitchFamily="18" charset="0"/>
              <a:cs typeface="Times New Roman" pitchFamily="18" charset="0"/>
            </a:endParaRPr>
          </a:p>
        </p:txBody>
      </p:sp>
      <p:sp>
        <p:nvSpPr>
          <p:cNvPr id="17" name="Rectangle 16"/>
          <p:cNvSpPr/>
          <p:nvPr/>
        </p:nvSpPr>
        <p:spPr>
          <a:xfrm>
            <a:off x="914400" y="3733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defRPr/>
            </a:pPr>
            <a:r>
              <a:rPr lang="en-US" sz="700" dirty="0">
                <a:solidFill>
                  <a:schemeClr val="tx1"/>
                </a:solidFill>
                <a:latin typeface="Times New Roman" pitchFamily="18" charset="0"/>
                <a:cs typeface="Times New Roman" pitchFamily="18" charset="0"/>
              </a:rPr>
              <a:t>Surviving spouse can have the right to redirect how assets are distributed on second death.</a:t>
            </a:r>
          </a:p>
        </p:txBody>
      </p:sp>
      <p:sp>
        <p:nvSpPr>
          <p:cNvPr id="460814" name="TextBox 17"/>
          <p:cNvSpPr txBox="1">
            <a:spLocks noChangeArrowheads="1"/>
          </p:cNvSpPr>
          <p:nvPr/>
        </p:nvSpPr>
        <p:spPr bwMode="auto">
          <a:xfrm>
            <a:off x="1295400" y="56388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Benefits children and grandchildren.</a:t>
            </a:r>
          </a:p>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Not estate taxable in their estates.</a:t>
            </a:r>
          </a:p>
        </p:txBody>
      </p:sp>
      <p:sp>
        <p:nvSpPr>
          <p:cNvPr id="460815" name="TextBox 18"/>
          <p:cNvSpPr txBox="1">
            <a:spLocks noChangeArrowheads="1"/>
          </p:cNvSpPr>
          <p:nvPr/>
        </p:nvSpPr>
        <p:spPr bwMode="auto">
          <a:xfrm>
            <a:off x="3505200" y="56388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Benefits children.</a:t>
            </a:r>
          </a:p>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Taxable in their estates.</a:t>
            </a:r>
          </a:p>
        </p:txBody>
      </p:sp>
      <p:sp>
        <p:nvSpPr>
          <p:cNvPr id="20" name="Down Arrow 19"/>
          <p:cNvSpPr/>
          <p:nvPr/>
        </p:nvSpPr>
        <p:spPr>
          <a:xfrm>
            <a:off x="6629400" y="1676400"/>
            <a:ext cx="457200" cy="990600"/>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sz="2397" dirty="0">
              <a:solidFill>
                <a:schemeClr val="tx1"/>
              </a:solidFill>
              <a:latin typeface="Times New Roman" pitchFamily="18" charset="0"/>
              <a:cs typeface="Times New Roman" pitchFamily="18" charset="0"/>
            </a:endParaRPr>
          </a:p>
        </p:txBody>
      </p:sp>
      <p:sp>
        <p:nvSpPr>
          <p:cNvPr id="21" name="Rounded Rectangle 20"/>
          <p:cNvSpPr/>
          <p:nvPr/>
        </p:nvSpPr>
        <p:spPr>
          <a:xfrm>
            <a:off x="5257800" y="2743200"/>
            <a:ext cx="35052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100" dirty="0">
                <a:solidFill>
                  <a:schemeClr val="tx1"/>
                </a:solidFill>
                <a:latin typeface="Times New Roman" pitchFamily="18" charset="0"/>
                <a:cs typeface="Times New Roman" pitchFamily="18" charset="0"/>
              </a:rPr>
              <a:t>Surviving Spouse’s Revocable Trust</a:t>
            </a:r>
          </a:p>
          <a:p>
            <a:pPr algn="ctr">
              <a:defRPr/>
            </a:pPr>
            <a:r>
              <a:rPr lang="en-US" sz="1100" dirty="0">
                <a:solidFill>
                  <a:schemeClr val="tx1"/>
                </a:solidFill>
                <a:latin typeface="Times New Roman" pitchFamily="18" charset="0"/>
                <a:cs typeface="Times New Roman" pitchFamily="18" charset="0"/>
              </a:rPr>
              <a:t>(Will include assets owned jointly on first death)</a:t>
            </a:r>
          </a:p>
        </p:txBody>
      </p:sp>
      <p:sp>
        <p:nvSpPr>
          <p:cNvPr id="22" name="Down Arrow Callout 21"/>
          <p:cNvSpPr/>
          <p:nvPr/>
        </p:nvSpPr>
        <p:spPr>
          <a:xfrm>
            <a:off x="5334000" y="3657600"/>
            <a:ext cx="1371600" cy="1066800"/>
          </a:xfrm>
          <a:prstGeom prst="downArrowCallou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300" dirty="0">
                <a:solidFill>
                  <a:schemeClr val="tx1"/>
                </a:solidFill>
                <a:latin typeface="Times New Roman" pitchFamily="18" charset="0"/>
                <a:cs typeface="Times New Roman" pitchFamily="18" charset="0"/>
              </a:rPr>
              <a:t>$6,500,000?</a:t>
            </a:r>
          </a:p>
          <a:p>
            <a:pPr algn="ctr">
              <a:defRPr/>
            </a:pPr>
            <a:r>
              <a:rPr lang="en-US" sz="1300" dirty="0">
                <a:solidFill>
                  <a:schemeClr val="tx1"/>
                </a:solidFill>
                <a:latin typeface="Times New Roman" pitchFamily="18" charset="0"/>
                <a:cs typeface="Times New Roman" pitchFamily="18" charset="0"/>
              </a:rPr>
              <a:t>$15,000,000?</a:t>
            </a:r>
          </a:p>
          <a:p>
            <a:pPr algn="ctr">
              <a:defRPr/>
            </a:pPr>
            <a:r>
              <a:rPr lang="en-US" sz="1300" dirty="0">
                <a:solidFill>
                  <a:schemeClr val="tx1"/>
                </a:solidFill>
                <a:latin typeface="Times New Roman" pitchFamily="18" charset="0"/>
                <a:cs typeface="Times New Roman" pitchFamily="18" charset="0"/>
              </a:rPr>
              <a:t>Who knows?</a:t>
            </a:r>
          </a:p>
        </p:txBody>
      </p:sp>
      <p:sp>
        <p:nvSpPr>
          <p:cNvPr id="23" name="Down Arrow Callout 22"/>
          <p:cNvSpPr/>
          <p:nvPr/>
        </p:nvSpPr>
        <p:spPr>
          <a:xfrm>
            <a:off x="7162800" y="3657600"/>
            <a:ext cx="1371600" cy="1066800"/>
          </a:xfrm>
          <a:prstGeom prst="downArrowCallou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400" dirty="0">
                <a:solidFill>
                  <a:schemeClr val="tx1"/>
                </a:solidFill>
                <a:latin typeface="Times New Roman" pitchFamily="18" charset="0"/>
                <a:cs typeface="Times New Roman" pitchFamily="18" charset="0"/>
              </a:rPr>
              <a:t>Remaining Assets</a:t>
            </a:r>
            <a:endParaRPr lang="en-US" sz="600" dirty="0">
              <a:solidFill>
                <a:schemeClr val="tx1"/>
              </a:solidFill>
              <a:latin typeface="Times New Roman" pitchFamily="18" charset="0"/>
              <a:cs typeface="Times New Roman" pitchFamily="18" charset="0"/>
            </a:endParaRPr>
          </a:p>
        </p:txBody>
      </p:sp>
      <p:sp>
        <p:nvSpPr>
          <p:cNvPr id="24" name="Rounded Rectangle 23"/>
          <p:cNvSpPr/>
          <p:nvPr/>
        </p:nvSpPr>
        <p:spPr>
          <a:xfrm>
            <a:off x="5181600" y="4800600"/>
            <a:ext cx="19050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050" b="1" dirty="0">
                <a:solidFill>
                  <a:schemeClr val="tx1"/>
                </a:solidFill>
                <a:latin typeface="Times New Roman" pitchFamily="18" charset="0"/>
                <a:cs typeface="Times New Roman" pitchFamily="18" charset="0"/>
              </a:rPr>
              <a:t>Generation Skipping Trusts for Children</a:t>
            </a:r>
          </a:p>
          <a:p>
            <a:pPr algn="ctr">
              <a:defRPr/>
            </a:pPr>
            <a:r>
              <a:rPr lang="en-US" sz="600" b="1" dirty="0">
                <a:solidFill>
                  <a:schemeClr val="tx1"/>
                </a:solidFill>
                <a:latin typeface="Times New Roman" pitchFamily="18" charset="0"/>
                <a:cs typeface="Times New Roman" pitchFamily="18" charset="0"/>
              </a:rPr>
              <a:t>(Can merge with first dying spouse’s Generation Skipping Trusts shown on left)</a:t>
            </a:r>
            <a:endParaRPr lang="en-US" sz="600" dirty="0">
              <a:solidFill>
                <a:schemeClr val="tx1"/>
              </a:solidFill>
              <a:latin typeface="Times New Roman" pitchFamily="18" charset="0"/>
              <a:cs typeface="Times New Roman" pitchFamily="18" charset="0"/>
            </a:endParaRPr>
          </a:p>
        </p:txBody>
      </p:sp>
      <p:sp>
        <p:nvSpPr>
          <p:cNvPr id="25" name="Rounded Rectangle 24"/>
          <p:cNvSpPr/>
          <p:nvPr/>
        </p:nvSpPr>
        <p:spPr>
          <a:xfrm>
            <a:off x="7162800" y="4800600"/>
            <a:ext cx="12954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050" b="1" dirty="0">
                <a:solidFill>
                  <a:schemeClr val="tx1"/>
                </a:solidFill>
                <a:latin typeface="Times New Roman" pitchFamily="18" charset="0"/>
                <a:cs typeface="Times New Roman" pitchFamily="18" charset="0"/>
              </a:rPr>
              <a:t>Children’s Trust (or outright distributions)</a:t>
            </a:r>
            <a:endParaRPr lang="en-US" sz="600" dirty="0">
              <a:solidFill>
                <a:schemeClr val="tx1"/>
              </a:solidFill>
              <a:latin typeface="Times New Roman" pitchFamily="18" charset="0"/>
              <a:cs typeface="Times New Roman" pitchFamily="18" charset="0"/>
            </a:endParaRPr>
          </a:p>
        </p:txBody>
      </p:sp>
      <p:sp>
        <p:nvSpPr>
          <p:cNvPr id="460822" name="TextBox 25"/>
          <p:cNvSpPr txBox="1">
            <a:spLocks noChangeArrowheads="1"/>
          </p:cNvSpPr>
          <p:nvPr/>
        </p:nvSpPr>
        <p:spPr bwMode="auto">
          <a:xfrm>
            <a:off x="5105400" y="57150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Benefits children and grandchildren.</a:t>
            </a:r>
          </a:p>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Not estate taxable in their estates.</a:t>
            </a:r>
          </a:p>
        </p:txBody>
      </p:sp>
      <p:sp>
        <p:nvSpPr>
          <p:cNvPr id="460823" name="TextBox 26"/>
          <p:cNvSpPr txBox="1">
            <a:spLocks noChangeArrowheads="1"/>
          </p:cNvSpPr>
          <p:nvPr/>
        </p:nvSpPr>
        <p:spPr bwMode="auto">
          <a:xfrm>
            <a:off x="7162800" y="57150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Benefits children.</a:t>
            </a:r>
          </a:p>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Taxable in their estates.</a:t>
            </a:r>
          </a:p>
        </p:txBody>
      </p:sp>
      <p:sp>
        <p:nvSpPr>
          <p:cNvPr id="460824" name="TextBox 29"/>
          <p:cNvSpPr txBox="1">
            <a:spLocks noChangeArrowheads="1"/>
          </p:cNvSpPr>
          <p:nvPr/>
        </p:nvSpPr>
        <p:spPr bwMode="auto">
          <a:xfrm>
            <a:off x="152400" y="685800"/>
            <a:ext cx="99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200">
                <a:solidFill>
                  <a:schemeClr val="tx1"/>
                </a:solidFill>
                <a:latin typeface="Times New Roman" panose="02020603050405020304" pitchFamily="18" charset="0"/>
                <a:cs typeface="Times New Roman" panose="02020603050405020304" pitchFamily="18" charset="0"/>
              </a:rPr>
              <a:t>During both spouse’s lifetimes:</a:t>
            </a:r>
          </a:p>
        </p:txBody>
      </p:sp>
      <p:sp>
        <p:nvSpPr>
          <p:cNvPr id="460825" name="TextBox 30"/>
          <p:cNvSpPr txBox="1">
            <a:spLocks noChangeArrowheads="1"/>
          </p:cNvSpPr>
          <p:nvPr/>
        </p:nvSpPr>
        <p:spPr bwMode="auto">
          <a:xfrm>
            <a:off x="152400" y="1600200"/>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Upon first death in 2025:</a:t>
            </a:r>
          </a:p>
        </p:txBody>
      </p:sp>
      <p:sp>
        <p:nvSpPr>
          <p:cNvPr id="460826" name="TextBox 31"/>
          <p:cNvSpPr txBox="1">
            <a:spLocks noChangeArrowheads="1"/>
          </p:cNvSpPr>
          <p:nvPr/>
        </p:nvSpPr>
        <p:spPr bwMode="auto">
          <a:xfrm>
            <a:off x="152400" y="2743200"/>
            <a:ext cx="99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200">
                <a:solidFill>
                  <a:schemeClr val="tx1"/>
                </a:solidFill>
                <a:latin typeface="Times New Roman" panose="02020603050405020304" pitchFamily="18" charset="0"/>
                <a:cs typeface="Times New Roman" panose="02020603050405020304" pitchFamily="18" charset="0"/>
              </a:rPr>
              <a:t>During surviving spouse’s remaining lifetime:</a:t>
            </a:r>
          </a:p>
        </p:txBody>
      </p:sp>
      <p:sp>
        <p:nvSpPr>
          <p:cNvPr id="460827" name="TextBox 32"/>
          <p:cNvSpPr txBox="1">
            <a:spLocks noChangeArrowheads="1"/>
          </p:cNvSpPr>
          <p:nvPr/>
        </p:nvSpPr>
        <p:spPr bwMode="auto">
          <a:xfrm>
            <a:off x="152400" y="3810000"/>
            <a:ext cx="68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200">
                <a:solidFill>
                  <a:schemeClr val="tx1"/>
                </a:solidFill>
                <a:latin typeface="Times New Roman" panose="02020603050405020304" pitchFamily="18" charset="0"/>
                <a:cs typeface="Times New Roman" panose="02020603050405020304" pitchFamily="18" charset="0"/>
              </a:rPr>
              <a:t>Upon second death:</a:t>
            </a:r>
          </a:p>
        </p:txBody>
      </p:sp>
      <p:sp>
        <p:nvSpPr>
          <p:cNvPr id="460828" name="TextBox 33"/>
          <p:cNvSpPr txBox="1">
            <a:spLocks noChangeArrowheads="1"/>
          </p:cNvSpPr>
          <p:nvPr/>
        </p:nvSpPr>
        <p:spPr bwMode="auto">
          <a:xfrm>
            <a:off x="152400" y="4876800"/>
            <a:ext cx="99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200">
                <a:solidFill>
                  <a:schemeClr val="tx1"/>
                </a:solidFill>
                <a:latin typeface="Times New Roman" panose="02020603050405020304" pitchFamily="18" charset="0"/>
                <a:cs typeface="Times New Roman" panose="02020603050405020304" pitchFamily="18" charset="0"/>
              </a:rPr>
              <a:t>After deaths of both spouses:</a:t>
            </a:r>
          </a:p>
        </p:txBody>
      </p:sp>
      <p:sp>
        <p:nvSpPr>
          <p:cNvPr id="30" name="Rounded Rectangle 29"/>
          <p:cNvSpPr/>
          <p:nvPr/>
        </p:nvSpPr>
        <p:spPr>
          <a:xfrm>
            <a:off x="2667000" y="2743200"/>
            <a:ext cx="11430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600" b="1" dirty="0">
                <a:solidFill>
                  <a:schemeClr val="tx1"/>
                </a:solidFill>
                <a:latin typeface="Times New Roman" pitchFamily="18" charset="0"/>
                <a:cs typeface="Times New Roman" pitchFamily="18" charset="0"/>
              </a:rPr>
              <a:t>QTIP MECHANISM</a:t>
            </a:r>
            <a:endParaRPr lang="en-US" sz="600" dirty="0">
              <a:solidFill>
                <a:schemeClr val="tx1"/>
              </a:solidFill>
              <a:latin typeface="Times New Roman" pitchFamily="18" charset="0"/>
              <a:cs typeface="Times New Roman" pitchFamily="18" charset="0"/>
            </a:endParaRPr>
          </a:p>
        </p:txBody>
      </p:sp>
      <p:sp>
        <p:nvSpPr>
          <p:cNvPr id="31" name="Rectangle 30"/>
          <p:cNvSpPr/>
          <p:nvPr/>
        </p:nvSpPr>
        <p:spPr>
          <a:xfrm>
            <a:off x="2438400" y="3657600"/>
            <a:ext cx="1828800" cy="914400"/>
          </a:xfrm>
          <a:prstGeom prst="rect">
            <a:avLst/>
          </a:prstGeom>
          <a:ln w="31750"/>
        </p:spPr>
        <p:style>
          <a:lnRef idx="2">
            <a:schemeClr val="dk1"/>
          </a:lnRef>
          <a:fillRef idx="1">
            <a:schemeClr val="lt1"/>
          </a:fillRef>
          <a:effectRef idx="0">
            <a:schemeClr val="dk1"/>
          </a:effectRef>
          <a:fontRef idx="minor">
            <a:schemeClr val="dk1"/>
          </a:fontRef>
        </p:style>
        <p:txBody>
          <a:bodyPr/>
          <a:lstStyle/>
          <a:p>
            <a:pPr>
              <a:defRPr/>
            </a:pPr>
            <a:r>
              <a:rPr lang="en-US" sz="600" b="1" dirty="0">
                <a:solidFill>
                  <a:schemeClr val="tx1"/>
                </a:solidFill>
                <a:latin typeface="Times New Roman" pitchFamily="18" charset="0"/>
                <a:cs typeface="Times New Roman" pitchFamily="18" charset="0"/>
              </a:rPr>
              <a:t>The assets in the Clayton QTIP would be includable in the surviving spouse’s gross estate, but the surviving  spouse can use some of his or her DSUEA, and could make a “reverse QTIP election” to utilize any portion of the first dying spouse’s unused GST exemption.</a:t>
            </a:r>
          </a:p>
        </p:txBody>
      </p:sp>
      <p:sp>
        <p:nvSpPr>
          <p:cNvPr id="47136" name="Oval 32"/>
          <p:cNvSpPr>
            <a:spLocks noChangeArrowheads="1"/>
          </p:cNvSpPr>
          <p:nvPr/>
        </p:nvSpPr>
        <p:spPr bwMode="auto">
          <a:xfrm>
            <a:off x="2667000" y="2667000"/>
            <a:ext cx="1066800" cy="990600"/>
          </a:xfrm>
          <a:prstGeom prst="ellipse">
            <a:avLst/>
          </a:prstGeom>
          <a:noFill/>
          <a:ln w="25400" algn="ctr">
            <a:solidFill>
              <a:schemeClr val="tx1"/>
            </a:solidFill>
            <a:round/>
            <a:headEnd/>
            <a:tailEnd/>
          </a:ln>
        </p:spPr>
        <p:txBody>
          <a:bodyPr/>
          <a:lstStyle/>
          <a:p>
            <a:pPr algn="ctr">
              <a:defRPr/>
            </a:pPr>
            <a:endParaRPr lang="en-US" sz="2397" dirty="0">
              <a:latin typeface="Times New Roman" pitchFamily="18" charset="0"/>
              <a:cs typeface="Times New Roman" pitchFamily="18" charset="0"/>
            </a:endParaRPr>
          </a:p>
        </p:txBody>
      </p:sp>
      <p:sp>
        <p:nvSpPr>
          <p:cNvPr id="460832" name="TextBox 34"/>
          <p:cNvSpPr txBox="1">
            <a:spLocks noChangeArrowheads="1"/>
          </p:cNvSpPr>
          <p:nvPr/>
        </p:nvSpPr>
        <p:spPr bwMode="auto">
          <a:xfrm>
            <a:off x="152400" y="6082417"/>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800" dirty="0">
                <a:solidFill>
                  <a:schemeClr val="tx1"/>
                </a:solidFill>
                <a:latin typeface="Times New Roman" panose="02020603050405020304" pitchFamily="18" charset="0"/>
                <a:cs typeface="Times New Roman" panose="02020603050405020304" pitchFamily="18" charset="0"/>
              </a:rPr>
              <a:t>*Assumes first spouse dies in 2025 and that the surviving spouse dies in a later year when the estate tax exemption has gone up to $6,500,000,000 (based upon CPI increases).  The estate tax exemption is $13,990,000 for those that die in 2021, and increases with inflation in $10,000 increments.</a:t>
            </a:r>
          </a:p>
          <a:p>
            <a:pPr>
              <a:spcBef>
                <a:spcPct val="0"/>
              </a:spcBef>
              <a:buClrTx/>
              <a:buFontTx/>
              <a:buNone/>
            </a:pPr>
            <a:r>
              <a:rPr lang="en-US" altLang="en-US" sz="800" dirty="0">
                <a:solidFill>
                  <a:schemeClr val="tx1"/>
                </a:solidFill>
                <a:latin typeface="Times New Roman" panose="02020603050405020304" pitchFamily="18" charset="0"/>
                <a:cs typeface="Times New Roman" panose="02020603050405020304" pitchFamily="18" charset="0"/>
              </a:rPr>
              <a:t>If the first spouse does not use the entire exemption amount, what remains may be added to the surviving spouse’s allowance under the “portability rules” but will not grow with inflation.</a:t>
            </a:r>
          </a:p>
        </p:txBody>
      </p:sp>
    </p:spTree>
    <p:extLst>
      <p:ext uri="{BB962C8B-B14F-4D97-AF65-F5344CB8AC3E}">
        <p14:creationId xmlns:p14="http://schemas.microsoft.com/office/powerpoint/2010/main" val="2870793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62DBEDE-AE28-4044-9DF6-D7F3FF9A4E85}"/>
              </a:ext>
            </a:extLst>
          </p:cNvPr>
          <p:cNvSpPr>
            <a:spLocks noGrp="1" noChangeArrowheads="1"/>
          </p:cNvSpPr>
          <p:nvPr>
            <p:ph type="title" idx="4294967295"/>
          </p:nvPr>
        </p:nvSpPr>
        <p:spPr>
          <a:xfrm>
            <a:off x="38100" y="276225"/>
            <a:ext cx="9067800" cy="944563"/>
          </a:xfrm>
        </p:spPr>
        <p:txBody>
          <a:bodyPr>
            <a:normAutofit/>
          </a:bodyPr>
          <a:lstStyle/>
          <a:p>
            <a:pPr algn="ctr" eaLnBrk="1" fontAlgn="auto" hangingPunct="1">
              <a:spcAft>
                <a:spcPts val="0"/>
              </a:spcAft>
              <a:defRPr/>
            </a:pPr>
            <a:r>
              <a:rPr lang="en-US" altLang="en-US" sz="2400" b="1" dirty="0">
                <a:latin typeface="Times New Roman" panose="02020603050405020304" pitchFamily="18" charset="0"/>
                <a:ea typeface="+mn-ea"/>
                <a:cs typeface="+mn-cs"/>
              </a:rPr>
              <a:t>PROTECTING THE PROCEEDS FROM THE SALE OF A HOMESTEAD FROM CREDITORS</a:t>
            </a:r>
          </a:p>
        </p:txBody>
      </p:sp>
      <p:sp>
        <p:nvSpPr>
          <p:cNvPr id="333827" name="Rectangle 3"/>
          <p:cNvSpPr>
            <a:spLocks noGrp="1" noChangeArrowheads="1"/>
          </p:cNvSpPr>
          <p:nvPr>
            <p:ph idx="4294967295"/>
          </p:nvPr>
        </p:nvSpPr>
        <p:spPr>
          <a:xfrm>
            <a:off x="862013" y="1368425"/>
            <a:ext cx="7419975" cy="4800600"/>
          </a:xfrm>
        </p:spPr>
        <p:txBody>
          <a:bodyPr>
            <a:normAutofit/>
          </a:bodyPr>
          <a:lstStyle/>
          <a:p>
            <a:pPr eaLnBrk="1" hangingPunct="1">
              <a:lnSpc>
                <a:spcPct val="120000"/>
              </a:lnSpc>
            </a:pPr>
            <a:r>
              <a:rPr lang="en-US" altLang="en-US" sz="1800" dirty="0">
                <a:latin typeface="Times New Roman" panose="02020603050405020304" pitchFamily="18" charset="0"/>
              </a:rPr>
              <a:t>FROM HOMESTEAD SALE DIRECTLY INTO A NEW REPLACEMENT HOMESTEAD – Florida law will allow the proceeds of a sale of homestead to be held in a specially labeled account, and then invested in a new homestead within a reasonable period of time with continued protection. </a:t>
            </a:r>
          </a:p>
          <a:p>
            <a:pPr eaLnBrk="1" hangingPunct="1">
              <a:lnSpc>
                <a:spcPct val="120000"/>
              </a:lnSpc>
            </a:pPr>
            <a:endParaRPr lang="en-US" altLang="en-US" sz="500" dirty="0">
              <a:latin typeface="Times New Roman" panose="02020603050405020304" pitchFamily="18" charset="0"/>
            </a:endParaRPr>
          </a:p>
          <a:p>
            <a:pPr eaLnBrk="1" hangingPunct="1">
              <a:lnSpc>
                <a:spcPct val="120000"/>
              </a:lnSpc>
            </a:pPr>
            <a:r>
              <a:rPr lang="en-US" altLang="en-US" sz="1800" dirty="0">
                <a:latin typeface="Times New Roman" panose="02020603050405020304" pitchFamily="18" charset="0"/>
              </a:rPr>
              <a:t>FROM HOMESTEAD TO OTHER EXEMPT ASSETS –  Unfortunately, homestead is the one exempt asset that cannot be transferred into another type of exempt asset due to an error by the Florida Supreme Court.</a:t>
            </a:r>
          </a:p>
          <a:p>
            <a:pPr eaLnBrk="1" hangingPunct="1">
              <a:lnSpc>
                <a:spcPct val="120000"/>
              </a:lnSpc>
            </a:pPr>
            <a:endParaRPr lang="en-US" altLang="en-US" sz="500" dirty="0">
              <a:latin typeface="Times New Roman" panose="02020603050405020304" pitchFamily="18" charset="0"/>
            </a:endParaRPr>
          </a:p>
          <a:p>
            <a:pPr eaLnBrk="1" hangingPunct="1">
              <a:lnSpc>
                <a:spcPct val="120000"/>
              </a:lnSpc>
            </a:pPr>
            <a:r>
              <a:rPr lang="en-US" altLang="en-US" sz="1800" dirty="0">
                <a:latin typeface="Times New Roman" panose="02020603050405020304" pitchFamily="18" charset="0"/>
              </a:rPr>
              <a:t>However, it is permissible to borrow on a protected homestead and transfer the proceeds to another exempt asset without this being considered to be a fraudulent transfer.  </a:t>
            </a:r>
          </a:p>
        </p:txBody>
      </p:sp>
    </p:spTree>
    <p:extLst>
      <p:ext uri="{BB962C8B-B14F-4D97-AF65-F5344CB8AC3E}">
        <p14:creationId xmlns:p14="http://schemas.microsoft.com/office/powerpoint/2010/main" val="226580991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p:nvPr/>
        </p:nvSpPr>
        <p:spPr>
          <a:xfrm>
            <a:off x="987425" y="347663"/>
            <a:ext cx="7169150" cy="65246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Marital Asset Preservation System (MAPS)</a:t>
            </a:r>
          </a:p>
        </p:txBody>
      </p:sp>
      <p:sp>
        <p:nvSpPr>
          <p:cNvPr id="9" name="TextBox 29"/>
          <p:cNvSpPr txBox="1"/>
          <p:nvPr/>
        </p:nvSpPr>
        <p:spPr>
          <a:xfrm>
            <a:off x="1447800" y="4575175"/>
            <a:ext cx="6397625" cy="10414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defRPr/>
            </a:pPr>
            <a:r>
              <a:rPr lang="en-US" sz="1200" b="1" dirty="0">
                <a:latin typeface="Times New Roman" panose="02020603050405020304" pitchFamily="18" charset="0"/>
                <a:cs typeface="Times New Roman" panose="02020603050405020304" pitchFamily="18" charset="0"/>
              </a:rPr>
              <a:t>Spouse 1 dies.  Spouse 2 is required by written agreement to establish asset protection trust in asset protection jurisdiction with all unprotected assets, and contractual obligation to preserve these for common descendants. A standby unsigned, but trust company approved, Trust Agreement can be approved by both spouses during lifetime of Spouse 1 and/or nominally funded.</a:t>
            </a:r>
          </a:p>
        </p:txBody>
      </p:sp>
      <p:grpSp>
        <p:nvGrpSpPr>
          <p:cNvPr id="470020" name="Group 2"/>
          <p:cNvGrpSpPr>
            <a:grpSpLocks/>
          </p:cNvGrpSpPr>
          <p:nvPr/>
        </p:nvGrpSpPr>
        <p:grpSpPr bwMode="auto">
          <a:xfrm>
            <a:off x="3011488" y="1292225"/>
            <a:ext cx="5446712" cy="2759075"/>
            <a:chOff x="3474718" y="1168841"/>
            <a:chExt cx="5446645" cy="2759103"/>
          </a:xfrm>
        </p:grpSpPr>
        <p:sp>
          <p:nvSpPr>
            <p:cNvPr id="10" name="Oval 9"/>
            <p:cNvSpPr/>
            <p:nvPr/>
          </p:nvSpPr>
          <p:spPr>
            <a:xfrm>
              <a:off x="3474718" y="2902409"/>
              <a:ext cx="1892277" cy="10255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ASSET PROTECTION TRUST</a:t>
              </a:r>
            </a:p>
            <a:p>
              <a:pPr algn="ctr">
                <a:defRPr/>
              </a:pPr>
              <a:r>
                <a:rPr lang="en-US" sz="900" b="1">
                  <a:solidFill>
                    <a:schemeClr val="tx1"/>
                  </a:solidFill>
                  <a:latin typeface="Times New Roman" panose="02020603050405020304" pitchFamily="18" charset="0"/>
                  <a:cs typeface="Times New Roman" panose="02020603050405020304" pitchFamily="18" charset="0"/>
                </a:rPr>
                <a:t>(In Asset Protection Jurisdiction)</a:t>
              </a:r>
            </a:p>
          </p:txBody>
        </p:sp>
        <p:sp>
          <p:nvSpPr>
            <p:cNvPr id="13" name="Rounded Rectangle 12"/>
            <p:cNvSpPr/>
            <p:nvPr/>
          </p:nvSpPr>
          <p:spPr>
            <a:xfrm>
              <a:off x="3681090" y="1168841"/>
              <a:ext cx="1463657" cy="7080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2</a:t>
              </a:r>
            </a:p>
          </p:txBody>
        </p:sp>
        <p:cxnSp>
          <p:nvCxnSpPr>
            <p:cNvPr id="14" name="Straight Arrow Connector 13"/>
            <p:cNvCxnSpPr/>
            <p:nvPr/>
          </p:nvCxnSpPr>
          <p:spPr>
            <a:xfrm>
              <a:off x="4516105" y="2400754"/>
              <a:ext cx="1701779" cy="79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412918" y="1876873"/>
              <a:ext cx="7938" cy="102553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52"/>
            <p:cNvSpPr txBox="1"/>
            <p:nvPr/>
          </p:nvSpPr>
          <p:spPr>
            <a:xfrm>
              <a:off x="6360757" y="1964187"/>
              <a:ext cx="2560606" cy="742958"/>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A required contribution to an asset protection trust by Spouse 2 after death of Spouse 1 is not for the primary purpose of avoiding creditors of Spouse 2.</a:t>
              </a:r>
            </a:p>
          </p:txBody>
        </p:sp>
      </p:grpSp>
      <p:grpSp>
        <p:nvGrpSpPr>
          <p:cNvPr id="470021" name="Group 1"/>
          <p:cNvGrpSpPr>
            <a:grpSpLocks/>
          </p:cNvGrpSpPr>
          <p:nvPr/>
        </p:nvGrpSpPr>
        <p:grpSpPr bwMode="auto">
          <a:xfrm>
            <a:off x="874713" y="1495425"/>
            <a:ext cx="1495425" cy="1828800"/>
            <a:chOff x="453226" y="922352"/>
            <a:chExt cx="1495352" cy="1828800"/>
          </a:xfrm>
        </p:grpSpPr>
        <p:pic>
          <p:nvPicPr>
            <p:cNvPr id="470024" name="Picture 10" descr="http://www.iclipart.com/dodl.php?linklokauth=LzA0OS9iYXRjaF8wOS8zMjA5X3RvbWJzdG9uZS5qcGcsMTQ2MDA4MDIzMiwxNzMuNjUuMTk2LjQzLDAsMCxMTF8wLCxkZDRlMGU3ZDg1OGRhNjE5NTMzNWNiMGVjOGJiZGFjNA%3D%3D/3209_tomb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26" y="922352"/>
              <a:ext cx="149535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0"/>
            <p:cNvSpPr txBox="1"/>
            <p:nvPr/>
          </p:nvSpPr>
          <p:spPr>
            <a:xfrm>
              <a:off x="770711" y="1081102"/>
              <a:ext cx="1034999" cy="3905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400" b="1">
                  <a:latin typeface="Times New Roman" panose="02020603050405020304" pitchFamily="18" charset="0"/>
                  <a:cs typeface="Times New Roman" panose="02020603050405020304" pitchFamily="18" charset="0"/>
                </a:rPr>
                <a:t>SPOUSE 1</a:t>
              </a:r>
            </a:p>
          </p:txBody>
        </p:sp>
        <p:sp>
          <p:nvSpPr>
            <p:cNvPr id="17" name="TextBox 10"/>
            <p:cNvSpPr txBox="1"/>
            <p:nvPr/>
          </p:nvSpPr>
          <p:spPr>
            <a:xfrm>
              <a:off x="688165" y="1630377"/>
              <a:ext cx="1200091" cy="6270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50" b="1">
                  <a:latin typeface="Times New Roman" panose="02020603050405020304" pitchFamily="18" charset="0"/>
                  <a:cs typeface="Times New Roman" panose="02020603050405020304" pitchFamily="18" charset="0"/>
                </a:rPr>
                <a:t>Thanks for visiting...hope to see you soon!</a:t>
              </a:r>
            </a:p>
          </p:txBody>
        </p:sp>
      </p:grpSp>
    </p:spTree>
    <p:extLst>
      <p:ext uri="{BB962C8B-B14F-4D97-AF65-F5344CB8AC3E}">
        <p14:creationId xmlns:p14="http://schemas.microsoft.com/office/powerpoint/2010/main" val="3954042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4"/>
          <p:cNvSpPr>
            <a:spLocks noChangeArrowheads="1"/>
          </p:cNvSpPr>
          <p:nvPr/>
        </p:nvSpPr>
        <p:spPr bwMode="auto">
          <a:xfrm>
            <a:off x="200025" y="812800"/>
            <a:ext cx="2884488"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One of the primary purposes for utilizing the Marital Asset Preservation System (“MAPS”) is to ensure that married couples keep their marital assets in the family for generations to come. In general, conscientious estate and tax planners will do their very best to meticulously plan and preserve assets for a surviving spouse, while also enabling the surviving spouse to leave assets to common descendants of the decedent, and with the minimal amount of taxes and probate expenses.</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However, there is one question that is routinely left out of the discussions between married couples and estate planners during the planning process:</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Would you like some assurance that your marital assets will only pass to your common descendants upon the death of the survivor of you?</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The answer to this question is usually a resounding “yes”, and as such, requires the surviving spouse to protect the marital assets by not allowing them to be left to a subsequent spouse or some other future significant other.</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That answer leaves the estate planner with some rather intricate issues and challenges, not to mention more work and an added layer of complexity to design and implement the various trust systems and strategies to be used.</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Once the clients have decided that this is the right strategy for them, the planner must explain that upon the death of one spouse, the surviving spouse may serve as Trustee or Co-Trustee of one or more irrevocable trusts, with the power to change the trusteeship within pre-agreed parameters. These irrevocable trusts may only allow the surviving spouse to have access to assets and monies as needed for the spouse to maintain the standard of living that has been enjoyed during the marriage, and to provide support for common descendants. There are several restrictions that can be placed on a surviving spouse, one of which is to allow them to only make distributions outside of the family based upon an annual allowance that might be used for charity, religious organization dues and donations and gifts to friends based upon guidelines that can be set forth in the documents. </a:t>
            </a:r>
          </a:p>
        </p:txBody>
      </p:sp>
      <p:sp>
        <p:nvSpPr>
          <p:cNvPr id="471043" name="Rectangle 7"/>
          <p:cNvSpPr>
            <a:spLocks noChangeArrowheads="1"/>
          </p:cNvSpPr>
          <p:nvPr/>
        </p:nvSpPr>
        <p:spPr bwMode="auto">
          <a:xfrm>
            <a:off x="3130550" y="812800"/>
            <a:ext cx="28829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There can also be limitations placed on how much compensation might be paid to third parties for services like housekeeping, nursing, private lessons, personal trainers and otherwise. There can also be limited access for charity, church or synagogue donations, and other defined causes.</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u="sng" baseline="30000">
                <a:solidFill>
                  <a:srgbClr val="000000"/>
                </a:solidFill>
                <a:latin typeface="Times New Roman" panose="02020603050405020304" pitchFamily="18" charset="0"/>
                <a:cs typeface="Times New Roman" panose="02020603050405020304" pitchFamily="18" charset="0"/>
              </a:rPr>
              <a:t>An Ability to Provide Limited Benefits and Compensation to a Subsequent Spouse.</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While it is commonly assumed that the “next spouse” might threaten to deprive descendants of marital wealth, and might place the surviving spouse in jeopardy of losing assets that would be needed for his or her well-being, there is also the possibility that the subsequent spouse will contribute meaningfully both to the preservation and enhancement of marital assets, and with respect to providing care and support for the surviving spouse.  It could be both unfair and counterproductive for the surviving spouse to not be able to allow a subsequent spouse to contribute meaningfully to marital assets, and to be compensated for providing necessary services, whether personal, nursing, or managerial, where this is clearly in the best interests of the surviving spouse, and possibly one or more of the descendants of the original marriage.</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For this reason, the authors also provide that the MAPS Agreement or system may be amended by one or more of the adult descendants of the original couple, and/or an independent Trust Protectors or other advisors, to take into account appropriate circumstances and formal requests for changes.</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The above normally fits well and naturally under a credit shelter/marital deduction trust arrangement that will typically be established on the death of a first dying spouse where federal estate tax is a possible concern, but quite often a good many assets will be owned outright by the surviving spouse or jointly with right of survivorship, and IRA and qualified retirement plans are typically best left to a surviving spouse to enable postponement of having to take taxable distributions.</a:t>
            </a:r>
          </a:p>
          <a:p>
            <a:pPr algn="just">
              <a:spcBef>
                <a:spcPct val="0"/>
              </a:spcBef>
              <a:buClrTx/>
              <a:buFontTx/>
              <a:buNone/>
            </a:pPr>
            <a:endParaRPr lang="en-US" altLang="en-US" sz="12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endParaRPr lang="en-US" altLang="en-US" sz="1200" baseline="30000">
              <a:solidFill>
                <a:srgbClr val="000000"/>
              </a:solidFill>
              <a:latin typeface="Times New Roman" panose="02020603050405020304" pitchFamily="18" charset="0"/>
              <a:cs typeface="Times New Roman" panose="02020603050405020304" pitchFamily="18" charset="0"/>
            </a:endParaRPr>
          </a:p>
        </p:txBody>
      </p:sp>
      <p:sp>
        <p:nvSpPr>
          <p:cNvPr id="9" name="Text Box 4"/>
          <p:cNvSpPr txBox="1">
            <a:spLocks noChangeArrowheads="1"/>
          </p:cNvSpPr>
          <p:nvPr/>
        </p:nvSpPr>
        <p:spPr bwMode="auto">
          <a:xfrm>
            <a:off x="0" y="284163"/>
            <a:ext cx="91440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16" tIns="39608" rIns="79216" bIns="39608">
            <a:spAutoFit/>
          </a:bodyPr>
          <a:lstStyle>
            <a:lvl1pPr defTabSz="709613">
              <a:spcBef>
                <a:spcPct val="20000"/>
              </a:spcBef>
              <a:buClr>
                <a:schemeClr val="bg2"/>
              </a:buClr>
              <a:buSzPct val="75000"/>
              <a:buFont typeface="Wingdings" panose="05000000000000000000" pitchFamily="2" charset="2"/>
              <a:buChar char="n"/>
              <a:defRPr sz="3600">
                <a:solidFill>
                  <a:schemeClr val="tx1"/>
                </a:solidFill>
                <a:latin typeface="Arial" panose="020B0604020202020204" pitchFamily="34" charset="0"/>
              </a:defRPr>
            </a:lvl1pPr>
            <a:lvl2pPr marL="742950" indent="-285750" defTabSz="709613">
              <a:spcBef>
                <a:spcPct val="20000"/>
              </a:spcBef>
              <a:buClr>
                <a:schemeClr val="accent2"/>
              </a:buClr>
              <a:buSzPct val="80000"/>
              <a:buFont typeface="Wingdings" panose="05000000000000000000" pitchFamily="2" charset="2"/>
              <a:buChar char="¨"/>
              <a:defRPr sz="3100">
                <a:solidFill>
                  <a:schemeClr val="tx1"/>
                </a:solidFill>
                <a:latin typeface="Arial" panose="020B0604020202020204" pitchFamily="34" charset="0"/>
              </a:defRPr>
            </a:lvl2pPr>
            <a:lvl3pPr marL="1143000" indent="-228600" defTabSz="709613">
              <a:spcBef>
                <a:spcPct val="20000"/>
              </a:spcBef>
              <a:buClr>
                <a:schemeClr val="bg2"/>
              </a:buClr>
              <a:buSzPct val="65000"/>
              <a:buFont typeface="Wingdings" panose="05000000000000000000" pitchFamily="2" charset="2"/>
              <a:buChar char="n"/>
              <a:defRPr sz="2700">
                <a:solidFill>
                  <a:schemeClr val="tx1"/>
                </a:solidFill>
                <a:latin typeface="Arial" panose="020B0604020202020204" pitchFamily="34" charset="0"/>
              </a:defRPr>
            </a:lvl3pPr>
            <a:lvl4pPr marL="1600200" indent="-228600" defTabSz="709613">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defTabSz="709613">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defRPr>
            </a:lvl5pPr>
            <a:lvl6pPr marL="25146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6pPr>
            <a:lvl7pPr marL="29718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7pPr>
            <a:lvl8pPr marL="34290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8pPr>
            <a:lvl9pPr marL="38862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9pPr>
          </a:lstStyle>
          <a:p>
            <a:pPr algn="ctr" defTabSz="914269">
              <a:spcBef>
                <a:spcPct val="0"/>
              </a:spcBef>
              <a:buClrTx/>
              <a:buSzTx/>
              <a:buFont typeface="Wingdings" panose="05000000000000000000" pitchFamily="2" charset="2"/>
              <a:buNone/>
              <a:defRPr/>
            </a:pPr>
            <a:r>
              <a:rPr lang="en-US" altLang="en-US" sz="1800" b="1" dirty="0">
                <a:latin typeface="Times New Roman" panose="02020603050405020304" pitchFamily="18" charset="0"/>
                <a:cs typeface="Times New Roman" panose="02020603050405020304" pitchFamily="18" charset="0"/>
              </a:rPr>
              <a:t>Marital Asset Preservation System (MAPS)</a:t>
            </a:r>
          </a:p>
        </p:txBody>
      </p:sp>
      <p:sp>
        <p:nvSpPr>
          <p:cNvPr id="471045" name="Rectangle 9"/>
          <p:cNvSpPr>
            <a:spLocks noChangeArrowheads="1"/>
          </p:cNvSpPr>
          <p:nvPr/>
        </p:nvSpPr>
        <p:spPr bwMode="auto">
          <a:xfrm>
            <a:off x="6064250" y="812800"/>
            <a:ext cx="28829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The planner must therefore explain that those assets that are not naturally captured under a trust system on the first death of a spouse will need to be either: (1) contributed to a trust system by the surviving spouse, as encouraged or required by planning documents, and possibly a Marital Asset Preservation System (MAPS) Agreement; or  (2) have the surviving spouse contractually bound by a MAPS Agreement requiring them to maintain existing marital assets, and any income derived from those assets for the surviving spouses life, and also direct that those assets be left for only common descendants upon the surviving spouse’s death.</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The author commonly uses one or both of these alternatives. These techniques are often coupled with carefully drafted trust provisions, as well as an explanation in the trust document to ensure that every possible step is satisfied and that the MAPS objectives are met.</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One issue for couples having more than the $22,800,000 exemption level situation, or expectation thereof, is whether limitations placed on inherited assets would cause loss of the federal estate tax marital deduction and consequent income tax to be paid on the first death.  Each individual presently only has a $11,400,000 estate and gift tax exemption amount, which must be considered. This issue is especially important when the surviving spouse is contractually bound to preserve and leave the assets for subsequent descendants, as opposed to receiving the assets as the sole owner without any legal entanglements. </a:t>
            </a:r>
          </a:p>
          <a:p>
            <a:pPr algn="just">
              <a:spcBef>
                <a:spcPct val="0"/>
              </a:spcBef>
              <a:buClrTx/>
              <a:buFontTx/>
              <a:buNone/>
            </a:pPr>
            <a:endParaRPr lang="en-US" altLang="en-US" sz="13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300" baseline="30000">
                <a:solidFill>
                  <a:srgbClr val="000000"/>
                </a:solidFill>
                <a:latin typeface="Times New Roman" panose="02020603050405020304" pitchFamily="18" charset="0"/>
                <a:cs typeface="Times New Roman" panose="02020603050405020304" pitchFamily="18" charset="0"/>
              </a:rPr>
              <a:t>Generally, there is no marital deduction allowed for dispositions that do not at least allow the surviving spouse to have all income from marital deduction trust property and to be the sole beneficiary of a trust holding such property for his or her lifetime.  A marital deduction may also not be received for assets that are paid outright to a surviving spouse who has significant contractual limitations on what he or she is able to do with the property. </a:t>
            </a:r>
          </a:p>
        </p:txBody>
      </p:sp>
    </p:spTree>
    <p:extLst>
      <p:ext uri="{BB962C8B-B14F-4D97-AF65-F5344CB8AC3E}">
        <p14:creationId xmlns:p14="http://schemas.microsoft.com/office/powerpoint/2010/main" val="3751598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4"/>
          <p:cNvSpPr>
            <a:spLocks noChangeArrowheads="1"/>
          </p:cNvSpPr>
          <p:nvPr/>
        </p:nvSpPr>
        <p:spPr bwMode="auto">
          <a:xfrm>
            <a:off x="914400" y="1012825"/>
            <a:ext cx="35687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400" baseline="30000" dirty="0">
                <a:solidFill>
                  <a:srgbClr val="000000"/>
                </a:solidFill>
                <a:latin typeface="Times New Roman" panose="02020603050405020304" pitchFamily="18" charset="0"/>
                <a:cs typeface="Times New Roman" panose="02020603050405020304" pitchFamily="18" charset="0"/>
              </a:rPr>
              <a:t>In states that do not recognize community property, most planners will use separate revocable trusts for affluent husbands and wives for estate planning, because of established customs and the complexities associated with using joint trusts.  In such situations, it is possible to have the revocable trust of the surviving spouse become irrevocable upon the death of the first surviving spouse. For purposes of federal estate and gift taxes, this event will be considered an incomplete gift because it provides the surviving spouse with the right to veto payments to any person other than the surviving spouse during their remaining lifetime, and the power to appoint trust assets to common descendants of the married couple.</a:t>
            </a:r>
          </a:p>
          <a:p>
            <a:pPr algn="just">
              <a:spcBef>
                <a:spcPct val="0"/>
              </a:spcBef>
              <a:buClrTx/>
              <a:buFontTx/>
              <a:buNone/>
            </a:pPr>
            <a:endParaRPr lang="en-US" altLang="en-US" sz="1400" baseline="30000"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400" baseline="30000" dirty="0">
                <a:solidFill>
                  <a:srgbClr val="000000"/>
                </a:solidFill>
                <a:latin typeface="Times New Roman" panose="02020603050405020304" pitchFamily="18" charset="0"/>
                <a:cs typeface="Times New Roman" panose="02020603050405020304" pitchFamily="18" charset="0"/>
              </a:rPr>
              <a:t>Alternatively, in states that do recognize community property, we find that joint trusts are becoming more prevalent.</a:t>
            </a:r>
          </a:p>
          <a:p>
            <a:pPr algn="just">
              <a:spcBef>
                <a:spcPct val="0"/>
              </a:spcBef>
              <a:buClrTx/>
              <a:buFontTx/>
              <a:buNone/>
            </a:pPr>
            <a:endParaRPr lang="en-US" altLang="en-US" sz="1400" baseline="30000"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400" baseline="30000" dirty="0">
                <a:solidFill>
                  <a:srgbClr val="000000"/>
                </a:solidFill>
                <a:latin typeface="Times New Roman" panose="02020603050405020304" pitchFamily="18" charset="0"/>
                <a:cs typeface="Times New Roman" panose="02020603050405020304" pitchFamily="18" charset="0"/>
              </a:rPr>
              <a:t>An objective for many estate and tax planners, regardless of the state in which they live, is to have the first dying spouse’s death cause a step-up in the income tax basis to a fair market value for any and all family assets. This strategy should be utilized to the extent that the family would benefit from having an increased basis, which would essentially take any property that appreciated during the decedent’s lifetime and provide the surviving spouse with the ability to not recognize any gain on such property when they come into possession.</a:t>
            </a:r>
          </a:p>
          <a:p>
            <a:pPr algn="just">
              <a:spcBef>
                <a:spcPct val="0"/>
              </a:spcBef>
              <a:buClrTx/>
              <a:buFontTx/>
              <a:buNone/>
            </a:pPr>
            <a:r>
              <a:rPr lang="en-US" altLang="en-US" sz="1400" baseline="30000" dirty="0">
                <a:solidFill>
                  <a:srgbClr val="000000"/>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400" baseline="30000" dirty="0">
                <a:solidFill>
                  <a:srgbClr val="000000"/>
                </a:solidFill>
                <a:latin typeface="Times New Roman" panose="02020603050405020304" pitchFamily="18" charset="0"/>
                <a:cs typeface="Times New Roman" panose="02020603050405020304" pitchFamily="18" charset="0"/>
              </a:rPr>
              <a:t>Many planners in non-community property states are using Joint Exempt Step-Up Trusts (“JEST”), which may enable clients to receive this stepped-up basis on all joint trust assets upon the death of the first dying spouse. When the first spouse dies, assets held by the joint trust are used to fund a credit shelter trust for the benefit of the surviving spouse and descendants. These assets now held by the credit shelter trust will receive a full step-up in basis, and escape tax liability upon the surviving spouse’s death.</a:t>
            </a:r>
          </a:p>
          <a:p>
            <a:pPr algn="just">
              <a:spcBef>
                <a:spcPct val="0"/>
              </a:spcBef>
              <a:buClrTx/>
              <a:buFontTx/>
              <a:buNone/>
            </a:pPr>
            <a:endParaRPr lang="en-US" altLang="en-US" sz="1400" baseline="30000"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400" baseline="30000" dirty="0">
                <a:solidFill>
                  <a:srgbClr val="000000"/>
                </a:solidFill>
                <a:latin typeface="Times New Roman" panose="02020603050405020304" pitchFamily="18" charset="0"/>
                <a:cs typeface="Times New Roman" panose="02020603050405020304" pitchFamily="18" charset="0"/>
              </a:rPr>
              <a:t>Life insurance can also be integrated into the arrangement by having the death benefit payable to an irrevocable trust, which may be a separate trust that owns the policy so as not to be subject to federal estate tax on the death of the first dying spouse.</a:t>
            </a:r>
          </a:p>
        </p:txBody>
      </p:sp>
      <p:sp>
        <p:nvSpPr>
          <p:cNvPr id="472067" name="Rectangle 7"/>
          <p:cNvSpPr>
            <a:spLocks noChangeArrowheads="1"/>
          </p:cNvSpPr>
          <p:nvPr/>
        </p:nvSpPr>
        <p:spPr bwMode="auto">
          <a:xfrm>
            <a:off x="4648200" y="1012825"/>
            <a:ext cx="32004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400" b="1" u="sng" baseline="30000">
                <a:solidFill>
                  <a:srgbClr val="000000"/>
                </a:solidFill>
                <a:latin typeface="Times New Roman" panose="02020603050405020304" pitchFamily="18" charset="0"/>
                <a:cs typeface="Times New Roman" panose="02020603050405020304" pitchFamily="18" charset="0"/>
              </a:rPr>
              <a:t>Waiver of Marital Rights.</a:t>
            </a:r>
          </a:p>
          <a:p>
            <a:pPr algn="just">
              <a:spcBef>
                <a:spcPct val="0"/>
              </a:spcBef>
              <a:buClrTx/>
              <a:buFontTx/>
              <a:buNone/>
            </a:pPr>
            <a:endParaRPr lang="en-US" altLang="en-US" sz="14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400" baseline="30000">
                <a:solidFill>
                  <a:srgbClr val="000000"/>
                </a:solidFill>
                <a:latin typeface="Times New Roman" panose="02020603050405020304" pitchFamily="18" charset="0"/>
                <a:cs typeface="Times New Roman" panose="02020603050405020304" pitchFamily="18" charset="0"/>
              </a:rPr>
              <a:t>Most states have statutes which provide a surviving spouse with a minimal outright disposition, most commonly known as the Elective Share.  In addition, some states provide a surviving spouse with homestead inheritance and other rights which may be waived during the estate planning process while both spouses are living.</a:t>
            </a:r>
          </a:p>
          <a:p>
            <a:pPr algn="just">
              <a:spcBef>
                <a:spcPct val="0"/>
              </a:spcBef>
              <a:buClrTx/>
              <a:buFontTx/>
              <a:buNone/>
            </a:pPr>
            <a:endParaRPr lang="en-US" altLang="en-US" sz="14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400" baseline="30000">
                <a:solidFill>
                  <a:srgbClr val="000000"/>
                </a:solidFill>
                <a:latin typeface="Times New Roman" panose="02020603050405020304" pitchFamily="18" charset="0"/>
                <a:cs typeface="Times New Roman" panose="02020603050405020304" pitchFamily="18" charset="0"/>
              </a:rPr>
              <a:t>The estate planner will have to be very careful with respect to disclosing conflict of interest issues and evaluating whether one or both spouses should be required, or at least strongly urged, to seek independent legal counsel before being legally bound to have limited access and control to marital and inherited assets after the death of one spouse. In the event that a conflict of interest does arise, the estate planner should withdraw and require the spouses to retain separate counsel. Furthermore, because the planner represented both spouses, they are prohibited from representing either one of them against the other, even with informed consent.</a:t>
            </a:r>
          </a:p>
          <a:p>
            <a:pPr algn="just">
              <a:spcBef>
                <a:spcPct val="0"/>
              </a:spcBef>
              <a:buClrTx/>
              <a:buFontTx/>
              <a:buNone/>
            </a:pPr>
            <a:endParaRPr lang="en-US" altLang="en-US" sz="1400" baseline="30000">
              <a:solidFill>
                <a:srgbClr val="000000"/>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400" baseline="30000">
                <a:solidFill>
                  <a:srgbClr val="000000"/>
                </a:solidFill>
                <a:latin typeface="Times New Roman" panose="02020603050405020304" pitchFamily="18" charset="0"/>
                <a:cs typeface="Times New Roman" panose="02020603050405020304" pitchFamily="18" charset="0"/>
              </a:rPr>
              <a:t>ABA-Model Rule 1.7 addresses the rules for Current Client Conflicts of Interest. In essence Rule 1.7(a)(1) states that, a lawyer shall not represent a client if representing one client will be directly adverse to another client. However, this Rule is not an absolute bar to representing a client when there is a conflict. Subsection (b) provides that a lawyer may represent a conflicted client if (1) they believe they can provide competent representation; (2) it is not prohibited by law; (3) it does not involve one client asserting a claim against another client, both of whom are represented by the lawyer; and (4) each client gives informed consent. In the context of marital inheritance, subsection (b)(3) will almost always bar the attorney from representing one client over another, even with informed consent.</a:t>
            </a:r>
          </a:p>
        </p:txBody>
      </p:sp>
      <p:sp>
        <p:nvSpPr>
          <p:cNvPr id="9" name="Text Box 4"/>
          <p:cNvSpPr txBox="1">
            <a:spLocks noChangeArrowheads="1"/>
          </p:cNvSpPr>
          <p:nvPr/>
        </p:nvSpPr>
        <p:spPr bwMode="auto">
          <a:xfrm>
            <a:off x="-23813" y="211138"/>
            <a:ext cx="9144001"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216" tIns="39608" rIns="79216" bIns="39608">
            <a:spAutoFit/>
          </a:bodyPr>
          <a:lstStyle>
            <a:lvl1pPr defTabSz="709613">
              <a:spcBef>
                <a:spcPct val="20000"/>
              </a:spcBef>
              <a:buClr>
                <a:schemeClr val="bg2"/>
              </a:buClr>
              <a:buSzPct val="75000"/>
              <a:buFont typeface="Wingdings" panose="05000000000000000000" pitchFamily="2" charset="2"/>
              <a:buChar char="n"/>
              <a:defRPr sz="3600">
                <a:solidFill>
                  <a:schemeClr val="tx1"/>
                </a:solidFill>
                <a:latin typeface="Arial" panose="020B0604020202020204" pitchFamily="34" charset="0"/>
              </a:defRPr>
            </a:lvl1pPr>
            <a:lvl2pPr marL="742950" indent="-285750" defTabSz="709613">
              <a:spcBef>
                <a:spcPct val="20000"/>
              </a:spcBef>
              <a:buClr>
                <a:schemeClr val="accent2"/>
              </a:buClr>
              <a:buSzPct val="80000"/>
              <a:buFont typeface="Wingdings" panose="05000000000000000000" pitchFamily="2" charset="2"/>
              <a:buChar char="¨"/>
              <a:defRPr sz="3100">
                <a:solidFill>
                  <a:schemeClr val="tx1"/>
                </a:solidFill>
                <a:latin typeface="Arial" panose="020B0604020202020204" pitchFamily="34" charset="0"/>
              </a:defRPr>
            </a:lvl2pPr>
            <a:lvl3pPr marL="1143000" indent="-228600" defTabSz="709613">
              <a:spcBef>
                <a:spcPct val="20000"/>
              </a:spcBef>
              <a:buClr>
                <a:schemeClr val="bg2"/>
              </a:buClr>
              <a:buSzPct val="65000"/>
              <a:buFont typeface="Wingdings" panose="05000000000000000000" pitchFamily="2" charset="2"/>
              <a:buChar char="n"/>
              <a:defRPr sz="2700">
                <a:solidFill>
                  <a:schemeClr val="tx1"/>
                </a:solidFill>
                <a:latin typeface="Arial" panose="020B0604020202020204" pitchFamily="34" charset="0"/>
              </a:defRPr>
            </a:lvl3pPr>
            <a:lvl4pPr marL="1600200" indent="-228600" defTabSz="709613">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defTabSz="709613">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defRPr>
            </a:lvl5pPr>
            <a:lvl6pPr marL="25146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6pPr>
            <a:lvl7pPr marL="29718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7pPr>
            <a:lvl8pPr marL="34290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8pPr>
            <a:lvl9pPr marL="3886200" indent="-228600" defTabSz="709613" eaLnBrk="0" fontAlgn="base" hangingPunct="0">
              <a:spcBef>
                <a:spcPct val="20000"/>
              </a:spcBef>
              <a:spcAft>
                <a:spcPct val="0"/>
              </a:spcAft>
              <a:buClr>
                <a:schemeClr val="bg2"/>
              </a:buClr>
              <a:buFont typeface="Wingdings" panose="05000000000000000000" pitchFamily="2" charset="2"/>
              <a:buChar char="§"/>
              <a:defRPr sz="2200">
                <a:solidFill>
                  <a:schemeClr val="tx1"/>
                </a:solidFill>
                <a:latin typeface="Arial" panose="020B0604020202020204" pitchFamily="34" charset="0"/>
              </a:defRPr>
            </a:lvl9pPr>
          </a:lstStyle>
          <a:p>
            <a:pPr algn="ctr" defTabSz="914269">
              <a:spcBef>
                <a:spcPct val="0"/>
              </a:spcBef>
              <a:buClrTx/>
              <a:buSzTx/>
              <a:buFont typeface="Wingdings" panose="05000000000000000000" pitchFamily="2" charset="2"/>
              <a:buNone/>
              <a:defRPr/>
            </a:pPr>
            <a:r>
              <a:rPr lang="en-US" altLang="en-US" sz="1800" b="1" dirty="0">
                <a:latin typeface="Times New Roman" panose="02020603050405020304" pitchFamily="18" charset="0"/>
                <a:cs typeface="Times New Roman" panose="02020603050405020304" pitchFamily="18" charset="0"/>
              </a:rPr>
              <a:t>Marital Asset Preservation System (MAPS)</a:t>
            </a:r>
          </a:p>
        </p:txBody>
      </p:sp>
    </p:spTree>
    <p:extLst>
      <p:ext uri="{BB962C8B-B14F-4D97-AF65-F5344CB8AC3E}">
        <p14:creationId xmlns:p14="http://schemas.microsoft.com/office/powerpoint/2010/main" val="654247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2546" name="Group 20"/>
          <p:cNvGrpSpPr>
            <a:grpSpLocks/>
          </p:cNvGrpSpPr>
          <p:nvPr/>
        </p:nvGrpSpPr>
        <p:grpSpPr bwMode="auto">
          <a:xfrm>
            <a:off x="411163" y="1524000"/>
            <a:ext cx="8321675" cy="4681538"/>
            <a:chOff x="685800" y="1524000"/>
            <a:chExt cx="8323026" cy="4681992"/>
          </a:xfrm>
        </p:grpSpPr>
        <p:sp>
          <p:nvSpPr>
            <p:cNvPr id="17" name="TextBox 32"/>
            <p:cNvSpPr txBox="1"/>
            <p:nvPr/>
          </p:nvSpPr>
          <p:spPr>
            <a:xfrm>
              <a:off x="1940129" y="3756241"/>
              <a:ext cx="862152" cy="2889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1% GP</a:t>
              </a:r>
            </a:p>
          </p:txBody>
        </p:sp>
        <p:sp>
          <p:nvSpPr>
            <p:cNvPr id="3" name="Oval 2"/>
            <p:cNvSpPr/>
            <p:nvPr/>
          </p:nvSpPr>
          <p:spPr>
            <a:xfrm>
              <a:off x="847751" y="2524222"/>
              <a:ext cx="1543301" cy="914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SPOUSE 1</a:t>
              </a:r>
            </a:p>
            <a:p>
              <a:pPr algn="ctr">
                <a:defRPr/>
              </a:pPr>
              <a:r>
                <a:rPr lang="en-US" b="1">
                  <a:solidFill>
                    <a:schemeClr val="tx1"/>
                  </a:solidFill>
                  <a:latin typeface="Times New Roman" panose="02020603050405020304" pitchFamily="18" charset="0"/>
                  <a:cs typeface="Times New Roman" panose="02020603050405020304" pitchFamily="18" charset="0"/>
                </a:rPr>
                <a:t>REVOCABLE TRUST</a:t>
              </a:r>
            </a:p>
          </p:txBody>
        </p:sp>
        <p:sp>
          <p:nvSpPr>
            <p:cNvPr id="4" name="Oval 3"/>
            <p:cNvSpPr/>
            <p:nvPr/>
          </p:nvSpPr>
          <p:spPr>
            <a:xfrm>
              <a:off x="3829560" y="2600429"/>
              <a:ext cx="1543301" cy="914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SPOUSE 2 REVOCABLE TRUST</a:t>
              </a:r>
            </a:p>
          </p:txBody>
        </p:sp>
        <p:sp>
          <p:nvSpPr>
            <p:cNvPr id="5" name="Rounded Rectangle 4"/>
            <p:cNvSpPr/>
            <p:nvPr/>
          </p:nvSpPr>
          <p:spPr>
            <a:xfrm>
              <a:off x="685800" y="1524000"/>
              <a:ext cx="1884668" cy="549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1</a:t>
              </a:r>
            </a:p>
          </p:txBody>
        </p:sp>
        <p:sp>
          <p:nvSpPr>
            <p:cNvPr id="6" name="Rounded Rectangle 5"/>
            <p:cNvSpPr/>
            <p:nvPr/>
          </p:nvSpPr>
          <p:spPr>
            <a:xfrm>
              <a:off x="3658082" y="1524000"/>
              <a:ext cx="1884668" cy="549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2</a:t>
              </a:r>
            </a:p>
          </p:txBody>
        </p:sp>
        <p:cxnSp>
          <p:nvCxnSpPr>
            <p:cNvPr id="7" name="Straight Connector 6"/>
            <p:cNvCxnSpPr>
              <a:stCxn id="5" idx="2"/>
              <a:endCxn id="3" idx="0"/>
            </p:cNvCxnSpPr>
            <p:nvPr/>
          </p:nvCxnSpPr>
          <p:spPr>
            <a:xfrm flipH="1">
              <a:off x="1619402" y="2073328"/>
              <a:ext cx="7938" cy="4508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2"/>
              <a:endCxn id="4" idx="0"/>
            </p:cNvCxnSpPr>
            <p:nvPr/>
          </p:nvCxnSpPr>
          <p:spPr>
            <a:xfrm>
              <a:off x="4599622" y="2073328"/>
              <a:ext cx="1588" cy="5271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591109" y="4115051"/>
              <a:ext cx="1805280" cy="107325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FAMILY </a:t>
              </a:r>
            </a:p>
            <a:p>
              <a:pPr algn="ctr">
                <a:defRPr/>
              </a:pPr>
              <a:r>
                <a:rPr lang="en-US" b="1">
                  <a:solidFill>
                    <a:schemeClr val="tx1"/>
                  </a:solidFill>
                  <a:latin typeface="Times New Roman" panose="02020603050405020304" pitchFamily="18" charset="0"/>
                  <a:cs typeface="Times New Roman" panose="02020603050405020304" pitchFamily="18" charset="0"/>
                </a:rPr>
                <a:t>LIMITED PARTNERSHIP</a:t>
              </a:r>
            </a:p>
          </p:txBody>
        </p:sp>
        <p:cxnSp>
          <p:nvCxnSpPr>
            <p:cNvPr id="10" name="Straight Connector 9"/>
            <p:cNvCxnSpPr>
              <a:stCxn id="3" idx="4"/>
              <a:endCxn id="9" idx="0"/>
            </p:cNvCxnSpPr>
            <p:nvPr/>
          </p:nvCxnSpPr>
          <p:spPr>
            <a:xfrm>
              <a:off x="1619402" y="3438711"/>
              <a:ext cx="1873554" cy="6763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247715" y="2514696"/>
              <a:ext cx="1543301" cy="914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DYNASTY TRUST</a:t>
              </a:r>
            </a:p>
          </p:txBody>
        </p:sp>
        <p:sp>
          <p:nvSpPr>
            <p:cNvPr id="12" name="TextBox 20"/>
            <p:cNvSpPr txBox="1"/>
            <p:nvPr/>
          </p:nvSpPr>
          <p:spPr>
            <a:xfrm>
              <a:off x="7314688" y="1981244"/>
              <a:ext cx="1360709" cy="2937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Spouse 2 is Trustee</a:t>
              </a:r>
            </a:p>
          </p:txBody>
        </p:sp>
        <p:cxnSp>
          <p:nvCxnSpPr>
            <p:cNvPr id="13" name="Straight Connector 12"/>
            <p:cNvCxnSpPr>
              <a:stCxn id="11" idx="0"/>
              <a:endCxn id="12" idx="1"/>
            </p:cNvCxnSpPr>
            <p:nvPr/>
          </p:nvCxnSpPr>
          <p:spPr>
            <a:xfrm flipV="1">
              <a:off x="7019365" y="2128897"/>
              <a:ext cx="295323" cy="385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24"/>
            <p:cNvSpPr txBox="1"/>
            <p:nvPr/>
          </p:nvSpPr>
          <p:spPr>
            <a:xfrm>
              <a:off x="6781201" y="3581600"/>
              <a:ext cx="1360709" cy="2937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Other Assets?</a:t>
              </a:r>
            </a:p>
          </p:txBody>
        </p:sp>
        <p:cxnSp>
          <p:nvCxnSpPr>
            <p:cNvPr id="15" name="Straight Connector 14"/>
            <p:cNvCxnSpPr>
              <a:stCxn id="9" idx="0"/>
              <a:endCxn id="11" idx="4"/>
            </p:cNvCxnSpPr>
            <p:nvPr/>
          </p:nvCxnSpPr>
          <p:spPr>
            <a:xfrm flipV="1">
              <a:off x="3492956" y="3429185"/>
              <a:ext cx="3526409" cy="6858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31"/>
            <p:cNvSpPr txBox="1"/>
            <p:nvPr/>
          </p:nvSpPr>
          <p:spPr>
            <a:xfrm>
              <a:off x="2689550" y="5242286"/>
              <a:ext cx="1660795" cy="3270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dirty="0">
                  <a:latin typeface="Times New Roman" panose="02020603050405020304" pitchFamily="18" charset="0"/>
                  <a:cs typeface="Times New Roman" panose="02020603050405020304" pitchFamily="18" charset="0"/>
                </a:rPr>
                <a:t>$5,000,000 in assets</a:t>
              </a:r>
            </a:p>
          </p:txBody>
        </p:sp>
        <p:sp>
          <p:nvSpPr>
            <p:cNvPr id="18" name="TextBox 33"/>
            <p:cNvSpPr txBox="1"/>
            <p:nvPr/>
          </p:nvSpPr>
          <p:spPr>
            <a:xfrm>
              <a:off x="5258542" y="3810222"/>
              <a:ext cx="666858" cy="2857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99% LP</a:t>
              </a:r>
            </a:p>
          </p:txBody>
        </p:sp>
        <p:sp>
          <p:nvSpPr>
            <p:cNvPr id="19" name="TextBox 34"/>
            <p:cNvSpPr txBox="1"/>
            <p:nvPr/>
          </p:nvSpPr>
          <p:spPr>
            <a:xfrm>
              <a:off x="4577394" y="4267466"/>
              <a:ext cx="1725893" cy="1717842"/>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**Gift to Dynasty Trust may be based upon 65% of 99% of $5,000,000, after taking discounts into account -</a:t>
              </a:r>
            </a:p>
            <a:p>
              <a:pPr>
                <a:defRPr/>
              </a:pPr>
              <a:r>
                <a:rPr lang="en-US" sz="1000" b="1" dirty="0">
                  <a:latin typeface="Times New Roman" panose="02020603050405020304" pitchFamily="18" charset="0"/>
                  <a:cs typeface="Times New Roman" panose="02020603050405020304" pitchFamily="18" charset="0"/>
                </a:rPr>
                <a:t>$3,217,500.</a:t>
              </a:r>
            </a:p>
            <a:p>
              <a:pPr>
                <a:defRPr/>
              </a:pPr>
              <a:endParaRPr lang="en-US" sz="1000" b="1" dirty="0">
                <a:latin typeface="Times New Roman" panose="02020603050405020304" pitchFamily="18" charset="0"/>
                <a:cs typeface="Times New Roman" panose="02020603050405020304" pitchFamily="18" charset="0"/>
              </a:endParaRPr>
            </a:p>
            <a:p>
              <a:pPr>
                <a:defRPr/>
              </a:pPr>
              <a:r>
                <a:rPr lang="en-US" sz="1000" b="1" dirty="0">
                  <a:latin typeface="Times New Roman" panose="02020603050405020304" pitchFamily="18" charset="0"/>
                  <a:cs typeface="Times New Roman" panose="02020603050405020304" pitchFamily="18" charset="0"/>
                </a:rPr>
                <a:t>Spouse 1 has $8,182,500 of his $11,400,000 exemption remaining.</a:t>
              </a:r>
            </a:p>
          </p:txBody>
        </p:sp>
        <p:sp>
          <p:nvSpPr>
            <p:cNvPr id="20" name="TextBox 35"/>
            <p:cNvSpPr txBox="1"/>
            <p:nvPr/>
          </p:nvSpPr>
          <p:spPr>
            <a:xfrm>
              <a:off x="6400140" y="4115051"/>
              <a:ext cx="2608686" cy="2090941"/>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1.  Investments controlled by Spouse 1 as GP of Limited Partnership.</a:t>
              </a:r>
            </a:p>
            <a:p>
              <a:pPr>
                <a:defRPr/>
              </a:pPr>
              <a:r>
                <a:rPr lang="en-US" sz="1000" b="1" dirty="0">
                  <a:latin typeface="Times New Roman" panose="02020603050405020304" pitchFamily="18" charset="0"/>
                  <a:cs typeface="Times New Roman" panose="02020603050405020304" pitchFamily="18" charset="0"/>
                </a:rPr>
                <a:t>2.  Spouse 1 can replace the Trustee of the Dynasty Trust.</a:t>
              </a:r>
            </a:p>
            <a:p>
              <a:pPr>
                <a:defRPr/>
              </a:pPr>
              <a:r>
                <a:rPr lang="en-US" sz="1000" b="1" dirty="0">
                  <a:latin typeface="Times New Roman" panose="02020603050405020304" pitchFamily="18" charset="0"/>
                  <a:cs typeface="Times New Roman" panose="02020603050405020304" pitchFamily="18" charset="0"/>
                </a:rPr>
                <a:t>3.  Dynasty Trust can be used for Spouse 2 and descendants as needed for health, education and maintenance.</a:t>
              </a:r>
            </a:p>
            <a:p>
              <a:pPr>
                <a:defRPr/>
              </a:pPr>
              <a:r>
                <a:rPr lang="en-US" sz="1000" b="1" dirty="0">
                  <a:latin typeface="Times New Roman" panose="02020603050405020304" pitchFamily="18" charset="0"/>
                  <a:cs typeface="Times New Roman" panose="02020603050405020304" pitchFamily="18" charset="0"/>
                </a:rPr>
                <a:t>4.  Dynasty Trust can loan money to family members.</a:t>
              </a:r>
            </a:p>
            <a:p>
              <a:pPr>
                <a:defRPr/>
              </a:pPr>
              <a:r>
                <a:rPr lang="en-US" sz="1000" b="1" dirty="0">
                  <a:latin typeface="Times New Roman" panose="02020603050405020304" pitchFamily="18" charset="0"/>
                  <a:cs typeface="Times New Roman" panose="02020603050405020304" pitchFamily="18" charset="0"/>
                </a:rPr>
                <a:t>5.  Dynasty Trust should be exempt from estate tax, creditor claims, and divorce claims of both spouses and descendants.</a:t>
              </a:r>
            </a:p>
          </p:txBody>
        </p:sp>
      </p:grpSp>
      <p:sp>
        <p:nvSpPr>
          <p:cNvPr id="35" name="Content Placeholder 7"/>
          <p:cNvSpPr txBox="1">
            <a:spLocks/>
          </p:cNvSpPr>
          <p:nvPr/>
        </p:nvSpPr>
        <p:spPr>
          <a:xfrm>
            <a:off x="480219" y="180975"/>
            <a:ext cx="8183562" cy="993775"/>
          </a:xfrm>
          <a:prstGeom prst="rect">
            <a:avLst/>
          </a:prstGeom>
        </p:spPr>
        <p:txBody>
          <a:bodyPr rIns="82058" bIns="41029">
            <a:normAutofit fontScale="92500" lnSpcReduction="10000"/>
          </a:bodyPr>
          <a:lstStyle/>
          <a:p>
            <a:pPr marL="265176" indent="-265176" algn="ctr" defTabSz="1055023" eaLnBrk="1" fontAlgn="auto" hangingPunct="1">
              <a:spcBef>
                <a:spcPts val="0"/>
              </a:spcBef>
              <a:spcAft>
                <a:spcPts val="0"/>
              </a:spcAft>
              <a:buFont typeface="Arial" pitchFamily="34" charset="0"/>
              <a:buNone/>
              <a:defRPr/>
            </a:pPr>
            <a:r>
              <a:rPr lang="en-US" sz="3500" b="1" dirty="0">
                <a:latin typeface="Times New Roman" panose="02020603050405020304" pitchFamily="18" charset="0"/>
                <a:ea typeface="+mj-ea"/>
                <a:cs typeface="Times New Roman" panose="02020603050405020304" pitchFamily="18" charset="0"/>
              </a:rPr>
              <a:t>Example of Spouse 1/Spouse 2 </a:t>
            </a:r>
          </a:p>
          <a:p>
            <a:pPr marL="265176" indent="-265176" algn="ctr" defTabSz="1055023" eaLnBrk="1" fontAlgn="auto" hangingPunct="1">
              <a:spcBef>
                <a:spcPts val="0"/>
              </a:spcBef>
              <a:spcAft>
                <a:spcPts val="0"/>
              </a:spcAft>
              <a:buFont typeface="Arial" pitchFamily="34" charset="0"/>
              <a:buNone/>
              <a:defRPr/>
            </a:pPr>
            <a:r>
              <a:rPr lang="en-US" sz="3500" b="1" dirty="0">
                <a:latin typeface="Times New Roman" panose="02020603050405020304" pitchFamily="18" charset="0"/>
                <a:ea typeface="+mj-ea"/>
                <a:cs typeface="Times New Roman" panose="02020603050405020304" pitchFamily="18" charset="0"/>
              </a:rPr>
              <a:t>Dynasty Trust Arrangement</a:t>
            </a:r>
          </a:p>
          <a:p>
            <a:pPr marL="265176" indent="-265176" algn="ctr" defTabSz="1055023" eaLnBrk="1" fontAlgn="auto" hangingPunct="1">
              <a:spcBef>
                <a:spcPts val="0"/>
              </a:spcBef>
              <a:spcAft>
                <a:spcPts val="0"/>
              </a:spcAft>
              <a:buFont typeface="Wingdings 2"/>
              <a:buChar char=""/>
              <a:defRPr/>
            </a:pPr>
            <a:endParaRPr lang="en-US" sz="3200" b="1"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654508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0" y="292100"/>
            <a:ext cx="9093200" cy="454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a:hlinkClick r:id="rId3"/>
          </p:cNvPr>
          <p:cNvSpPr/>
          <p:nvPr/>
        </p:nvSpPr>
        <p:spPr>
          <a:xfrm>
            <a:off x="3562350" y="5130800"/>
            <a:ext cx="2324100" cy="596900"/>
          </a:xfrm>
          <a:prstGeom prst="roundRect">
            <a:avLst/>
          </a:prstGeom>
          <a:solidFill>
            <a:srgbClr val="028BFE"/>
          </a:solidFill>
          <a:ln>
            <a:solidFill>
              <a:srgbClr val="028BFE"/>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Monday, </a:t>
            </a:r>
            <a:r>
              <a:rPr lang="en-US" dirty="0"/>
              <a:t>April </a:t>
            </a:r>
            <a:r>
              <a:rPr lang="en-US" dirty="0" smtClean="0"/>
              <a:t>21</a:t>
            </a:r>
            <a:r>
              <a:rPr lang="en-US" baseline="30000" dirty="0" smtClean="0"/>
              <a:t>th</a:t>
            </a:r>
            <a:endParaRPr lang="en-US" dirty="0"/>
          </a:p>
          <a:p>
            <a:pPr algn="ctr"/>
            <a:r>
              <a:rPr lang="en-US" dirty="0"/>
              <a:t>12:00 PM ET</a:t>
            </a:r>
          </a:p>
        </p:txBody>
      </p:sp>
      <p:sp>
        <p:nvSpPr>
          <p:cNvPr id="8" name="Rounded Rectangle 7">
            <a:hlinkClick r:id="rId4"/>
          </p:cNvPr>
          <p:cNvSpPr/>
          <p:nvPr/>
        </p:nvSpPr>
        <p:spPr>
          <a:xfrm>
            <a:off x="6572250" y="5130800"/>
            <a:ext cx="2406650" cy="596900"/>
          </a:xfrm>
          <a:prstGeom prst="roundRect">
            <a:avLst/>
          </a:prstGeom>
          <a:solidFill>
            <a:srgbClr val="028BFE"/>
          </a:solidFill>
          <a:ln>
            <a:solidFill>
              <a:srgbClr val="028BFE"/>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Wednesday, </a:t>
            </a:r>
            <a:r>
              <a:rPr lang="en-US" dirty="0"/>
              <a:t>April </a:t>
            </a:r>
            <a:r>
              <a:rPr lang="en-US" dirty="0" smtClean="0"/>
              <a:t>23</a:t>
            </a:r>
            <a:r>
              <a:rPr lang="en-US" baseline="30000" dirty="0" smtClean="0"/>
              <a:t>rd</a:t>
            </a:r>
            <a:r>
              <a:rPr lang="en-US" dirty="0" smtClean="0"/>
              <a:t> </a:t>
            </a:r>
            <a:endParaRPr lang="en-US" dirty="0"/>
          </a:p>
          <a:p>
            <a:pPr algn="ctr"/>
            <a:r>
              <a:rPr lang="en-US" dirty="0"/>
              <a:t>12:00 PM ET</a:t>
            </a:r>
          </a:p>
        </p:txBody>
      </p:sp>
      <p:sp>
        <p:nvSpPr>
          <p:cNvPr id="2" name="Rectangle 1"/>
          <p:cNvSpPr/>
          <p:nvPr/>
        </p:nvSpPr>
        <p:spPr>
          <a:xfrm>
            <a:off x="6905625" y="5727700"/>
            <a:ext cx="1771650" cy="646331"/>
          </a:xfrm>
          <a:prstGeom prst="rect">
            <a:avLst/>
          </a:prstGeom>
        </p:spPr>
        <p:txBody>
          <a:bodyPr wrap="square">
            <a:spAutoFit/>
          </a:bodyPr>
          <a:lstStyle/>
          <a:p>
            <a:r>
              <a:rPr lang="en-US" sz="1200" b="1" dirty="0">
                <a:solidFill>
                  <a:srgbClr val="FF0000"/>
                </a:solidFill>
              </a:rPr>
              <a:t>1.0 Florida &amp; New York CLE Credit &amp; 1.0 Florida CPE Credit available </a:t>
            </a:r>
          </a:p>
        </p:txBody>
      </p:sp>
      <p:sp>
        <p:nvSpPr>
          <p:cNvPr id="9" name="Rounded Rectangle 8">
            <a:hlinkClick r:id="rId5"/>
          </p:cNvPr>
          <p:cNvSpPr/>
          <p:nvPr/>
        </p:nvSpPr>
        <p:spPr>
          <a:xfrm>
            <a:off x="546100" y="5155515"/>
            <a:ext cx="2222500" cy="596900"/>
          </a:xfrm>
          <a:prstGeom prst="roundRect">
            <a:avLst/>
          </a:prstGeom>
          <a:solidFill>
            <a:srgbClr val="028BFE"/>
          </a:solidFill>
          <a:ln>
            <a:solidFill>
              <a:srgbClr val="028BFE"/>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 April </a:t>
            </a:r>
            <a:r>
              <a:rPr lang="en-US" dirty="0" smtClean="0"/>
              <a:t>18</a:t>
            </a:r>
            <a:r>
              <a:rPr lang="en-US" baseline="30000" dirty="0" smtClean="0"/>
              <a:t>th</a:t>
            </a:r>
            <a:endParaRPr lang="en-US" dirty="0"/>
          </a:p>
          <a:p>
            <a:pPr algn="ctr"/>
            <a:r>
              <a:rPr lang="en-US" dirty="0"/>
              <a:t>12:00 PM ET</a:t>
            </a:r>
          </a:p>
        </p:txBody>
      </p:sp>
    </p:spTree>
    <p:extLst>
      <p:ext uri="{BB962C8B-B14F-4D97-AF65-F5344CB8AC3E}">
        <p14:creationId xmlns:p14="http://schemas.microsoft.com/office/powerpoint/2010/main" val="557992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763000" cy="955675"/>
          </a:xfrm>
        </p:spPr>
        <p:txBody>
          <a:bodyPr lIns="82058" tIns="41029" rIns="82058" bIns="41029">
            <a:noAutofit/>
          </a:bodyPr>
          <a:lstStyle/>
          <a:p>
            <a:pPr algn="ctr" defTabSz="1055023" eaLnBrk="1" fontAlgn="auto" hangingPunct="1">
              <a:lnSpc>
                <a:spcPct val="100000"/>
              </a:lnSpc>
              <a:spcAft>
                <a:spcPts val="0"/>
              </a:spcAft>
              <a:defRPr/>
            </a:pPr>
            <a:r>
              <a:rPr lang="en-US" sz="1800" b="1" dirty="0">
                <a:latin typeface="Times New Roman" panose="02020603050405020304" pitchFamily="18" charset="0"/>
                <a:cs typeface="Times New Roman" panose="02020603050405020304" pitchFamily="18" charset="0"/>
              </a:rPr>
              <a:t>Planning for a Dynasty Trust Where the Spouse of the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Settlor/Contributor is a Beneficiary – Special Considerations</a:t>
            </a:r>
          </a:p>
        </p:txBody>
      </p:sp>
      <p:sp>
        <p:nvSpPr>
          <p:cNvPr id="3" name="Content Placeholder 2"/>
          <p:cNvSpPr>
            <a:spLocks noGrp="1"/>
          </p:cNvSpPr>
          <p:nvPr>
            <p:ph sz="quarter" idx="4294967295"/>
          </p:nvPr>
        </p:nvSpPr>
        <p:spPr>
          <a:xfrm>
            <a:off x="0" y="1143000"/>
            <a:ext cx="8823325" cy="6019800"/>
          </a:xfrm>
        </p:spPr>
        <p:txBody>
          <a:bodyPr rIns="82058" bIns="41029" rtlCol="0">
            <a:noAutofit/>
          </a:bodyPr>
          <a:lstStyle/>
          <a:p>
            <a:pPr marL="395634" indent="-395634" algn="just" defTabSz="1055023" eaLnBrk="1" fontAlgn="auto" hangingPunct="1">
              <a:spcBef>
                <a:spcPts val="600"/>
              </a:spcBef>
              <a:spcAft>
                <a:spcPts val="0"/>
              </a:spcAft>
              <a:buFont typeface="Wingdings 2"/>
              <a:buAutoNum type="arabicPeriod"/>
              <a:defRPr/>
            </a:pP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The</a:t>
            </a: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 settlor’s spouse may be a trustee of the trust</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As with all irrevocable trusts, administration should be well documented and according to the trust document.</a:t>
            </a:r>
          </a:p>
          <a:p>
            <a:pPr marL="395634" indent="-395634" algn="just" defTabSz="1055023" eaLnBrk="1" fontAlgn="auto" hangingPunct="1">
              <a:spcBef>
                <a:spcPts val="600"/>
              </a:spcBef>
              <a:spcAft>
                <a:spcPts val="0"/>
              </a:spcAft>
              <a:buFont typeface="Wingdings 2"/>
              <a:buAutoNum type="arabicPeriod"/>
              <a:defRPr/>
            </a:pP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The settlor’s spouse can have the right to receive amounts as reasonably needed for health, education, maintenance, and support.</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It is best to provide that any such distributions for the spouse will be made only after taking into account the spouse’s other assets and resources.</a:t>
            </a:r>
          </a:p>
          <a:p>
            <a:pPr marL="395634" indent="-395634" algn="just" defTabSz="1055023" eaLnBrk="1" fontAlgn="auto" hangingPunct="1">
              <a:spcBef>
                <a:spcPts val="600"/>
              </a:spcBef>
              <a:spcAft>
                <a:spcPts val="0"/>
              </a:spcAft>
              <a:buFont typeface="Arial" panose="020B0604020202020204" pitchFamily="34" charset="0"/>
              <a:buNone/>
              <a:defRPr/>
            </a:pP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Otherwise, consider whether the spouse might be considered to be gifting to the trust if he or she had the right to receive distributions and did not take them.</a:t>
            </a:r>
          </a:p>
          <a:p>
            <a:pPr marL="395634" indent="-395634" algn="just" defTabSz="1055023" eaLnBrk="1" fontAlgn="auto" hangingPunct="1">
              <a:spcBef>
                <a:spcPts val="600"/>
              </a:spcBef>
              <a:spcAft>
                <a:spcPts val="0"/>
              </a:spcAft>
              <a:buFont typeface="Arial" panose="020B0604020202020204" pitchFamily="34" charset="0"/>
              <a:buNone/>
              <a:defRPr/>
            </a:pP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Alternatively, limit distributions to the spouse by requiring an independent fiduciary to approve them.</a:t>
            </a:r>
          </a:p>
          <a:p>
            <a:pPr marL="395634" indent="-395634" algn="just" defTabSz="1055023" eaLnBrk="1" fontAlgn="auto" hangingPunct="1">
              <a:spcBef>
                <a:spcPts val="600"/>
              </a:spcBef>
              <a:spcAft>
                <a:spcPts val="0"/>
              </a:spcAft>
              <a:buFont typeface="Wingdings 2"/>
              <a:buAutoNum type="arabicPeriod" startAt="3"/>
              <a:defRPr/>
            </a:pP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Marital Deduction Savings Clause </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The settlor’s spouse may be the beneficiary of an outright disposition or General Power of Appointment Marital Trust provision </a:t>
            </a: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to be funded if total contributions to the trust would otherwise cause gift tax responsibility</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Do not use a QTIP trust for this because of the harsh regulations requiring a marital deduction election to be filed for a lifetime QTIP trust gift.</a:t>
            </a:r>
          </a:p>
          <a:p>
            <a:pPr marL="395634" indent="-395634" algn="just" defTabSz="1055023" eaLnBrk="1" fontAlgn="auto" hangingPunct="1">
              <a:spcBef>
                <a:spcPts val="600"/>
              </a:spcBef>
              <a:spcAft>
                <a:spcPts val="0"/>
              </a:spcAft>
              <a:buFont typeface="Wingdings 2"/>
              <a:buAutoNum type="arabicPeriod" startAt="3"/>
              <a:defRPr/>
            </a:pP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Typically the trust will be </a:t>
            </a: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disregarded for income tax purposes, so that the settlor can pay the income tax attributable to the trust’s income</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395634" indent="-395634" algn="just" defTabSz="1055023" eaLnBrk="1" fontAlgn="auto" hangingPunct="1">
              <a:spcBef>
                <a:spcPts val="600"/>
              </a:spcBef>
              <a:spcAft>
                <a:spcPts val="0"/>
              </a:spcAft>
              <a:buFont typeface="Arial" panose="020B0604020202020204" pitchFamily="34" charset="0"/>
              <a:buNone/>
              <a:defRPr/>
            </a:pP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In case the settlor may want to “</a:t>
            </a: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toggle off</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defective grantor trust status (such as by reserving the right to replace trust assets with assets of equal value, and then releasing that right) an adverse party (another substantive beneficiary under the trust) must have the right to approve any distributions to the spouse.  </a:t>
            </a:r>
          </a:p>
          <a:p>
            <a:pPr marL="395634" indent="-395634" algn="just" defTabSz="1055023" eaLnBrk="1" fontAlgn="auto" hangingPunct="1">
              <a:spcBef>
                <a:spcPts val="600"/>
              </a:spcBef>
              <a:spcAft>
                <a:spcPts val="0"/>
              </a:spcAft>
              <a:buFont typeface="Arial" panose="020B0604020202020204" pitchFamily="34" charset="0"/>
              <a:buNone/>
              <a:defRPr/>
            </a:pP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Otherwise the trust will be a defective grantor trust under Internal Revenue Code Section 677, and the settlor will not be able to toggle that off (except by getting divorced!).</a:t>
            </a:r>
          </a:p>
          <a:p>
            <a:pPr marL="395634" indent="-395634" algn="just" defTabSz="1055023" eaLnBrk="1" fontAlgn="auto" hangingPunct="1">
              <a:spcBef>
                <a:spcPts val="600"/>
              </a:spcBef>
              <a:spcAft>
                <a:spcPts val="0"/>
              </a:spcAft>
              <a:buFont typeface="Wingdings 2"/>
              <a:buAutoNum type="arabicPeriod" startAt="5"/>
              <a:defRPr/>
            </a:pP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The settlor’s spouse may choose to “split the gift” on a gift tax return, which is permitted notwithstanding that the spouse is a beneficiary</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so long as it is very unlikely that the spouse will need to receive benefits for health, education, maintenance and support when taking into account the spouse’s other assets and resources.  See Private Letter Ruling 200345038, </a:t>
            </a:r>
            <a:r>
              <a:rPr lang="en-US" sz="1050" i="1" dirty="0">
                <a:solidFill>
                  <a:schemeClr val="tx1">
                    <a:lumMod val="85000"/>
                    <a:lumOff val="15000"/>
                  </a:schemeClr>
                </a:solidFill>
                <a:latin typeface="Times New Roman" panose="02020603050405020304" pitchFamily="18" charset="0"/>
                <a:cs typeface="Times New Roman" panose="02020603050405020304" pitchFamily="18" charset="0"/>
              </a:rPr>
              <a:t>William H. Robertson vs. Commissioner, 26 TC 246 (1956), and BNA Portfolios 822-2nd: Estate, Gift and Generation-Skipping Tax Returns and Audits, Section IX.M, and 826-2nd: Life Insurance, Section II.F. </a:t>
            </a:r>
          </a:p>
          <a:p>
            <a:pPr marL="395634" indent="-395634" algn="just" defTabSz="1055023" eaLnBrk="1" fontAlgn="auto" hangingPunct="1">
              <a:spcBef>
                <a:spcPts val="600"/>
              </a:spcBef>
              <a:spcAft>
                <a:spcPts val="0"/>
              </a:spcAft>
              <a:buFont typeface="Wingdings 2"/>
              <a:buAutoNum type="arabicPeriod" startAt="5"/>
              <a:defRPr/>
            </a:pP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What if the assets used to fund the trust had recently been owned jointly by the settlor and the spouse, or were owned by the spouse and transferred to the settlor, who then transferred them to the trust?  </a:t>
            </a: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Under the Step Transaction Doctrine,</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 the assets and the economic risk associated therewith should be owned and held exclusively by the settlor for a reasonable period of time.  In case the IRS argues that the contribution to the trust was really made by the settlor’s spouse (in which event the settlor’s spouse may be subject to federal estate tax under Internal Revenue Code Section 2036(a)(1) - retained life interests), </a:t>
            </a:r>
            <a:r>
              <a:rPr lang="en-US" sz="1050" u="sng" dirty="0">
                <a:solidFill>
                  <a:schemeClr val="tx1">
                    <a:lumMod val="85000"/>
                    <a:lumOff val="15000"/>
                  </a:schemeClr>
                </a:solidFill>
                <a:latin typeface="Times New Roman" panose="02020603050405020304" pitchFamily="18" charset="0"/>
                <a:cs typeface="Times New Roman" panose="02020603050405020304" pitchFamily="18" charset="0"/>
              </a:rPr>
              <a:t>it may be important to have trust language which provides that any trust assets considered as transferred to the trust by the spouse beneficiary will be considered to be held in a separate subtrust of which the spouse will not be a beneficiary</a:t>
            </a:r>
            <a:r>
              <a:rPr lang="en-US" sz="105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395634" indent="-395634" algn="just" defTabSz="1055023" eaLnBrk="1" fontAlgn="auto" hangingPunct="1">
              <a:spcBef>
                <a:spcPts val="600"/>
              </a:spcBef>
              <a:spcAft>
                <a:spcPts val="0"/>
              </a:spcAft>
              <a:buFont typeface="Arial" panose="020B0604020202020204" pitchFamily="34" charset="0"/>
              <a:buAutoNum type="arabicPeriod" startAt="5"/>
              <a:defRPr/>
            </a:pPr>
            <a:endParaRPr lang="en-US" sz="1000" b="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algn="just"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814938"/>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0" y="-46038"/>
            <a:ext cx="8763000" cy="914401"/>
          </a:xfrm>
        </p:spPr>
        <p:txBody>
          <a:bodyPr lIns="82058" tIns="41029" rIns="82058" bIns="41029">
            <a:noAutofit/>
          </a:bodyPr>
          <a:lstStyle/>
          <a:p>
            <a:pPr algn="ctr" defTabSz="1055023" eaLnBrk="1" fontAlgn="auto" hangingPunct="1">
              <a:lnSpc>
                <a:spcPct val="100000"/>
              </a:lnSpc>
              <a:spcAft>
                <a:spcPts val="0"/>
              </a:spcAft>
              <a:defRPr/>
            </a:pPr>
            <a:r>
              <a:rPr lang="en-US" sz="1800" b="1" dirty="0">
                <a:latin typeface="Times New Roman" panose="02020603050405020304" pitchFamily="18" charset="0"/>
                <a:cs typeface="Times New Roman" panose="02020603050405020304" pitchFamily="18" charset="0"/>
              </a:rPr>
              <a:t>Planning for a Dynasty Trust Where the Spouse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of the Settlor/Contributor is a Beneficiary – Special Considerations</a:t>
            </a:r>
          </a:p>
        </p:txBody>
      </p:sp>
      <p:sp>
        <p:nvSpPr>
          <p:cNvPr id="3" name="Content Placeholder 2"/>
          <p:cNvSpPr>
            <a:spLocks noGrp="1"/>
          </p:cNvSpPr>
          <p:nvPr>
            <p:ph sz="quarter" idx="4294967295"/>
          </p:nvPr>
        </p:nvSpPr>
        <p:spPr>
          <a:xfrm>
            <a:off x="338138" y="868363"/>
            <a:ext cx="8805862" cy="5743575"/>
          </a:xfrm>
        </p:spPr>
        <p:txBody>
          <a:bodyPr rIns="82058" bIns="41029" rtlCol="0">
            <a:noAutofit/>
          </a:bodyPr>
          <a:lstStyle/>
          <a:p>
            <a:pPr marL="395634" indent="-395634" algn="just"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7.	Should the surviving spouse be given a limited power of appointment (or general power of appointment) to direct how trust assets will pass?  The grantor cannot be given this power if a completed gift to the trust is desired, but the spouse can.  However, the power should not be exercisable in favor of her personally, her creditors, her estate, or creditors of her estate.  </a:t>
            </a:r>
          </a:p>
          <a:p>
            <a:pPr marL="395634" indent="-395634" algn="just"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algn="just"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At what point should the power of appointment exist and/or be terminated?</a:t>
            </a:r>
          </a:p>
          <a:p>
            <a:pPr marL="395634" indent="-395634" algn="just"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857206" lvl="1" indent="-329695" algn="just" defTabSz="1055023" eaLnBrk="1" fontAlgn="auto" hangingPunct="1">
              <a:spcAft>
                <a:spcPts val="0"/>
              </a:spcAft>
              <a:buFont typeface="Arial" panose="020B0604020202020204" pitchFamily="34" charset="0"/>
              <a:buNone/>
              <a:tabLst>
                <a:tab pos="1454320" algn="l"/>
              </a:tabLst>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(a) Immediately upon inception of the trust until the death of the surviving spouse?; (b) Only after the death of the settlor until the death of the surviving spouse?; (c) Only unless or until the parties are divorced or either party has a child who is not a beneficiary under the trust; or (d) Granted by a committee of independent fiduciaries when deemed appropriate for tax reasons (such as to obtain a step-up in basis upon death)?</a:t>
            </a:r>
          </a:p>
          <a:p>
            <a:pPr marL="395634" indent="-395634"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What would prevent the beneficiary spouse from exercising his or her power of appointment to fund a trust for the donor spouse to allow the ability to receive amounts as needed for health, education, maintenance, and support – assuming that there is no pre-existing agreement or obligation for this to happen.</a:t>
            </a:r>
          </a:p>
          <a:p>
            <a:pPr marL="395634" indent="-395634"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8.	</a:t>
            </a:r>
            <a:r>
              <a:rPr lang="en-US" sz="1000" u="sng" dirty="0">
                <a:solidFill>
                  <a:schemeClr val="tx1">
                    <a:lumMod val="85000"/>
                    <a:lumOff val="15000"/>
                  </a:schemeClr>
                </a:solidFill>
                <a:latin typeface="Times New Roman" panose="02020603050405020304" pitchFamily="18" charset="0"/>
                <a:cs typeface="Times New Roman" panose="02020603050405020304" pitchFamily="18" charset="0"/>
              </a:rPr>
              <a:t>Should there be a divorce clause</a:t>
            </a: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395634" indent="-395634"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Typically where the drafting lawyer is representing both spouses this can be discussed and a joint representation letter can be put into place.  It is likely that the judge will consider the trust assets to be for the benefit of the beneficiary spouse, but this will vary from state to state and judge to judge.</a:t>
            </a:r>
          </a:p>
          <a:p>
            <a:pPr marL="395634" indent="-395634"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If the settlor’s spouse is not a client then consider a clause that will provide that, upon divorce, the beneficiary spouse is no longer a beneficiary, trustee or otherwise entitled under the document.</a:t>
            </a:r>
          </a:p>
          <a:p>
            <a:pPr marL="395634" indent="-395634"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Also consider giving the surviving spouse or another beneficiary of the Trust a general power of appointment, or enabling a committee of Independent Fiduciaries the ability to bestow a general power of appointment upon a beneficiary in order to attain a step-up in basis on the assets held under the Trust.</a:t>
            </a:r>
          </a:p>
          <a:p>
            <a:pPr marL="395634" indent="-395634" defTabSz="1055023" eaLnBrk="1" fontAlgn="auto" hangingPunct="1">
              <a:spcBef>
                <a:spcPts val="600"/>
              </a:spcBef>
              <a:spcAft>
                <a:spcPts val="0"/>
              </a:spcAft>
              <a:buFont typeface="Arial" panose="020B0604020202020204" pitchFamily="34" charset="0"/>
              <a:buNone/>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algn="just"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9.	If the trust also provides for health, education, maintenance and support or other payments to descendants, how </a:t>
            </a:r>
            <a:r>
              <a:rPr lang="en-US" sz="1000" u="sng" dirty="0">
                <a:solidFill>
                  <a:schemeClr val="tx1">
                    <a:lumMod val="85000"/>
                    <a:lumOff val="15000"/>
                  </a:schemeClr>
                </a:solidFill>
                <a:latin typeface="Times New Roman" panose="02020603050405020304" pitchFamily="18" charset="0"/>
                <a:cs typeface="Times New Roman" panose="02020603050405020304" pitchFamily="18" charset="0"/>
              </a:rPr>
              <a:t>will the trust be protected from a descendant’s support claims or other items for which state law permits penetration of a trust</a:t>
            </a: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395634" indent="-395634" algn="just" defTabSz="1055023" eaLnBrk="1" fontAlgn="auto" hangingPunct="1">
              <a:spcBef>
                <a:spcPts val="600"/>
              </a:spcBef>
              <a:spcAft>
                <a:spcPts val="0"/>
              </a:spcAft>
              <a:buFont typeface="Arial" panose="020B0604020202020204" pitchFamily="34" charset="0"/>
              <a:buAutoNum type="arabicPeriod" startAt="8"/>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algn="just"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If the trust’s primary beneficiary is your spouse, but your children can reach into it, do you have to worry that one of your children is going to have a nasty divorce and the ex-spouse of a child is going to be able to reach into this trust?</a:t>
            </a:r>
          </a:p>
          <a:p>
            <a:pPr marL="395634" indent="-395634" algn="just" defTabSz="1055023" eaLnBrk="1" fontAlgn="auto" hangingPunct="1">
              <a:spcBef>
                <a:spcPts val="600"/>
              </a:spcBef>
              <a:spcAft>
                <a:spcPts val="0"/>
              </a:spcAft>
              <a:buFont typeface="Wingdings 2"/>
              <a:buChar char=""/>
              <a:defRPr/>
            </a:pPr>
            <a:endParaRPr lang="en-US"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95634" indent="-395634" algn="just" defTabSz="1055023" eaLnBrk="1" fontAlgn="auto" hangingPunct="1">
              <a:spcBef>
                <a:spcPts val="600"/>
              </a:spcBef>
              <a:spcAft>
                <a:spcPts val="0"/>
              </a:spcAft>
              <a:buFont typeface="Arial" panose="020B0604020202020204" pitchFamily="34" charset="0"/>
              <a:buNone/>
              <a:defRPr/>
            </a:pPr>
            <a:r>
              <a:rPr lang="en-US" sz="1000" dirty="0">
                <a:solidFill>
                  <a:schemeClr val="tx1">
                    <a:lumMod val="85000"/>
                    <a:lumOff val="15000"/>
                  </a:schemeClr>
                </a:solidFill>
                <a:latin typeface="Times New Roman" panose="02020603050405020304" pitchFamily="18" charset="0"/>
                <a:cs typeface="Times New Roman" panose="02020603050405020304" pitchFamily="18" charset="0"/>
              </a:rPr>
              <a:t>	Consider whether there should be a Flee (Cuba) Clause in the trust, or whether the trust should name an independent trust protector or trust protectors with the ability to remove descendant beneficiaries and/or the ability to move the situs of the trust to an appropriately protective jurisdiction.</a:t>
            </a:r>
            <a:endParaRPr lang="en-US" sz="1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290334"/>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8363" y="77788"/>
            <a:ext cx="7407275" cy="892175"/>
          </a:xfrm>
        </p:spPr>
        <p:txBody>
          <a:bodyPr>
            <a:normAutofit/>
          </a:bodyPr>
          <a:lstStyle/>
          <a:p>
            <a:pPr algn="ctr"/>
            <a:r>
              <a:rPr lang="en-US" sz="3600" b="1" dirty="0">
                <a:latin typeface="Times New Roman" panose="02020603050405020304" pitchFamily="18" charset="0"/>
                <a:cs typeface="Times New Roman" panose="02020603050405020304" pitchFamily="18" charset="0"/>
              </a:rPr>
              <a:t>What is Community Property?</a:t>
            </a:r>
          </a:p>
        </p:txBody>
      </p:sp>
      <p:sp>
        <p:nvSpPr>
          <p:cNvPr id="3" name="Content Placeholder 2"/>
          <p:cNvSpPr>
            <a:spLocks noGrp="1"/>
          </p:cNvSpPr>
          <p:nvPr>
            <p:ph idx="4294967295"/>
          </p:nvPr>
        </p:nvSpPr>
        <p:spPr>
          <a:xfrm>
            <a:off x="869950" y="2184400"/>
            <a:ext cx="7404100" cy="4038600"/>
          </a:xfrm>
        </p:spPr>
        <p:txBody>
          <a:bodyPr>
            <a:noAutofit/>
          </a:bodyPr>
          <a:lstStyle/>
          <a:p>
            <a:pPr>
              <a:lnSpc>
                <a:spcPct val="120000"/>
              </a:lnSpc>
            </a:pPr>
            <a:r>
              <a:rPr lang="en-US" sz="1600" dirty="0">
                <a:latin typeface="Times New Roman" panose="02020603050405020304" pitchFamily="18" charset="0"/>
                <a:cs typeface="Times New Roman" panose="02020603050405020304" pitchFamily="18" charset="0"/>
              </a:rPr>
              <a:t>There are two primary types of legal regimes concerning the ownership of property by legally married couples – community property law states and common law states (also known as separate property states).</a:t>
            </a:r>
          </a:p>
          <a:p>
            <a:pPr>
              <a:lnSpc>
                <a:spcPct val="120000"/>
              </a:lnSpc>
            </a:pPr>
            <a:r>
              <a:rPr lang="en-US" sz="1600" dirty="0">
                <a:latin typeface="Times New Roman" panose="02020603050405020304" pitchFamily="18" charset="0"/>
                <a:cs typeface="Times New Roman" panose="02020603050405020304" pitchFamily="18" charset="0"/>
              </a:rPr>
              <a:t>Under a community property system, all property of the spouses is considered to be either “community” or “separate” property. </a:t>
            </a:r>
          </a:p>
          <a:p>
            <a:pPr>
              <a:lnSpc>
                <a:spcPct val="120000"/>
              </a:lnSpc>
            </a:pPr>
            <a:r>
              <a:rPr lang="en-US" sz="1600" dirty="0">
                <a:latin typeface="Times New Roman" panose="02020603050405020304" pitchFamily="18" charset="0"/>
                <a:cs typeface="Times New Roman" panose="02020603050405020304" pitchFamily="18" charset="0"/>
              </a:rPr>
              <a:t>All property acquired during the marriage is generally presumed to be community property unless clear and convincing evidence demonstrates that the property is the separate property of one spouse only.</a:t>
            </a:r>
          </a:p>
          <a:p>
            <a:pPr marL="34290" indent="0">
              <a:lnSpc>
                <a:spcPct val="120000"/>
              </a:lnSpc>
              <a:buNone/>
            </a:pPr>
            <a:r>
              <a:rPr lang="en-US" sz="1600" dirty="0">
                <a:latin typeface="Times New Roman" panose="02020603050405020304" pitchFamily="18" charset="0"/>
                <a:cs typeface="Times New Roman" panose="02020603050405020304" pitchFamily="18" charset="0"/>
              </a:rPr>
              <a:t> </a:t>
            </a:r>
          </a:p>
          <a:p>
            <a:pPr lvl="1">
              <a:lnSpc>
                <a:spcPct val="120000"/>
              </a:lnSpc>
            </a:pPr>
            <a:r>
              <a:rPr lang="en-US" sz="1400" dirty="0">
                <a:latin typeface="Times New Roman" panose="02020603050405020304" pitchFamily="18" charset="0"/>
                <a:cs typeface="Times New Roman" panose="02020603050405020304" pitchFamily="18" charset="0"/>
              </a:rPr>
              <a:t>For example, property received by one spouse as a gift or inheritance as his or her “sole and separate property” generally becomes the sole and separate property of that spouse. </a:t>
            </a:r>
          </a:p>
        </p:txBody>
      </p:sp>
    </p:spTree>
    <p:extLst>
      <p:ext uri="{BB962C8B-B14F-4D97-AF65-F5344CB8AC3E}">
        <p14:creationId xmlns:p14="http://schemas.microsoft.com/office/powerpoint/2010/main" val="4141896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7450" y="0"/>
            <a:ext cx="6769100" cy="1019175"/>
          </a:xfrm>
        </p:spPr>
        <p:txBody>
          <a:bodyPr>
            <a:normAutofit/>
          </a:bodyPr>
          <a:lstStyle/>
          <a:p>
            <a:pPr algn="ctr"/>
            <a:r>
              <a:rPr lang="en-US" sz="3200" b="1" dirty="0">
                <a:latin typeface="Times New Roman" panose="02020603050405020304" pitchFamily="18" charset="0"/>
                <a:cs typeface="Times New Roman" panose="02020603050405020304" pitchFamily="18" charset="0"/>
              </a:rPr>
              <a:t>Which States are Community Property States?</a:t>
            </a:r>
          </a:p>
        </p:txBody>
      </p:sp>
      <p:sp>
        <p:nvSpPr>
          <p:cNvPr id="3" name="Content Placeholder 2"/>
          <p:cNvSpPr>
            <a:spLocks noGrp="1"/>
          </p:cNvSpPr>
          <p:nvPr>
            <p:ph idx="4294967295"/>
          </p:nvPr>
        </p:nvSpPr>
        <p:spPr>
          <a:xfrm>
            <a:off x="395288" y="1019175"/>
            <a:ext cx="8353425" cy="6043613"/>
          </a:xfrm>
        </p:spPr>
        <p:txBody>
          <a:bodyPr>
            <a:noAutofit/>
          </a:bodyPr>
          <a:lstStyle/>
          <a:p>
            <a:pPr>
              <a:lnSpc>
                <a:spcPct val="120000"/>
              </a:lnSpc>
            </a:pPr>
            <a:r>
              <a:rPr lang="en-US" sz="1200" dirty="0">
                <a:latin typeface="Times New Roman" panose="02020603050405020304" pitchFamily="18" charset="0"/>
                <a:cs typeface="Times New Roman" panose="02020603050405020304" pitchFamily="18" charset="0"/>
              </a:rPr>
              <a:t>In the United States, there have historically been eight community property states and two territories that have applied community property law: </a:t>
            </a:r>
          </a:p>
          <a:p>
            <a:pPr marL="0" indent="0">
              <a:lnSpc>
                <a:spcPct val="120000"/>
              </a:lnSpc>
              <a:buNone/>
            </a:pPr>
            <a:endParaRPr lang="en-US" sz="1100" dirty="0">
              <a:latin typeface="Times New Roman" panose="02020603050405020304" pitchFamily="18" charset="0"/>
              <a:cs typeface="Times New Roman" panose="02020603050405020304" pitchFamily="18" charset="0"/>
            </a:endParaRPr>
          </a:p>
          <a:p>
            <a:pPr lvl="7">
              <a:lnSpc>
                <a:spcPct val="120000"/>
              </a:lnSpc>
            </a:pPr>
            <a:r>
              <a:rPr lang="en-US" sz="1400" b="1" dirty="0">
                <a:latin typeface="Times New Roman" panose="02020603050405020304" pitchFamily="18" charset="0"/>
                <a:cs typeface="Times New Roman" panose="02020603050405020304" pitchFamily="18" charset="0"/>
              </a:rPr>
              <a:t>Arizona</a:t>
            </a:r>
          </a:p>
          <a:p>
            <a:pPr lvl="7">
              <a:lnSpc>
                <a:spcPct val="120000"/>
              </a:lnSpc>
            </a:pPr>
            <a:r>
              <a:rPr lang="en-US" sz="1400" b="1" dirty="0">
                <a:latin typeface="Times New Roman" panose="02020603050405020304" pitchFamily="18" charset="0"/>
                <a:cs typeface="Times New Roman" panose="02020603050405020304" pitchFamily="18" charset="0"/>
              </a:rPr>
              <a:t>California</a:t>
            </a:r>
          </a:p>
          <a:p>
            <a:pPr lvl="7">
              <a:lnSpc>
                <a:spcPct val="120000"/>
              </a:lnSpc>
            </a:pPr>
            <a:r>
              <a:rPr lang="en-US" sz="1400" b="1" dirty="0">
                <a:latin typeface="Times New Roman" panose="02020603050405020304" pitchFamily="18" charset="0"/>
                <a:cs typeface="Times New Roman" panose="02020603050405020304" pitchFamily="18" charset="0"/>
              </a:rPr>
              <a:t>Idaho</a:t>
            </a:r>
          </a:p>
          <a:p>
            <a:pPr lvl="7">
              <a:lnSpc>
                <a:spcPct val="120000"/>
              </a:lnSpc>
            </a:pPr>
            <a:r>
              <a:rPr lang="en-US" sz="1400" b="1" dirty="0">
                <a:latin typeface="Times New Roman" panose="02020603050405020304" pitchFamily="18" charset="0"/>
                <a:cs typeface="Times New Roman" panose="02020603050405020304" pitchFamily="18" charset="0"/>
              </a:rPr>
              <a:t>New Mexico</a:t>
            </a:r>
          </a:p>
          <a:p>
            <a:pPr lvl="7">
              <a:lnSpc>
                <a:spcPct val="120000"/>
              </a:lnSpc>
            </a:pPr>
            <a:r>
              <a:rPr lang="en-US" sz="1400" b="1" dirty="0">
                <a:latin typeface="Times New Roman" panose="02020603050405020304" pitchFamily="18" charset="0"/>
                <a:cs typeface="Times New Roman" panose="02020603050405020304" pitchFamily="18" charset="0"/>
              </a:rPr>
              <a:t>Louisiana</a:t>
            </a:r>
          </a:p>
          <a:p>
            <a:pPr lvl="7">
              <a:lnSpc>
                <a:spcPct val="120000"/>
              </a:lnSpc>
            </a:pPr>
            <a:r>
              <a:rPr lang="en-US" sz="1400" b="1" dirty="0">
                <a:latin typeface="Times New Roman" panose="02020603050405020304" pitchFamily="18" charset="0"/>
                <a:cs typeface="Times New Roman" panose="02020603050405020304" pitchFamily="18" charset="0"/>
              </a:rPr>
              <a:t>Texas</a:t>
            </a:r>
          </a:p>
          <a:p>
            <a:pPr>
              <a:lnSpc>
                <a:spcPct val="120000"/>
              </a:lnSpc>
            </a:pPr>
            <a:endParaRPr lang="en-US" sz="100" b="1" dirty="0">
              <a:latin typeface="Times New Roman" panose="02020603050405020304" pitchFamily="18" charset="0"/>
              <a:cs typeface="Times New Roman" panose="02020603050405020304" pitchFamily="18" charset="0"/>
            </a:endParaRPr>
          </a:p>
          <a:p>
            <a:pPr>
              <a:lnSpc>
                <a:spcPct val="120000"/>
              </a:lnSpc>
            </a:pPr>
            <a:r>
              <a:rPr lang="en-US" sz="1200" dirty="0">
                <a:latin typeface="Times New Roman" panose="02020603050405020304" pitchFamily="18" charset="0"/>
                <a:cs typeface="Times New Roman" panose="02020603050405020304" pitchFamily="18" charset="0"/>
              </a:rPr>
              <a:t>The laws in these states generally evolved from Spanish law, except that Louisiana’s community property law came from France. </a:t>
            </a:r>
          </a:p>
          <a:p>
            <a:pPr>
              <a:lnSpc>
                <a:spcPct val="120000"/>
              </a:lnSpc>
            </a:pPr>
            <a:r>
              <a:rPr lang="en-US" sz="1200" dirty="0">
                <a:latin typeface="Times New Roman" panose="02020603050405020304" pitchFamily="18" charset="0"/>
                <a:cs typeface="Times New Roman" panose="02020603050405020304" pitchFamily="18" charset="0"/>
              </a:rPr>
              <a:t>Note that in Louisiana, married couples who have assets characterized as community property can modify or terminate community property characterization only upon joint petition and a finding by a court that this serves their best interests. </a:t>
            </a:r>
          </a:p>
          <a:p>
            <a:pPr>
              <a:lnSpc>
                <a:spcPct val="120000"/>
              </a:lnSpc>
            </a:pPr>
            <a:r>
              <a:rPr lang="en-US" sz="1200" dirty="0">
                <a:latin typeface="Times New Roman" panose="02020603050405020304" pitchFamily="18" charset="0"/>
                <a:cs typeface="Times New Roman" panose="02020603050405020304" pitchFamily="18" charset="0"/>
              </a:rPr>
              <a:t>In other community property state, married couples can simply enter into marital agreements during marriage (without petitioning a court) that modify or terminate (“transmute”) their community property characterization of assets, and may be required to record such agreements to transmute real estate. </a:t>
            </a:r>
          </a:p>
        </p:txBody>
      </p:sp>
      <p:sp>
        <p:nvSpPr>
          <p:cNvPr id="6" name="TextBox 5"/>
          <p:cNvSpPr txBox="1"/>
          <p:nvPr/>
        </p:nvSpPr>
        <p:spPr>
          <a:xfrm>
            <a:off x="1976706" y="1964163"/>
            <a:ext cx="5190588" cy="1920526"/>
          </a:xfrm>
          <a:prstGeom prst="rect">
            <a:avLst/>
          </a:prstGeom>
          <a:noFill/>
        </p:spPr>
        <p:txBody>
          <a:bodyPr wrap="none" rtlCol="0">
            <a:spAutoFit/>
          </a:bodyPr>
          <a:lstStyle/>
          <a:p>
            <a:pPr marL="3371850" lvl="7" indent="-171450">
              <a:lnSpc>
                <a:spcPct val="120000"/>
              </a:lnSpc>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Nevada</a:t>
            </a:r>
          </a:p>
          <a:p>
            <a:pPr marL="3371850" lvl="7" indent="-171450">
              <a:lnSpc>
                <a:spcPct val="120000"/>
              </a:lnSpc>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Washington (state)</a:t>
            </a:r>
          </a:p>
          <a:p>
            <a:pPr marL="3371850" lvl="7" indent="-171450">
              <a:lnSpc>
                <a:spcPct val="120000"/>
              </a:lnSpc>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Wisconsin</a:t>
            </a:r>
          </a:p>
          <a:p>
            <a:pPr marL="3371850" lvl="7" indent="-171450">
              <a:lnSpc>
                <a:spcPct val="120000"/>
              </a:lnSpc>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Alaska</a:t>
            </a:r>
          </a:p>
          <a:p>
            <a:pPr marL="3371850" lvl="7" indent="-171450">
              <a:lnSpc>
                <a:spcPct val="120000"/>
              </a:lnSpc>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Guam</a:t>
            </a:r>
          </a:p>
          <a:p>
            <a:pPr marL="3371850" lvl="7" indent="-171450">
              <a:lnSpc>
                <a:spcPct val="120000"/>
              </a:lnSpc>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Puerto Rico </a:t>
            </a:r>
          </a:p>
          <a:p>
            <a:endParaRPr lang="en-US" dirty="0">
              <a:latin typeface="Times New Roman" panose="02020603050405020304" pitchFamily="18" charset="0"/>
            </a:endParaRPr>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0908"/>
            <a:ext cx="2937164" cy="2010545"/>
          </a:xfrm>
          <a:prstGeom prst="rect">
            <a:avLst/>
          </a:prstGeom>
        </p:spPr>
      </p:pic>
    </p:spTree>
    <p:extLst>
      <p:ext uri="{BB962C8B-B14F-4D97-AF65-F5344CB8AC3E}">
        <p14:creationId xmlns:p14="http://schemas.microsoft.com/office/powerpoint/2010/main" val="2564905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084" y="718125"/>
            <a:ext cx="8671833" cy="5194995"/>
          </a:xfrm>
          <a:prstGeom prst="rect">
            <a:avLst/>
          </a:prstGeom>
        </p:spPr>
      </p:pic>
      <p:sp>
        <p:nvSpPr>
          <p:cNvPr id="4" name="TextBox 3"/>
          <p:cNvSpPr txBox="1"/>
          <p:nvPr/>
        </p:nvSpPr>
        <p:spPr>
          <a:xfrm>
            <a:off x="909638" y="133350"/>
            <a:ext cx="73247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Married Couples Trust Decision Chart</a:t>
            </a:r>
          </a:p>
        </p:txBody>
      </p:sp>
      <p:sp>
        <p:nvSpPr>
          <p:cNvPr id="5" name="TextBox 4"/>
          <p:cNvSpPr txBox="1"/>
          <p:nvPr/>
        </p:nvSpPr>
        <p:spPr>
          <a:xfrm>
            <a:off x="5638294" y="5990212"/>
            <a:ext cx="3324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*Chart continued on next slide</a:t>
            </a:r>
          </a:p>
        </p:txBody>
      </p:sp>
    </p:spTree>
    <p:extLst>
      <p:ext uri="{BB962C8B-B14F-4D97-AF65-F5344CB8AC3E}">
        <p14:creationId xmlns:p14="http://schemas.microsoft.com/office/powerpoint/2010/main" val="821845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9350" y="879566"/>
            <a:ext cx="8665301" cy="3978716"/>
          </a:xfrm>
          <a:prstGeom prst="rect">
            <a:avLst/>
          </a:prstGeom>
        </p:spPr>
      </p:pic>
      <p:sp>
        <p:nvSpPr>
          <p:cNvPr id="4" name="TextBox 3"/>
          <p:cNvSpPr txBox="1"/>
          <p:nvPr/>
        </p:nvSpPr>
        <p:spPr>
          <a:xfrm>
            <a:off x="360300" y="219075"/>
            <a:ext cx="84234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Married Couples Trust Decision Chart, Cont’d</a:t>
            </a:r>
          </a:p>
        </p:txBody>
      </p:sp>
    </p:spTree>
    <p:extLst>
      <p:ext uri="{BB962C8B-B14F-4D97-AF65-F5344CB8AC3E}">
        <p14:creationId xmlns:p14="http://schemas.microsoft.com/office/powerpoint/2010/main" val="1661116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5200" y="0"/>
            <a:ext cx="7213600" cy="461665"/>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Community Property Trust Features- Florida</a:t>
            </a:r>
          </a:p>
        </p:txBody>
      </p:sp>
      <p:pic>
        <p:nvPicPr>
          <p:cNvPr id="2" name="Picture 1"/>
          <p:cNvPicPr>
            <a:picLocks noChangeAspect="1"/>
          </p:cNvPicPr>
          <p:nvPr/>
        </p:nvPicPr>
        <p:blipFill>
          <a:blip r:embed="rId2"/>
          <a:stretch>
            <a:fillRect/>
          </a:stretch>
        </p:blipFill>
        <p:spPr>
          <a:xfrm>
            <a:off x="195826" y="528562"/>
            <a:ext cx="8752349" cy="5509835"/>
          </a:xfrm>
          <a:prstGeom prst="rect">
            <a:avLst/>
          </a:prstGeom>
        </p:spPr>
      </p:pic>
    </p:spTree>
    <p:extLst>
      <p:ext uri="{BB962C8B-B14F-4D97-AF65-F5344CB8AC3E}">
        <p14:creationId xmlns:p14="http://schemas.microsoft.com/office/powerpoint/2010/main" val="787317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03375" y="2324100"/>
            <a:ext cx="5937250" cy="3101975"/>
          </a:xfrm>
        </p:spPr>
        <p:txBody>
          <a:bodyPr>
            <a:normAutofit/>
          </a:bodyPr>
          <a:lstStyle/>
          <a:p>
            <a:pPr marL="0" indent="0" algn="ctr">
              <a:buNone/>
            </a:pPr>
            <a:r>
              <a:rPr lang="en-US" sz="5400" b="1" dirty="0"/>
              <a:t>The JEST Trust </a:t>
            </a:r>
          </a:p>
        </p:txBody>
      </p:sp>
    </p:spTree>
    <p:extLst>
      <p:ext uri="{BB962C8B-B14F-4D97-AF65-F5344CB8AC3E}">
        <p14:creationId xmlns:p14="http://schemas.microsoft.com/office/powerpoint/2010/main" val="3509542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7730" name="Group 1"/>
          <p:cNvGrpSpPr>
            <a:grpSpLocks/>
          </p:cNvGrpSpPr>
          <p:nvPr/>
        </p:nvGrpSpPr>
        <p:grpSpPr bwMode="auto">
          <a:xfrm>
            <a:off x="1662113" y="914400"/>
            <a:ext cx="5819775" cy="5181600"/>
            <a:chOff x="1600200" y="1141674"/>
            <a:chExt cx="5820355" cy="4649526"/>
          </a:xfrm>
        </p:grpSpPr>
        <p:sp>
          <p:nvSpPr>
            <p:cNvPr id="10" name="Oval 9"/>
            <p:cNvSpPr/>
            <p:nvPr/>
          </p:nvSpPr>
          <p:spPr>
            <a:xfrm>
              <a:off x="1758966" y="2318300"/>
              <a:ext cx="1543204" cy="9145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SPOUSE 1</a:t>
              </a:r>
            </a:p>
            <a:p>
              <a:pPr algn="ctr">
                <a:defRPr/>
              </a:pPr>
              <a:r>
                <a:rPr lang="en-US" b="1">
                  <a:solidFill>
                    <a:schemeClr val="tx1"/>
                  </a:solidFill>
                  <a:latin typeface="Times New Roman" panose="02020603050405020304" pitchFamily="18" charset="0"/>
                  <a:cs typeface="Times New Roman" panose="02020603050405020304" pitchFamily="18" charset="0"/>
                </a:rPr>
                <a:t>REVOCABLE TRUST</a:t>
              </a:r>
            </a:p>
          </p:txBody>
        </p:sp>
        <p:sp>
          <p:nvSpPr>
            <p:cNvPr id="11" name="Oval 10"/>
            <p:cNvSpPr/>
            <p:nvPr/>
          </p:nvSpPr>
          <p:spPr>
            <a:xfrm>
              <a:off x="5702709" y="2326847"/>
              <a:ext cx="1543204" cy="9145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SPOUSE 2 REVOCABLE TRUST</a:t>
              </a:r>
            </a:p>
          </p:txBody>
        </p:sp>
        <p:sp>
          <p:nvSpPr>
            <p:cNvPr id="12" name="Rounded Rectangle 11"/>
            <p:cNvSpPr/>
            <p:nvPr/>
          </p:nvSpPr>
          <p:spPr>
            <a:xfrm>
              <a:off x="1600200" y="1141674"/>
              <a:ext cx="1884550" cy="5484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1</a:t>
              </a:r>
            </a:p>
          </p:txBody>
        </p:sp>
        <p:sp>
          <p:nvSpPr>
            <p:cNvPr id="13" name="Rounded Rectangle 12"/>
            <p:cNvSpPr/>
            <p:nvPr/>
          </p:nvSpPr>
          <p:spPr>
            <a:xfrm>
              <a:off x="5536004" y="1150221"/>
              <a:ext cx="1884551" cy="5484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2</a:t>
              </a:r>
            </a:p>
          </p:txBody>
        </p:sp>
        <p:cxnSp>
          <p:nvCxnSpPr>
            <p:cNvPr id="14" name="Straight Connector 13"/>
            <p:cNvCxnSpPr/>
            <p:nvPr/>
          </p:nvCxnSpPr>
          <p:spPr>
            <a:xfrm flipH="1">
              <a:off x="2530568" y="1690102"/>
              <a:ext cx="11113" cy="6281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474311" y="1698649"/>
              <a:ext cx="4762" cy="6281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30568" y="3232821"/>
              <a:ext cx="0" cy="4373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474311" y="3241368"/>
              <a:ext cx="0" cy="420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22"/>
            <p:cNvSpPr txBox="1"/>
            <p:nvPr/>
          </p:nvSpPr>
          <p:spPr>
            <a:xfrm>
              <a:off x="1919319" y="3670139"/>
              <a:ext cx="1371737" cy="596860"/>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b="1" dirty="0">
                  <a:latin typeface="Times New Roman" panose="02020603050405020304" pitchFamily="18" charset="0"/>
                  <a:cs typeface="Times New Roman" panose="02020603050405020304" pitchFamily="18" charset="0"/>
                </a:rPr>
                <a:t>ASSETS</a:t>
              </a:r>
            </a:p>
          </p:txBody>
        </p:sp>
        <p:sp>
          <p:nvSpPr>
            <p:cNvPr id="19" name="TextBox 25"/>
            <p:cNvSpPr txBox="1"/>
            <p:nvPr/>
          </p:nvSpPr>
          <p:spPr>
            <a:xfrm>
              <a:off x="5805906" y="3657318"/>
              <a:ext cx="1371737" cy="609680"/>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b="1" dirty="0">
                  <a:latin typeface="Times New Roman" panose="02020603050405020304" pitchFamily="18" charset="0"/>
                  <a:cs typeface="Times New Roman" panose="02020603050405020304" pitchFamily="18" charset="0"/>
                </a:rPr>
                <a:t>ASSETS</a:t>
              </a:r>
            </a:p>
          </p:txBody>
        </p:sp>
        <p:sp>
          <p:nvSpPr>
            <p:cNvPr id="20" name="TextBox 29"/>
            <p:cNvSpPr txBox="1"/>
            <p:nvPr/>
          </p:nvSpPr>
          <p:spPr>
            <a:xfrm>
              <a:off x="2354337" y="4606027"/>
              <a:ext cx="4467670" cy="118517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200" b="1" dirty="0">
                  <a:latin typeface="Times New Roman" panose="02020603050405020304" pitchFamily="18" charset="0"/>
                  <a:cs typeface="Times New Roman" panose="02020603050405020304" pitchFamily="18" charset="0"/>
                </a:rPr>
                <a:t>On first death, Trust of first dying spouse becomes irrevocable.  Credit Shelter Trust to avoid estate tax and protect assets of first dying spouse.</a:t>
              </a:r>
            </a:p>
            <a:p>
              <a:pPr>
                <a:defRPr/>
              </a:pPr>
              <a:endParaRPr lang="en-US" sz="1200" b="1" dirty="0">
                <a:latin typeface="Times New Roman" panose="02020603050405020304" pitchFamily="18" charset="0"/>
                <a:cs typeface="Times New Roman" panose="02020603050405020304" pitchFamily="18" charset="0"/>
              </a:endParaRPr>
            </a:p>
            <a:p>
              <a:pPr algn="ctr">
                <a:defRPr/>
              </a:pPr>
              <a:r>
                <a:rPr lang="en-US" sz="1200" b="1" dirty="0">
                  <a:latin typeface="Times New Roman" panose="02020603050405020304" pitchFamily="18" charset="0"/>
                  <a:cs typeface="Times New Roman" panose="02020603050405020304" pitchFamily="18" charset="0"/>
                </a:rPr>
                <a:t>Assets of surviving spouse - flap in the wind.</a:t>
              </a:r>
            </a:p>
            <a:p>
              <a:pPr>
                <a:defRPr/>
              </a:pPr>
              <a:endParaRPr lang="en-US" sz="1200" b="1" dirty="0">
                <a:latin typeface="Times New Roman" panose="02020603050405020304" pitchFamily="18" charset="0"/>
                <a:cs typeface="Times New Roman" panose="02020603050405020304" pitchFamily="18" charset="0"/>
              </a:endParaRPr>
            </a:p>
          </p:txBody>
        </p:sp>
      </p:grpSp>
      <p:sp>
        <p:nvSpPr>
          <p:cNvPr id="22" name="TextBox 1"/>
          <p:cNvSpPr txBox="1"/>
          <p:nvPr/>
        </p:nvSpPr>
        <p:spPr>
          <a:xfrm>
            <a:off x="1790700" y="227013"/>
            <a:ext cx="5562600" cy="65246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Traditional Wealthy Floridian</a:t>
            </a:r>
          </a:p>
        </p:txBody>
      </p:sp>
    </p:spTree>
    <p:extLst>
      <p:ext uri="{BB962C8B-B14F-4D97-AF65-F5344CB8AC3E}">
        <p14:creationId xmlns:p14="http://schemas.microsoft.com/office/powerpoint/2010/main" val="1133039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444750" y="361950"/>
            <a:ext cx="4254500" cy="6524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JEST Trust</a:t>
            </a:r>
          </a:p>
        </p:txBody>
      </p:sp>
      <p:sp>
        <p:nvSpPr>
          <p:cNvPr id="7" name="TextBox 29"/>
          <p:cNvSpPr txBox="1"/>
          <p:nvPr/>
        </p:nvSpPr>
        <p:spPr>
          <a:xfrm>
            <a:off x="1752600" y="4416425"/>
            <a:ext cx="5638800" cy="858838"/>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defRPr/>
            </a:pPr>
            <a:r>
              <a:rPr lang="en-US" sz="1200" b="1" dirty="0">
                <a:latin typeface="Times New Roman" panose="02020603050405020304" pitchFamily="18" charset="0"/>
                <a:cs typeface="Times New Roman" panose="02020603050405020304" pitchFamily="18" charset="0"/>
              </a:rPr>
              <a:t>On first death, up to exemption amount of first dying spouse (as much as $11,400,000), may pass to Credit Shelter Trust or Trusts to benefit surviving spouse and descendants, with a possible full step-up of all assets - excess assets going into QTIP Trusts, which may also qualify for full step-up.</a:t>
            </a:r>
          </a:p>
        </p:txBody>
      </p:sp>
      <p:grpSp>
        <p:nvGrpSpPr>
          <p:cNvPr id="76804" name="Group 17"/>
          <p:cNvGrpSpPr>
            <a:grpSpLocks/>
          </p:cNvGrpSpPr>
          <p:nvPr/>
        </p:nvGrpSpPr>
        <p:grpSpPr bwMode="auto">
          <a:xfrm>
            <a:off x="1662113" y="1219200"/>
            <a:ext cx="5819775" cy="2784475"/>
            <a:chOff x="1304014" y="1335819"/>
            <a:chExt cx="5820355" cy="2784282"/>
          </a:xfrm>
        </p:grpSpPr>
        <p:sp>
          <p:nvSpPr>
            <p:cNvPr id="4" name="Oval 3"/>
            <p:cNvSpPr/>
            <p:nvPr/>
          </p:nvSpPr>
          <p:spPr>
            <a:xfrm>
              <a:off x="3410836" y="2234282"/>
              <a:ext cx="1543204" cy="9143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JEST TRUST</a:t>
              </a:r>
            </a:p>
          </p:txBody>
        </p:sp>
        <p:sp>
          <p:nvSpPr>
            <p:cNvPr id="5" name="Rounded Rectangle 4"/>
            <p:cNvSpPr/>
            <p:nvPr/>
          </p:nvSpPr>
          <p:spPr>
            <a:xfrm>
              <a:off x="1304014" y="1335819"/>
              <a:ext cx="1884550" cy="5492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1</a:t>
              </a:r>
            </a:p>
          </p:txBody>
        </p:sp>
        <p:sp>
          <p:nvSpPr>
            <p:cNvPr id="6" name="Rounded Rectangle 5"/>
            <p:cNvSpPr/>
            <p:nvPr/>
          </p:nvSpPr>
          <p:spPr>
            <a:xfrm>
              <a:off x="5239818" y="1343756"/>
              <a:ext cx="1884551" cy="5492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2</a:t>
              </a:r>
            </a:p>
          </p:txBody>
        </p:sp>
        <p:cxnSp>
          <p:nvCxnSpPr>
            <p:cNvPr id="8" name="Straight Connector 7"/>
            <p:cNvCxnSpPr/>
            <p:nvPr/>
          </p:nvCxnSpPr>
          <p:spPr>
            <a:xfrm>
              <a:off x="3188564" y="1610438"/>
              <a:ext cx="993874" cy="6238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182438" y="1618374"/>
              <a:ext cx="1057380" cy="6159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42"/>
            <p:cNvSpPr txBox="1"/>
            <p:nvPr/>
          </p:nvSpPr>
          <p:spPr>
            <a:xfrm>
              <a:off x="2067677" y="3634360"/>
              <a:ext cx="1112949" cy="47621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a:latin typeface="Times New Roman" panose="02020603050405020304" pitchFamily="18" charset="0"/>
                  <a:cs typeface="Times New Roman" panose="02020603050405020304" pitchFamily="18" charset="0"/>
                </a:rPr>
                <a:t>SPOUSE 1's ASSETS</a:t>
              </a:r>
            </a:p>
          </p:txBody>
        </p:sp>
        <p:sp>
          <p:nvSpPr>
            <p:cNvPr id="11" name="TextBox 43"/>
            <p:cNvSpPr txBox="1"/>
            <p:nvPr/>
          </p:nvSpPr>
          <p:spPr>
            <a:xfrm>
              <a:off x="3625170" y="3634360"/>
              <a:ext cx="1114536" cy="47621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a:latin typeface="Times New Roman" panose="02020603050405020304" pitchFamily="18" charset="0"/>
                  <a:cs typeface="Times New Roman" panose="02020603050405020304" pitchFamily="18" charset="0"/>
                </a:rPr>
                <a:t>JOINT</a:t>
              </a:r>
            </a:p>
            <a:p>
              <a:pPr algn="ctr">
                <a:defRPr/>
              </a:pPr>
              <a:r>
                <a:rPr lang="en-US" sz="1000" b="1">
                  <a:latin typeface="Times New Roman" panose="02020603050405020304" pitchFamily="18" charset="0"/>
                  <a:cs typeface="Times New Roman" panose="02020603050405020304" pitchFamily="18" charset="0"/>
                </a:rPr>
                <a:t>ASSETS</a:t>
              </a:r>
            </a:p>
          </p:txBody>
        </p:sp>
        <p:sp>
          <p:nvSpPr>
            <p:cNvPr id="12" name="TextBox 44"/>
            <p:cNvSpPr txBox="1"/>
            <p:nvPr/>
          </p:nvSpPr>
          <p:spPr>
            <a:xfrm>
              <a:off x="5090578" y="3642297"/>
              <a:ext cx="1112949" cy="477804"/>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a:latin typeface="Times New Roman" panose="02020603050405020304" pitchFamily="18" charset="0"/>
                  <a:cs typeface="Times New Roman" panose="02020603050405020304" pitchFamily="18" charset="0"/>
                </a:rPr>
                <a:t>SPOUSE 2's ASSETS</a:t>
              </a:r>
            </a:p>
          </p:txBody>
        </p:sp>
        <p:cxnSp>
          <p:nvCxnSpPr>
            <p:cNvPr id="13" name="Straight Connector 12"/>
            <p:cNvCxnSpPr/>
            <p:nvPr/>
          </p:nvCxnSpPr>
          <p:spPr>
            <a:xfrm flipH="1">
              <a:off x="2623357" y="3015278"/>
              <a:ext cx="1012926" cy="619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82438" y="3148618"/>
              <a:ext cx="0" cy="485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27005" y="3015278"/>
              <a:ext cx="919254" cy="6270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7523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50059" y="144349"/>
          <a:ext cx="7082794" cy="6088497"/>
        </p:xfrm>
        <a:graphic>
          <a:graphicData uri="http://schemas.openxmlformats.org/drawingml/2006/table">
            <a:tbl>
              <a:tblPr firstRow="1" bandRow="1">
                <a:tableStyleId>{073A0DAA-6AF3-43AB-8588-CEC1D06C72B9}</a:tableStyleId>
              </a:tblPr>
              <a:tblGrid>
                <a:gridCol w="7082794">
                  <a:extLst>
                    <a:ext uri="{9D8B030D-6E8A-4147-A177-3AD203B41FA5}">
                      <a16:colId xmlns:a16="http://schemas.microsoft.com/office/drawing/2014/main" val="3601447866"/>
                    </a:ext>
                  </a:extLst>
                </a:gridCol>
              </a:tblGrid>
              <a:tr h="437295">
                <a:tc>
                  <a:txBody>
                    <a:bodyPr/>
                    <a:lstStyle/>
                    <a:p>
                      <a:pPr algn="ctr"/>
                      <a:r>
                        <a:rPr lang="en-US" sz="2000" dirty="0"/>
                        <a:t>Topic</a:t>
                      </a:r>
                      <a:r>
                        <a:rPr lang="en-US" sz="2000" baseline="0" dirty="0"/>
                        <a:t> Objectives</a:t>
                      </a:r>
                      <a:endParaRPr lang="en-US" sz="2000" b="1" dirty="0">
                        <a:solidFill>
                          <a:schemeClr val="tx1"/>
                        </a:solidFill>
                      </a:endParaRPr>
                    </a:p>
                  </a:txBody>
                  <a:tcPr/>
                </a:tc>
                <a:extLst>
                  <a:ext uri="{0D108BD9-81ED-4DB2-BD59-A6C34878D82A}">
                    <a16:rowId xmlns:a16="http://schemas.microsoft.com/office/drawing/2014/main" val="1185807427"/>
                  </a:ext>
                </a:extLst>
              </a:tr>
              <a:tr h="302743">
                <a:tc>
                  <a:txBody>
                    <a:bodyPr/>
                    <a:lstStyle/>
                    <a:p>
                      <a:pPr algn="ctr"/>
                      <a:r>
                        <a:rPr lang="en-US" sz="1200" b="1" dirty="0"/>
                        <a:t>Asset Protection</a:t>
                      </a:r>
                      <a:r>
                        <a:rPr lang="en-US" sz="1200" b="1" baseline="0" dirty="0"/>
                        <a:t> Definitions</a:t>
                      </a:r>
                      <a:endParaRPr lang="en-US" sz="1200" b="1" dirty="0">
                        <a:solidFill>
                          <a:schemeClr val="tx1"/>
                        </a:solidFill>
                      </a:endParaRPr>
                    </a:p>
                  </a:txBody>
                  <a:tcPr/>
                </a:tc>
                <a:extLst>
                  <a:ext uri="{0D108BD9-81ED-4DB2-BD59-A6C34878D82A}">
                    <a16:rowId xmlns:a16="http://schemas.microsoft.com/office/drawing/2014/main" val="2520316861"/>
                  </a:ext>
                </a:extLst>
              </a:tr>
              <a:tr h="302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Estate Planning Definitions</a:t>
                      </a:r>
                      <a:endParaRPr lang="en-US" sz="1200" b="1" dirty="0">
                        <a:solidFill>
                          <a:schemeClr val="tx1"/>
                        </a:solidFill>
                      </a:endParaRPr>
                    </a:p>
                  </a:txBody>
                  <a:tcPr/>
                </a:tc>
                <a:extLst>
                  <a:ext uri="{0D108BD9-81ED-4DB2-BD59-A6C34878D82A}">
                    <a16:rowId xmlns:a16="http://schemas.microsoft.com/office/drawing/2014/main" val="895158899"/>
                  </a:ext>
                </a:extLst>
              </a:tr>
              <a:tr h="302743">
                <a:tc>
                  <a:txBody>
                    <a:bodyPr/>
                    <a:lstStyle/>
                    <a:p>
                      <a:pPr algn="ctr"/>
                      <a:r>
                        <a:rPr lang="en-US" sz="1200" b="1" dirty="0"/>
                        <a:t>Florida Laws – The Most Generous in</a:t>
                      </a:r>
                      <a:r>
                        <a:rPr lang="en-US" sz="1200" b="1" baseline="0" dirty="0"/>
                        <a:t> the United States</a:t>
                      </a:r>
                      <a:endParaRPr lang="en-US" sz="1200" b="1" dirty="0">
                        <a:solidFill>
                          <a:schemeClr val="tx1"/>
                        </a:solidFill>
                      </a:endParaRPr>
                    </a:p>
                  </a:txBody>
                  <a:tcPr/>
                </a:tc>
                <a:extLst>
                  <a:ext uri="{0D108BD9-81ED-4DB2-BD59-A6C34878D82A}">
                    <a16:rowId xmlns:a16="http://schemas.microsoft.com/office/drawing/2014/main" val="131993404"/>
                  </a:ext>
                </a:extLst>
              </a:tr>
              <a:tr h="302743">
                <a:tc>
                  <a:txBody>
                    <a:bodyPr/>
                    <a:lstStyle/>
                    <a:p>
                      <a:pPr algn="ctr"/>
                      <a:r>
                        <a:rPr lang="en-US" sz="1200" b="1" dirty="0"/>
                        <a:t>Firewall Protection</a:t>
                      </a:r>
                      <a:endParaRPr lang="en-US" sz="1200" b="1" dirty="0">
                        <a:solidFill>
                          <a:schemeClr val="tx1"/>
                        </a:solidFill>
                      </a:endParaRPr>
                    </a:p>
                  </a:txBody>
                  <a:tcPr/>
                </a:tc>
                <a:extLst>
                  <a:ext uri="{0D108BD9-81ED-4DB2-BD59-A6C34878D82A}">
                    <a16:rowId xmlns:a16="http://schemas.microsoft.com/office/drawing/2014/main" val="3547283744"/>
                  </a:ext>
                </a:extLst>
              </a:tr>
              <a:tr h="302743">
                <a:tc>
                  <a:txBody>
                    <a:bodyPr/>
                    <a:lstStyle/>
                    <a:p>
                      <a:pPr algn="ctr"/>
                      <a:r>
                        <a:rPr lang="en-US" sz="1200" b="1" dirty="0"/>
                        <a:t>Equity Stripping – Reducing Exposed Assets with Preferred Creditors</a:t>
                      </a:r>
                      <a:endParaRPr lang="en-US" sz="1200" b="1" dirty="0">
                        <a:solidFill>
                          <a:schemeClr val="tx1"/>
                        </a:solidFill>
                      </a:endParaRPr>
                    </a:p>
                  </a:txBody>
                  <a:tcPr/>
                </a:tc>
                <a:extLst>
                  <a:ext uri="{0D108BD9-81ED-4DB2-BD59-A6C34878D82A}">
                    <a16:rowId xmlns:a16="http://schemas.microsoft.com/office/drawing/2014/main" val="3495441565"/>
                  </a:ext>
                </a:extLst>
              </a:tr>
              <a:tr h="302743">
                <a:tc>
                  <a:txBody>
                    <a:bodyPr/>
                    <a:lstStyle/>
                    <a:p>
                      <a:pPr algn="ctr"/>
                      <a:r>
                        <a:rPr lang="en-US" sz="1200" b="1" dirty="0"/>
                        <a:t>Charging Order Entities</a:t>
                      </a:r>
                      <a:endParaRPr lang="en-US" sz="1200" b="1" dirty="0">
                        <a:solidFill>
                          <a:schemeClr val="tx1"/>
                        </a:solidFill>
                      </a:endParaRPr>
                    </a:p>
                  </a:txBody>
                  <a:tcPr/>
                </a:tc>
                <a:extLst>
                  <a:ext uri="{0D108BD9-81ED-4DB2-BD59-A6C34878D82A}">
                    <a16:rowId xmlns:a16="http://schemas.microsoft.com/office/drawing/2014/main" val="2911940191"/>
                  </a:ext>
                </a:extLst>
              </a:tr>
              <a:tr h="302743">
                <a:tc>
                  <a:txBody>
                    <a:bodyPr/>
                    <a:lstStyle/>
                    <a:p>
                      <a:pPr algn="ctr"/>
                      <a:r>
                        <a:rPr lang="en-US" sz="1200" b="1" dirty="0"/>
                        <a:t>Foreign Companies and LLCs</a:t>
                      </a:r>
                      <a:endParaRPr lang="en-US" sz="1200" b="1" dirty="0">
                        <a:solidFill>
                          <a:schemeClr val="tx1"/>
                        </a:solidFill>
                      </a:endParaRPr>
                    </a:p>
                  </a:txBody>
                  <a:tcPr/>
                </a:tc>
                <a:extLst>
                  <a:ext uri="{0D108BD9-81ED-4DB2-BD59-A6C34878D82A}">
                    <a16:rowId xmlns:a16="http://schemas.microsoft.com/office/drawing/2014/main" val="718395514"/>
                  </a:ext>
                </a:extLst>
              </a:tr>
              <a:tr h="302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Foreign and Delaware Accounts</a:t>
                      </a:r>
                      <a:endParaRPr lang="en-US" sz="1200" b="1" dirty="0">
                        <a:solidFill>
                          <a:schemeClr val="tx1"/>
                        </a:solidFill>
                      </a:endParaRPr>
                    </a:p>
                  </a:txBody>
                  <a:tcPr/>
                </a:tc>
                <a:extLst>
                  <a:ext uri="{0D108BD9-81ED-4DB2-BD59-A6C34878D82A}">
                    <a16:rowId xmlns:a16="http://schemas.microsoft.com/office/drawing/2014/main" val="2780690064"/>
                  </a:ext>
                </a:extLst>
              </a:tr>
              <a:tr h="302743">
                <a:tc>
                  <a:txBody>
                    <a:bodyPr/>
                    <a:lstStyle/>
                    <a:p>
                      <a:pPr algn="ctr"/>
                      <a:r>
                        <a:rPr lang="en-US" sz="1200" b="1" dirty="0"/>
                        <a:t>For Children and Grandchildren</a:t>
                      </a:r>
                      <a:endParaRPr lang="en-US" sz="1200" b="1" dirty="0">
                        <a:solidFill>
                          <a:schemeClr val="tx1"/>
                        </a:solidFill>
                      </a:endParaRPr>
                    </a:p>
                  </a:txBody>
                  <a:tcPr/>
                </a:tc>
                <a:extLst>
                  <a:ext uri="{0D108BD9-81ED-4DB2-BD59-A6C34878D82A}">
                    <a16:rowId xmlns:a16="http://schemas.microsoft.com/office/drawing/2014/main" val="2200306387"/>
                  </a:ext>
                </a:extLst>
              </a:tr>
              <a:tr h="302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Life Insurance and Annuity Contracts</a:t>
                      </a:r>
                      <a:endParaRPr lang="en-US" sz="1200" b="1" dirty="0">
                        <a:solidFill>
                          <a:schemeClr val="tx1"/>
                        </a:solidFill>
                      </a:endParaRPr>
                    </a:p>
                  </a:txBody>
                  <a:tcPr/>
                </a:tc>
                <a:extLst>
                  <a:ext uri="{0D108BD9-81ED-4DB2-BD59-A6C34878D82A}">
                    <a16:rowId xmlns:a16="http://schemas.microsoft.com/office/drawing/2014/main" val="1764526079"/>
                  </a:ext>
                </a:extLst>
              </a:tr>
              <a:tr h="302743">
                <a:tc>
                  <a:txBody>
                    <a:bodyPr/>
                    <a:lstStyle/>
                    <a:p>
                      <a:pPr algn="ctr"/>
                      <a:r>
                        <a:rPr lang="en-US" sz="1200" b="1" dirty="0"/>
                        <a:t>IRAs</a:t>
                      </a:r>
                      <a:r>
                        <a:rPr lang="en-US" sz="1200" b="1" baseline="0" dirty="0"/>
                        <a:t> and Pensions</a:t>
                      </a:r>
                      <a:endParaRPr lang="en-US" sz="1200" b="1" dirty="0">
                        <a:solidFill>
                          <a:schemeClr val="tx1"/>
                        </a:solidFill>
                      </a:endParaRPr>
                    </a:p>
                  </a:txBody>
                  <a:tcPr/>
                </a:tc>
                <a:extLst>
                  <a:ext uri="{0D108BD9-81ED-4DB2-BD59-A6C34878D82A}">
                    <a16:rowId xmlns:a16="http://schemas.microsoft.com/office/drawing/2014/main" val="1808609496"/>
                  </a:ext>
                </a:extLst>
              </a:tr>
              <a:tr h="302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Homestead</a:t>
                      </a:r>
                      <a:endParaRPr lang="en-US" sz="1200" b="1" dirty="0">
                        <a:solidFill>
                          <a:schemeClr val="tx1"/>
                        </a:solidFill>
                      </a:endParaRPr>
                    </a:p>
                  </a:txBody>
                  <a:tcPr/>
                </a:tc>
                <a:extLst>
                  <a:ext uri="{0D108BD9-81ED-4DB2-BD59-A6C34878D82A}">
                    <a16:rowId xmlns:a16="http://schemas.microsoft.com/office/drawing/2014/main" val="1068863804"/>
                  </a:ext>
                </a:extLst>
              </a:tr>
              <a:tr h="302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Tenancy by the Entireties</a:t>
                      </a:r>
                      <a:endParaRPr lang="en-US" sz="1200" b="1" dirty="0">
                        <a:solidFill>
                          <a:schemeClr val="tx1"/>
                        </a:solidFill>
                      </a:endParaRPr>
                    </a:p>
                  </a:txBody>
                  <a:tcPr/>
                </a:tc>
                <a:extLst>
                  <a:ext uri="{0D108BD9-81ED-4DB2-BD59-A6C34878D82A}">
                    <a16:rowId xmlns:a16="http://schemas.microsoft.com/office/drawing/2014/main" val="2858850506"/>
                  </a:ext>
                </a:extLst>
              </a:tr>
              <a:tr h="504571">
                <a:tc>
                  <a:txBody>
                    <a:bodyPr/>
                    <a:lstStyle/>
                    <a:p>
                      <a:pPr algn="ctr"/>
                      <a:r>
                        <a:rPr lang="en-US" sz="1200" b="1" dirty="0"/>
                        <a:t>Separate Community Property to Avoid All</a:t>
                      </a:r>
                      <a:r>
                        <a:rPr lang="en-US" sz="1200" b="1" baseline="0" dirty="0"/>
                        <a:t> Assets Being Subject to the Claims of the Creditors of Either Spouse</a:t>
                      </a:r>
                      <a:endParaRPr lang="en-US" sz="1200" b="1" dirty="0">
                        <a:solidFill>
                          <a:schemeClr val="tx1"/>
                        </a:solidFill>
                      </a:endParaRPr>
                    </a:p>
                  </a:txBody>
                  <a:tcPr/>
                </a:tc>
                <a:extLst>
                  <a:ext uri="{0D108BD9-81ED-4DB2-BD59-A6C34878D82A}">
                    <a16:rowId xmlns:a16="http://schemas.microsoft.com/office/drawing/2014/main" val="446220158"/>
                  </a:ext>
                </a:extLst>
              </a:tr>
              <a:tr h="302743">
                <a:tc>
                  <a:txBody>
                    <a:bodyPr/>
                    <a:lstStyle/>
                    <a:p>
                      <a:pPr algn="ctr"/>
                      <a:r>
                        <a:rPr lang="en-US" sz="1200" b="1" dirty="0"/>
                        <a:t>Domestic Asset Protection</a:t>
                      </a:r>
                      <a:r>
                        <a:rPr lang="en-US" sz="1200" b="1" baseline="0" dirty="0"/>
                        <a:t> Trusts</a:t>
                      </a:r>
                      <a:endParaRPr lang="en-US" sz="1200" b="1" dirty="0">
                        <a:solidFill>
                          <a:schemeClr val="tx1"/>
                        </a:solidFill>
                      </a:endParaRPr>
                    </a:p>
                  </a:txBody>
                  <a:tcPr/>
                </a:tc>
                <a:extLst>
                  <a:ext uri="{0D108BD9-81ED-4DB2-BD59-A6C34878D82A}">
                    <a16:rowId xmlns:a16="http://schemas.microsoft.com/office/drawing/2014/main" val="593244421"/>
                  </a:ext>
                </a:extLst>
              </a:tr>
              <a:tr h="302743">
                <a:tc>
                  <a:txBody>
                    <a:bodyPr/>
                    <a:lstStyle/>
                    <a:p>
                      <a:pPr algn="ctr"/>
                      <a:r>
                        <a:rPr lang="en-US" sz="1200" b="1" dirty="0"/>
                        <a:t>Foreign Asset Protection Trusts and Foundations</a:t>
                      </a:r>
                      <a:endParaRPr lang="en-US" sz="1200" b="1" dirty="0">
                        <a:solidFill>
                          <a:schemeClr val="tx1"/>
                        </a:solidFill>
                      </a:endParaRPr>
                    </a:p>
                  </a:txBody>
                  <a:tcPr/>
                </a:tc>
                <a:extLst>
                  <a:ext uri="{0D108BD9-81ED-4DB2-BD59-A6C34878D82A}">
                    <a16:rowId xmlns:a16="http://schemas.microsoft.com/office/drawing/2014/main" val="233298141"/>
                  </a:ext>
                </a:extLst>
              </a:tr>
              <a:tr h="302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Charity</a:t>
                      </a:r>
                      <a:endParaRPr lang="en-US" sz="1200" b="1" dirty="0">
                        <a:solidFill>
                          <a:schemeClr val="tx1"/>
                        </a:solidFill>
                      </a:endParaRPr>
                    </a:p>
                  </a:txBody>
                  <a:tcPr/>
                </a:tc>
                <a:extLst>
                  <a:ext uri="{0D108BD9-81ED-4DB2-BD59-A6C34878D82A}">
                    <a16:rowId xmlns:a16="http://schemas.microsoft.com/office/drawing/2014/main" val="3526578294"/>
                  </a:ext>
                </a:extLst>
              </a:tr>
              <a:tr h="302743">
                <a:tc>
                  <a:txBody>
                    <a:bodyPr/>
                    <a:lstStyle/>
                    <a:p>
                      <a:pPr algn="ctr"/>
                      <a:r>
                        <a:rPr lang="en-US" sz="1200" b="1" dirty="0"/>
                        <a:t>What to Do In The Next 30 Days</a:t>
                      </a:r>
                      <a:endParaRPr lang="en-US" sz="1200" b="1" dirty="0">
                        <a:solidFill>
                          <a:schemeClr val="tx1"/>
                        </a:solidFill>
                      </a:endParaRPr>
                    </a:p>
                  </a:txBody>
                  <a:tcPr/>
                </a:tc>
                <a:extLst>
                  <a:ext uri="{0D108BD9-81ED-4DB2-BD59-A6C34878D82A}">
                    <a16:rowId xmlns:a16="http://schemas.microsoft.com/office/drawing/2014/main" val="1557640295"/>
                  </a:ext>
                </a:extLst>
              </a:tr>
            </a:tbl>
          </a:graphicData>
        </a:graphic>
      </p:graphicFrame>
    </p:spTree>
    <p:extLst>
      <p:ext uri="{BB962C8B-B14F-4D97-AF65-F5344CB8AC3E}">
        <p14:creationId xmlns:p14="http://schemas.microsoft.com/office/powerpoint/2010/main" val="1321036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Oval 1"/>
          <p:cNvSpPr>
            <a:spLocks noChangeArrowheads="1"/>
          </p:cNvSpPr>
          <p:nvPr/>
        </p:nvSpPr>
        <p:spPr bwMode="auto">
          <a:xfrm>
            <a:off x="3124200" y="1436688"/>
            <a:ext cx="1219200" cy="1022350"/>
          </a:xfrm>
          <a:prstGeom prst="ellipse">
            <a:avLst/>
          </a:prstGeom>
          <a:solidFill>
            <a:srgbClr val="FFFFFF"/>
          </a:solidFill>
          <a:ln w="15875">
            <a:solidFill>
              <a:srgbClr val="000000"/>
            </a:solidFill>
            <a:round/>
            <a:headEnd/>
            <a:tailEnd/>
          </a:ln>
        </p:spPr>
        <p:txBody>
          <a:bodyPr lIns="36572" tIns="27429" rIns="36572" bIns="27429"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1000" b="1">
                <a:solidFill>
                  <a:srgbClr val="000000"/>
                </a:solidFill>
                <a:latin typeface="Times New Roman" panose="02020603050405020304" pitchFamily="18" charset="0"/>
                <a:cs typeface="Times New Roman" panose="02020603050405020304" pitchFamily="18" charset="0"/>
              </a:rPr>
              <a:t>SURVIVING SPOUSE</a:t>
            </a:r>
          </a:p>
        </p:txBody>
      </p:sp>
      <p:sp>
        <p:nvSpPr>
          <p:cNvPr id="4" name="TextBox 3"/>
          <p:cNvSpPr txBox="1"/>
          <p:nvPr/>
        </p:nvSpPr>
        <p:spPr>
          <a:xfrm>
            <a:off x="9525" y="434975"/>
            <a:ext cx="9144000" cy="501650"/>
          </a:xfrm>
          <a:prstGeom prst="rect">
            <a:avLst/>
          </a:prstGeom>
          <a:noFill/>
        </p:spPr>
        <p:txBody>
          <a:bodyPr lIns="68644" tIns="34322" rIns="68644" bIns="34322">
            <a:spAutoFit/>
          </a:bodyPr>
          <a:lstStyle/>
          <a:p>
            <a:pPr algn="ctr">
              <a:defRPr/>
            </a:pPr>
            <a:r>
              <a:rPr lang="en-US" sz="2800" b="1" dirty="0">
                <a:latin typeface="Times New Roman" panose="02020603050405020304" pitchFamily="18" charset="0"/>
                <a:cs typeface="Times New Roman" panose="02020603050405020304" pitchFamily="18" charset="0"/>
              </a:rPr>
              <a:t>Basic JEST Anatomy</a:t>
            </a:r>
          </a:p>
        </p:txBody>
      </p:sp>
      <p:sp>
        <p:nvSpPr>
          <p:cNvPr id="486404" name="Oval 4"/>
          <p:cNvSpPr>
            <a:spLocks noChangeArrowheads="1"/>
          </p:cNvSpPr>
          <p:nvPr/>
        </p:nvSpPr>
        <p:spPr bwMode="auto">
          <a:xfrm>
            <a:off x="5562600" y="1436688"/>
            <a:ext cx="1219200" cy="1022350"/>
          </a:xfrm>
          <a:prstGeom prst="ellipse">
            <a:avLst/>
          </a:prstGeom>
          <a:solidFill>
            <a:srgbClr val="FFFFFF"/>
          </a:solidFill>
          <a:ln w="15875">
            <a:solidFill>
              <a:srgbClr val="000000"/>
            </a:solidFill>
            <a:round/>
            <a:headEnd/>
            <a:tailEnd/>
          </a:ln>
        </p:spPr>
        <p:txBody>
          <a:bodyPr lIns="36572" tIns="27429" rIns="36572" bIns="27429"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1000" b="1">
                <a:solidFill>
                  <a:srgbClr val="000000"/>
                </a:solidFill>
                <a:latin typeface="Times New Roman" panose="02020603050405020304" pitchFamily="18" charset="0"/>
                <a:cs typeface="Times New Roman" panose="02020603050405020304" pitchFamily="18" charset="0"/>
              </a:rPr>
              <a:t>First Dying Spouse</a:t>
            </a:r>
          </a:p>
        </p:txBody>
      </p:sp>
      <p:sp>
        <p:nvSpPr>
          <p:cNvPr id="486405" name="Oval 5"/>
          <p:cNvSpPr>
            <a:spLocks noChangeArrowheads="1"/>
          </p:cNvSpPr>
          <p:nvPr/>
        </p:nvSpPr>
        <p:spPr bwMode="auto">
          <a:xfrm>
            <a:off x="7742238" y="1441450"/>
            <a:ext cx="1219200" cy="1022350"/>
          </a:xfrm>
          <a:prstGeom prst="ellipse">
            <a:avLst/>
          </a:prstGeom>
          <a:solidFill>
            <a:srgbClr val="FFFFFF"/>
          </a:solidFill>
          <a:ln w="15875">
            <a:solidFill>
              <a:srgbClr val="000000"/>
            </a:solidFill>
            <a:round/>
            <a:headEnd/>
            <a:tailEnd/>
          </a:ln>
        </p:spPr>
        <p:txBody>
          <a:bodyPr lIns="36572" tIns="27429" rIns="36572" bIns="27429"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1000" b="1">
                <a:solidFill>
                  <a:srgbClr val="000000"/>
                </a:solidFill>
                <a:latin typeface="Times New Roman" panose="02020603050405020304" pitchFamily="18" charset="0"/>
                <a:cs typeface="Times New Roman" panose="02020603050405020304" pitchFamily="18" charset="0"/>
              </a:rPr>
              <a:t>CREDIT SHELTER TRUST</a:t>
            </a:r>
          </a:p>
        </p:txBody>
      </p:sp>
      <p:sp>
        <p:nvSpPr>
          <p:cNvPr id="8" name="Rectangle 7"/>
          <p:cNvSpPr/>
          <p:nvPr/>
        </p:nvSpPr>
        <p:spPr>
          <a:xfrm>
            <a:off x="381000" y="1512888"/>
            <a:ext cx="2057400" cy="838200"/>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anchor="ctr"/>
          <a:lstStyle/>
          <a:p>
            <a:pPr algn="ctr">
              <a:defRPr/>
            </a:pPr>
            <a:r>
              <a:rPr lang="en-US" sz="1200" b="1" dirty="0">
                <a:latin typeface="Times New Roman" panose="02020603050405020304" pitchFamily="18" charset="0"/>
                <a:cs typeface="Times New Roman" panose="02020603050405020304" pitchFamily="18" charset="0"/>
              </a:rPr>
              <a:t>1993 Technical Advice &amp; 2001 and 2002 Private Letter Rulings</a:t>
            </a:r>
          </a:p>
        </p:txBody>
      </p:sp>
      <p:cxnSp>
        <p:nvCxnSpPr>
          <p:cNvPr id="10" name="Straight Arrow Connector 9"/>
          <p:cNvCxnSpPr>
            <a:stCxn id="486402" idx="6"/>
            <a:endCxn id="486404" idx="2"/>
          </p:cNvCxnSpPr>
          <p:nvPr/>
        </p:nvCxnSpPr>
        <p:spPr>
          <a:xfrm>
            <a:off x="4343400" y="1947863"/>
            <a:ext cx="1219200" cy="0"/>
          </a:xfrm>
          <a:prstGeom prst="straightConnector1">
            <a:avLst/>
          </a:prstGeom>
          <a:ln w="15875">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a:stCxn id="486404" idx="6"/>
            <a:endCxn id="486405" idx="2"/>
          </p:cNvCxnSpPr>
          <p:nvPr/>
        </p:nvCxnSpPr>
        <p:spPr>
          <a:xfrm>
            <a:off x="6781800" y="1947863"/>
            <a:ext cx="960438" cy="4762"/>
          </a:xfrm>
          <a:prstGeom prst="straightConnector1">
            <a:avLst/>
          </a:prstGeom>
          <a:ln w="15875">
            <a:tailEnd type="arrow"/>
          </a:ln>
        </p:spPr>
        <p:style>
          <a:lnRef idx="1">
            <a:schemeClr val="dk1"/>
          </a:lnRef>
          <a:fillRef idx="0">
            <a:schemeClr val="dk1"/>
          </a:fillRef>
          <a:effectRef idx="0">
            <a:schemeClr val="dk1"/>
          </a:effectRef>
          <a:fontRef idx="minor">
            <a:schemeClr val="tx1"/>
          </a:fontRef>
        </p:style>
      </p:cxnSp>
      <p:sp>
        <p:nvSpPr>
          <p:cNvPr id="486409" name="TextBox 15"/>
          <p:cNvSpPr txBox="1">
            <a:spLocks noChangeArrowheads="1"/>
          </p:cNvSpPr>
          <p:nvPr/>
        </p:nvSpPr>
        <p:spPr bwMode="auto">
          <a:xfrm>
            <a:off x="4368800" y="156845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Gift Upon Death of</a:t>
            </a:r>
          </a:p>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First Dying Spouse</a:t>
            </a:r>
          </a:p>
          <a:p>
            <a:pPr>
              <a:spcBef>
                <a:spcPct val="0"/>
              </a:spcBef>
              <a:buClrTx/>
              <a:buFontTx/>
              <a:buNone/>
            </a:pPr>
            <a:endParaRPr lang="en-US" altLang="en-US" sz="800" b="1">
              <a:solidFill>
                <a:schemeClr val="tx1"/>
              </a:solidFill>
              <a:latin typeface="Times New Roman" panose="02020603050405020304" pitchFamily="18" charset="0"/>
              <a:cs typeface="Times New Roman" panose="02020603050405020304" pitchFamily="18" charset="0"/>
            </a:endParaRPr>
          </a:p>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(Qualifies for marital deduction)</a:t>
            </a:r>
          </a:p>
        </p:txBody>
      </p:sp>
      <p:sp>
        <p:nvSpPr>
          <p:cNvPr id="486410" name="TextBox 20"/>
          <p:cNvSpPr txBox="1">
            <a:spLocks noChangeArrowheads="1"/>
          </p:cNvSpPr>
          <p:nvPr/>
        </p:nvSpPr>
        <p:spPr bwMode="auto">
          <a:xfrm>
            <a:off x="6786563" y="1616075"/>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Appoints to Credit</a:t>
            </a:r>
          </a:p>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Shelter Trust</a:t>
            </a:r>
          </a:p>
          <a:p>
            <a:pPr>
              <a:spcBef>
                <a:spcPct val="0"/>
              </a:spcBef>
              <a:buClrTx/>
              <a:buFontTx/>
              <a:buNone/>
            </a:pPr>
            <a:endParaRPr lang="en-US" altLang="en-US" sz="800" b="1">
              <a:solidFill>
                <a:schemeClr val="tx1"/>
              </a:solidFill>
              <a:latin typeface="Times New Roman" panose="02020603050405020304" pitchFamily="18" charset="0"/>
              <a:cs typeface="Times New Roman" panose="02020603050405020304" pitchFamily="18" charset="0"/>
            </a:endParaRPr>
          </a:p>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(Included in </a:t>
            </a:r>
          </a:p>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1STD’s Estate – No</a:t>
            </a:r>
          </a:p>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Step up under 1014(e) as arranged</a:t>
            </a:r>
          </a:p>
          <a:p>
            <a:pPr>
              <a:spcBef>
                <a:spcPct val="0"/>
              </a:spcBef>
              <a:buClrTx/>
              <a:buFontTx/>
              <a:buNone/>
            </a:pPr>
            <a:endParaRPr lang="en-US" altLang="en-US" sz="800">
              <a:solidFill>
                <a:schemeClr val="tx1"/>
              </a:solidFill>
              <a:latin typeface="Times New Roman" panose="02020603050405020304" pitchFamily="18" charset="0"/>
              <a:cs typeface="Times New Roman" panose="02020603050405020304" pitchFamily="18" charset="0"/>
            </a:endParaRPr>
          </a:p>
        </p:txBody>
      </p:sp>
      <p:sp>
        <p:nvSpPr>
          <p:cNvPr id="486411" name="TextBox 21"/>
          <p:cNvSpPr txBox="1">
            <a:spLocks noChangeArrowheads="1"/>
          </p:cNvSpPr>
          <p:nvPr/>
        </p:nvSpPr>
        <p:spPr bwMode="auto">
          <a:xfrm>
            <a:off x="7812088" y="2486025"/>
            <a:ext cx="11430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44" tIns="34322" rIns="68644" bIns="34322">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(Avoids Estate Tax on SS’s Death)</a:t>
            </a:r>
          </a:p>
        </p:txBody>
      </p:sp>
      <p:cxnSp>
        <p:nvCxnSpPr>
          <p:cNvPr id="24" name="Straight Connector 23"/>
          <p:cNvCxnSpPr/>
          <p:nvPr/>
        </p:nvCxnSpPr>
        <p:spPr>
          <a:xfrm>
            <a:off x="161925" y="2971800"/>
            <a:ext cx="8839200" cy="0"/>
          </a:xfrm>
          <a:prstGeom prst="line">
            <a:avLst/>
          </a:prstGeom>
        </p:spPr>
        <p:style>
          <a:lnRef idx="2">
            <a:schemeClr val="dk1"/>
          </a:lnRef>
          <a:fillRef idx="0">
            <a:schemeClr val="dk1"/>
          </a:fillRef>
          <a:effectRef idx="1">
            <a:schemeClr val="dk1"/>
          </a:effectRef>
          <a:fontRef idx="minor">
            <a:schemeClr val="tx1"/>
          </a:fontRef>
        </p:style>
      </p:cxnSp>
      <p:sp>
        <p:nvSpPr>
          <p:cNvPr id="25" name="Rectangle 24"/>
          <p:cNvSpPr/>
          <p:nvPr/>
        </p:nvSpPr>
        <p:spPr>
          <a:xfrm>
            <a:off x="762000" y="3254375"/>
            <a:ext cx="1952625" cy="2536825"/>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anchor="ctr"/>
          <a:lstStyle/>
          <a:p>
            <a:pPr algn="ctr">
              <a:defRPr/>
            </a:pPr>
            <a:r>
              <a:rPr lang="en-US" sz="1000" b="1" u="sng" dirty="0">
                <a:latin typeface="Times New Roman" panose="02020603050405020304" pitchFamily="18" charset="0"/>
                <a:cs typeface="Times New Roman" panose="02020603050405020304" pitchFamily="18" charset="0"/>
              </a:rPr>
              <a:t>Blattmachr Article</a:t>
            </a:r>
          </a:p>
          <a:p>
            <a:pPr algn="ctr">
              <a:defRPr/>
            </a:pPr>
            <a:endParaRPr lang="en-US" sz="1000" dirty="0">
              <a:latin typeface="Times New Roman" panose="02020603050405020304" pitchFamily="18" charset="0"/>
              <a:cs typeface="Times New Roman" panose="02020603050405020304" pitchFamily="18" charset="0"/>
            </a:endParaRPr>
          </a:p>
          <a:p>
            <a:pPr algn="ctr">
              <a:defRPr/>
            </a:pPr>
            <a:r>
              <a:rPr lang="en-US" sz="1000" b="1" dirty="0">
                <a:latin typeface="Times New Roman" panose="02020603050405020304" pitchFamily="18" charset="0"/>
                <a:cs typeface="Times New Roman" panose="02020603050405020304" pitchFamily="18" charset="0"/>
              </a:rPr>
              <a:t>Credit Shelter Trust could be found to be funded by surviving spouse under step transaction doctrine so creditor may invade the trust in most states.</a:t>
            </a:r>
          </a:p>
        </p:txBody>
      </p:sp>
      <p:sp>
        <p:nvSpPr>
          <p:cNvPr id="26" name="Rectangle 25"/>
          <p:cNvSpPr/>
          <p:nvPr/>
        </p:nvSpPr>
        <p:spPr>
          <a:xfrm>
            <a:off x="3605213" y="3251200"/>
            <a:ext cx="1952625" cy="2536825"/>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anchor="ctr"/>
          <a:lstStyle/>
          <a:p>
            <a:pPr algn="ctr">
              <a:defRPr/>
            </a:pPr>
            <a:r>
              <a:rPr lang="en-US" sz="1000" b="1" u="sng" dirty="0">
                <a:latin typeface="Times New Roman" panose="02020603050405020304" pitchFamily="18" charset="0"/>
                <a:cs typeface="Times New Roman" panose="02020603050405020304" pitchFamily="18" charset="0"/>
              </a:rPr>
              <a:t>Mulligan</a:t>
            </a:r>
          </a:p>
          <a:p>
            <a:pPr algn="ctr">
              <a:defRPr/>
            </a:pPr>
            <a:endParaRPr lang="en-US" sz="1000" dirty="0">
              <a:latin typeface="Times New Roman" panose="02020603050405020304" pitchFamily="18" charset="0"/>
              <a:cs typeface="Times New Roman" panose="02020603050405020304" pitchFamily="18" charset="0"/>
            </a:endParaRPr>
          </a:p>
          <a:p>
            <a:pPr algn="ctr">
              <a:defRPr/>
            </a:pPr>
            <a:r>
              <a:rPr lang="en-US" sz="1000" b="1" dirty="0">
                <a:latin typeface="Times New Roman" panose="02020603050405020304" pitchFamily="18" charset="0"/>
                <a:cs typeface="Times New Roman" panose="02020603050405020304" pitchFamily="18" charset="0"/>
              </a:rPr>
              <a:t>If first dying spouse needs approval of surviving spouse to appoint then 2041 may not apply, could be considered as a gift of ½ by the surviving spouse – but 1933 Johnston case held otherwise in a similar situation.</a:t>
            </a:r>
          </a:p>
        </p:txBody>
      </p:sp>
      <p:sp>
        <p:nvSpPr>
          <p:cNvPr id="18" name="Rectangle 17"/>
          <p:cNvSpPr/>
          <p:nvPr/>
        </p:nvSpPr>
        <p:spPr>
          <a:xfrm>
            <a:off x="6376988" y="3251200"/>
            <a:ext cx="1952625" cy="2536825"/>
          </a:xfrm>
          <a:prstGeom prst="rect">
            <a:avLst/>
          </a:prstGeom>
          <a:ln w="15875"/>
        </p:spPr>
        <p:style>
          <a:lnRef idx="2">
            <a:schemeClr val="dk1"/>
          </a:lnRef>
          <a:fillRef idx="1">
            <a:schemeClr val="lt1"/>
          </a:fillRef>
          <a:effectRef idx="0">
            <a:schemeClr val="dk1"/>
          </a:effectRef>
          <a:fontRef idx="minor">
            <a:schemeClr val="dk1"/>
          </a:fontRef>
        </p:style>
        <p:txBody>
          <a:bodyPr lIns="68644" tIns="34322" rIns="68644" bIns="34322" anchor="ctr"/>
          <a:lstStyle/>
          <a:p>
            <a:pPr algn="ctr">
              <a:defRPr/>
            </a:pPr>
            <a:r>
              <a:rPr lang="en-US" sz="1000" b="1" u="sng" dirty="0" err="1">
                <a:latin typeface="Times New Roman" panose="02020603050405020304" pitchFamily="18" charset="0"/>
                <a:cs typeface="Times New Roman" panose="02020603050405020304" pitchFamily="18" charset="0"/>
              </a:rPr>
              <a:t>Zaritsky</a:t>
            </a:r>
            <a:endParaRPr lang="en-US" sz="1000" u="sng" dirty="0">
              <a:latin typeface="Times New Roman" panose="02020603050405020304" pitchFamily="18" charset="0"/>
              <a:cs typeface="Times New Roman" panose="02020603050405020304" pitchFamily="18" charset="0"/>
            </a:endParaRPr>
          </a:p>
          <a:p>
            <a:pPr algn="ctr">
              <a:defRPr/>
            </a:pPr>
            <a:r>
              <a:rPr lang="en-US" sz="1000" b="1" dirty="0">
                <a:latin typeface="Times New Roman" panose="02020603050405020304" pitchFamily="18" charset="0"/>
                <a:cs typeface="Times New Roman" panose="02020603050405020304" pitchFamily="18" charset="0"/>
              </a:rPr>
              <a:t>2015 </a:t>
            </a:r>
            <a:r>
              <a:rPr lang="en-US" sz="1000" b="1" dirty="0" err="1">
                <a:latin typeface="Times New Roman" panose="02020603050405020304" pitchFamily="18" charset="0"/>
                <a:cs typeface="Times New Roman" panose="02020603050405020304" pitchFamily="18" charset="0"/>
              </a:rPr>
              <a:t>Heckerling</a:t>
            </a:r>
            <a:r>
              <a:rPr lang="en-US" sz="1000" b="1" dirty="0">
                <a:latin typeface="Times New Roman" panose="02020603050405020304" pitchFamily="18" charset="0"/>
                <a:cs typeface="Times New Roman" panose="02020603050405020304" pitchFamily="18" charset="0"/>
              </a:rPr>
              <a:t> Presentation.</a:t>
            </a:r>
          </a:p>
          <a:p>
            <a:pPr algn="ctr">
              <a:defRPr/>
            </a:pPr>
            <a:endParaRPr lang="en-US" sz="1000" b="1" dirty="0">
              <a:latin typeface="Times New Roman" panose="02020603050405020304" pitchFamily="18" charset="0"/>
              <a:cs typeface="Times New Roman" panose="02020603050405020304" pitchFamily="18" charset="0"/>
            </a:endParaRPr>
          </a:p>
          <a:p>
            <a:pPr algn="ctr">
              <a:defRPr/>
            </a:pPr>
            <a:r>
              <a:rPr lang="en-US" sz="1000" b="1" dirty="0">
                <a:latin typeface="Times New Roman" panose="02020603050405020304" pitchFamily="18" charset="0"/>
                <a:cs typeface="Times New Roman" panose="02020603050405020304" pitchFamily="18" charset="0"/>
              </a:rPr>
              <a:t>Will the service consider the surviving spouse to have funded the credit shelter trust or trusts by reason of the step transaction doctrine?</a:t>
            </a:r>
          </a:p>
        </p:txBody>
      </p:sp>
    </p:spTree>
    <p:extLst>
      <p:ext uri="{BB962C8B-B14F-4D97-AF65-F5344CB8AC3E}">
        <p14:creationId xmlns:p14="http://schemas.microsoft.com/office/powerpoint/2010/main" val="2325928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4"/>
          <p:cNvSpPr txBox="1">
            <a:spLocks noChangeArrowheads="1"/>
          </p:cNvSpPr>
          <p:nvPr/>
        </p:nvSpPr>
        <p:spPr bwMode="auto">
          <a:xfrm>
            <a:off x="228600" y="914400"/>
            <a:ext cx="1295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b="1">
                <a:solidFill>
                  <a:schemeClr val="tx1"/>
                </a:solidFill>
                <a:latin typeface="Times New Roman" panose="02020603050405020304" pitchFamily="18" charset="0"/>
                <a:cs typeface="Times New Roman" panose="02020603050405020304" pitchFamily="18" charset="0"/>
              </a:rPr>
              <a:t>Before Funding</a:t>
            </a:r>
          </a:p>
        </p:txBody>
      </p:sp>
      <p:sp>
        <p:nvSpPr>
          <p:cNvPr id="77827" name="TextBox 8"/>
          <p:cNvSpPr txBox="1">
            <a:spLocks noChangeArrowheads="1"/>
          </p:cNvSpPr>
          <p:nvPr/>
        </p:nvSpPr>
        <p:spPr bwMode="auto">
          <a:xfrm>
            <a:off x="228600" y="1219200"/>
            <a:ext cx="1295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1100">
                <a:solidFill>
                  <a:schemeClr val="tx1"/>
                </a:solidFill>
                <a:latin typeface="Times New Roman" panose="02020603050405020304" pitchFamily="18" charset="0"/>
                <a:cs typeface="Times New Roman" panose="02020603050405020304" pitchFamily="18" charset="0"/>
              </a:rPr>
              <a:t>Spouse 1’s Assets</a:t>
            </a:r>
          </a:p>
        </p:txBody>
      </p:sp>
      <p:sp>
        <p:nvSpPr>
          <p:cNvPr id="77828" name="TextBox 9"/>
          <p:cNvSpPr txBox="1">
            <a:spLocks noChangeArrowheads="1"/>
          </p:cNvSpPr>
          <p:nvPr/>
        </p:nvSpPr>
        <p:spPr bwMode="auto">
          <a:xfrm>
            <a:off x="228600" y="2209800"/>
            <a:ext cx="12954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1100">
                <a:solidFill>
                  <a:schemeClr val="tx1"/>
                </a:solidFill>
                <a:latin typeface="Times New Roman" panose="02020603050405020304" pitchFamily="18" charset="0"/>
                <a:cs typeface="Times New Roman" panose="02020603050405020304" pitchFamily="18" charset="0"/>
              </a:rPr>
              <a:t>Joint Assets: Joint Tenants w/ Right of Survivorship</a:t>
            </a:r>
          </a:p>
        </p:txBody>
      </p:sp>
      <p:sp>
        <p:nvSpPr>
          <p:cNvPr id="77829" name="TextBox 10"/>
          <p:cNvSpPr txBox="1">
            <a:spLocks noChangeArrowheads="1"/>
          </p:cNvSpPr>
          <p:nvPr/>
        </p:nvSpPr>
        <p:spPr bwMode="auto">
          <a:xfrm>
            <a:off x="228600" y="3429000"/>
            <a:ext cx="12954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1100">
                <a:solidFill>
                  <a:schemeClr val="tx1"/>
                </a:solidFill>
                <a:latin typeface="Times New Roman" panose="02020603050405020304" pitchFamily="18" charset="0"/>
                <a:cs typeface="Times New Roman" panose="02020603050405020304" pitchFamily="18" charset="0"/>
              </a:rPr>
              <a:t>Joint Assets: Tenancy by the Entireties</a:t>
            </a:r>
          </a:p>
        </p:txBody>
      </p:sp>
      <p:sp>
        <p:nvSpPr>
          <p:cNvPr id="77830" name="TextBox 11"/>
          <p:cNvSpPr txBox="1">
            <a:spLocks noChangeArrowheads="1"/>
          </p:cNvSpPr>
          <p:nvPr/>
        </p:nvSpPr>
        <p:spPr bwMode="auto">
          <a:xfrm>
            <a:off x="228600" y="4724400"/>
            <a:ext cx="1295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endParaRPr lang="en-US" altLang="en-US" sz="90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100">
                <a:solidFill>
                  <a:schemeClr val="tx1"/>
                </a:solidFill>
                <a:latin typeface="Times New Roman" panose="02020603050405020304" pitchFamily="18" charset="0"/>
                <a:cs typeface="Times New Roman" panose="02020603050405020304" pitchFamily="18" charset="0"/>
              </a:rPr>
              <a:t>Spouse 2’s Assets</a:t>
            </a:r>
          </a:p>
          <a:p>
            <a:pPr>
              <a:spcBef>
                <a:spcPct val="0"/>
              </a:spcBef>
              <a:buClrTx/>
              <a:buFontTx/>
              <a:buNone/>
            </a:pPr>
            <a:endParaRPr lang="en-US" altLang="en-US" sz="900">
              <a:solidFill>
                <a:schemeClr val="tx1"/>
              </a:solidFill>
              <a:latin typeface="Times New Roman" panose="02020603050405020304" pitchFamily="18" charset="0"/>
              <a:cs typeface="Times New Roman" panose="02020603050405020304" pitchFamily="18" charset="0"/>
            </a:endParaRPr>
          </a:p>
        </p:txBody>
      </p:sp>
      <p:sp>
        <p:nvSpPr>
          <p:cNvPr id="77831" name="TextBox 12"/>
          <p:cNvSpPr txBox="1">
            <a:spLocks noChangeArrowheads="1"/>
          </p:cNvSpPr>
          <p:nvPr/>
        </p:nvSpPr>
        <p:spPr bwMode="auto">
          <a:xfrm>
            <a:off x="228600" y="5562600"/>
            <a:ext cx="2514600"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900">
                <a:solidFill>
                  <a:schemeClr val="tx1"/>
                </a:solidFill>
                <a:latin typeface="Times New Roman" panose="02020603050405020304" pitchFamily="18" charset="0"/>
                <a:cs typeface="Times New Roman" panose="02020603050405020304" pitchFamily="18" charset="0"/>
              </a:rPr>
              <a:t>The IRS could find a gift upon contribution of TBE assets to the joint revocable trust, but this gift will qualify for the marital deduction if recipient spouse can withdraw what is added to Spouse 1 or Spouse 2’s share.  Also see PLR 200201021.</a:t>
            </a:r>
          </a:p>
        </p:txBody>
      </p:sp>
      <p:sp>
        <p:nvSpPr>
          <p:cNvPr id="14" name="Right Brace 13"/>
          <p:cNvSpPr/>
          <p:nvPr/>
        </p:nvSpPr>
        <p:spPr>
          <a:xfrm>
            <a:off x="1600200" y="2286000"/>
            <a:ext cx="457200" cy="914400"/>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15" name="Right Brace 14"/>
          <p:cNvSpPr/>
          <p:nvPr/>
        </p:nvSpPr>
        <p:spPr>
          <a:xfrm>
            <a:off x="1600200" y="3505200"/>
            <a:ext cx="457200" cy="914400"/>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0" y="95250"/>
            <a:ext cx="9144000" cy="823913"/>
          </a:xfrm>
          <a:prstGeom prst="rect">
            <a:avLst/>
          </a:prstGeom>
          <a:noFill/>
        </p:spPr>
        <p:txBody>
          <a:bodyPr>
            <a:spAutoFit/>
          </a:bodyPr>
          <a:lstStyle/>
          <a:p>
            <a:pPr algn="ctr">
              <a:defRPr/>
            </a:pPr>
            <a:r>
              <a:rPr lang="en-US" sz="1600" b="1" dirty="0">
                <a:latin typeface="Times New Roman" panose="02020603050405020304" pitchFamily="18" charset="0"/>
                <a:cs typeface="Times New Roman" panose="02020603050405020304" pitchFamily="18" charset="0"/>
              </a:rPr>
              <a:t>Joint Exempt Step-Up Trust (JEST) Chronology - The 4 Steps from Drafting to Implementing</a:t>
            </a:r>
          </a:p>
          <a:p>
            <a:pPr algn="ctr">
              <a:defRPr/>
            </a:pPr>
            <a:r>
              <a:rPr lang="en-US" sz="1050" dirty="0">
                <a:latin typeface="Times New Roman" panose="02020603050405020304" pitchFamily="18" charset="0"/>
                <a:cs typeface="Times New Roman" panose="02020603050405020304" pitchFamily="18" charset="0"/>
              </a:rPr>
              <a:t>Copyright © 2015 Gassman Law Associates, P.A.</a:t>
            </a:r>
          </a:p>
          <a:p>
            <a:pPr algn="ctr">
              <a:defRPr/>
            </a:pPr>
            <a:r>
              <a:rPr lang="en-US" sz="1050" dirty="0">
                <a:latin typeface="Times New Roman" panose="02020603050405020304" pitchFamily="18" charset="0"/>
                <a:cs typeface="Times New Roman" panose="02020603050405020304" pitchFamily="18" charset="0"/>
              </a:rPr>
              <a:t>Derived from articles that can be found on Leimberg Information Services (Estate Planning Newsletter #2086) </a:t>
            </a:r>
          </a:p>
          <a:p>
            <a:pPr algn="ctr">
              <a:defRPr/>
            </a:pPr>
            <a:r>
              <a:rPr lang="en-US" sz="1050" dirty="0">
                <a:latin typeface="Times New Roman" panose="02020603050405020304" pitchFamily="18" charset="0"/>
                <a:cs typeface="Times New Roman" panose="02020603050405020304" pitchFamily="18" charset="0"/>
              </a:rPr>
              <a:t>and Estate Planning Magazine October and November 2013 Editions</a:t>
            </a:r>
          </a:p>
        </p:txBody>
      </p:sp>
      <p:sp>
        <p:nvSpPr>
          <p:cNvPr id="18" name="Right Arrow 17"/>
          <p:cNvSpPr/>
          <p:nvPr/>
        </p:nvSpPr>
        <p:spPr>
          <a:xfrm rot="1456883">
            <a:off x="1603375" y="1831975"/>
            <a:ext cx="1162050" cy="2254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77836" name="TextBox 20"/>
          <p:cNvSpPr txBox="1">
            <a:spLocks noChangeArrowheads="1"/>
          </p:cNvSpPr>
          <p:nvPr/>
        </p:nvSpPr>
        <p:spPr bwMode="auto">
          <a:xfrm>
            <a:off x="2819400" y="1011238"/>
            <a:ext cx="1143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b="1">
                <a:solidFill>
                  <a:schemeClr val="tx1"/>
                </a:solidFill>
                <a:latin typeface="Times New Roman" panose="02020603050405020304" pitchFamily="18" charset="0"/>
                <a:cs typeface="Times New Roman" panose="02020603050405020304" pitchFamily="18" charset="0"/>
              </a:rPr>
              <a:t>Step 2</a:t>
            </a:r>
          </a:p>
        </p:txBody>
      </p:sp>
      <p:sp>
        <p:nvSpPr>
          <p:cNvPr id="77837" name="TextBox 23"/>
          <p:cNvSpPr txBox="1">
            <a:spLocks noChangeArrowheads="1"/>
          </p:cNvSpPr>
          <p:nvPr/>
        </p:nvSpPr>
        <p:spPr bwMode="auto">
          <a:xfrm>
            <a:off x="2819400" y="11430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Funding of Joint Revocable Trusts; each spouse has the right to revoke his/her share until first death</a:t>
            </a:r>
          </a:p>
        </p:txBody>
      </p:sp>
      <p:sp>
        <p:nvSpPr>
          <p:cNvPr id="77838" name="TextBox 24"/>
          <p:cNvSpPr txBox="1">
            <a:spLocks noChangeArrowheads="1"/>
          </p:cNvSpPr>
          <p:nvPr/>
        </p:nvSpPr>
        <p:spPr bwMode="auto">
          <a:xfrm>
            <a:off x="2819400" y="1981200"/>
            <a:ext cx="1143000" cy="1905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1000" u="sng">
                <a:solidFill>
                  <a:schemeClr val="tx1"/>
                </a:solidFill>
                <a:latin typeface="Times New Roman" panose="02020603050405020304" pitchFamily="18" charset="0"/>
                <a:cs typeface="Times New Roman" panose="02020603050405020304" pitchFamily="18" charset="0"/>
              </a:rPr>
              <a:t>Spouse 1’s Share</a:t>
            </a:r>
          </a:p>
          <a:p>
            <a:pPr algn="ctr">
              <a:spcBef>
                <a:spcPct val="0"/>
              </a:spcBef>
              <a:buClrTx/>
              <a:buFontTx/>
              <a:buNone/>
            </a:pPr>
            <a:endParaRPr lang="en-US" altLang="en-US" sz="100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Spouse 1’s Assets</a:t>
            </a:r>
          </a:p>
          <a:p>
            <a:pPr algn="ctr">
              <a:spcBef>
                <a:spcPct val="0"/>
              </a:spcBef>
              <a:buClrTx/>
              <a:buFontTx/>
              <a:buNone/>
            </a:pPr>
            <a:endParaRPr lang="en-US" altLang="en-US" sz="100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½ of former </a:t>
            </a:r>
          </a:p>
          <a:p>
            <a:pPr algn="ct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JTWROS Assets</a:t>
            </a:r>
          </a:p>
          <a:p>
            <a:pPr algn="ctr">
              <a:spcBef>
                <a:spcPct val="0"/>
              </a:spcBef>
              <a:buClrTx/>
              <a:buFontTx/>
              <a:buNone/>
            </a:pPr>
            <a:endParaRPr lang="en-US" altLang="en-US" sz="1000">
              <a:solidFill>
                <a:schemeClr val="tx1"/>
              </a:solidFill>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½ of former TBE Assets (or by other percentage)</a:t>
            </a:r>
          </a:p>
        </p:txBody>
      </p:sp>
      <p:sp>
        <p:nvSpPr>
          <p:cNvPr id="26" name="TextBox 25"/>
          <p:cNvSpPr txBox="1"/>
          <p:nvPr/>
        </p:nvSpPr>
        <p:spPr>
          <a:xfrm>
            <a:off x="2819400" y="3886200"/>
            <a:ext cx="1143000" cy="1828800"/>
          </a:xfrm>
          <a:prstGeom prst="rect">
            <a:avLst/>
          </a:prstGeom>
          <a:noFill/>
          <a:ln w="12700">
            <a:solidFill>
              <a:schemeClr val="tx1"/>
            </a:solidFill>
          </a:ln>
        </p:spPr>
        <p:txBody>
          <a:bodyPr anchor="ctr"/>
          <a:lstStyle/>
          <a:p>
            <a:pPr algn="ctr">
              <a:defRPr/>
            </a:pPr>
            <a:r>
              <a:rPr lang="en-US" sz="1050" dirty="0">
                <a:latin typeface="Times New Roman" panose="02020603050405020304" pitchFamily="18" charset="0"/>
                <a:cs typeface="Times New Roman" panose="02020603050405020304" pitchFamily="18" charset="0"/>
              </a:rPr>
              <a:t>Spouse 2’s Share</a:t>
            </a:r>
          </a:p>
          <a:p>
            <a:pPr algn="ctr">
              <a:defRPr/>
            </a:pPr>
            <a:endParaRPr lang="en-US" sz="1050" dirty="0">
              <a:latin typeface="Times New Roman" panose="02020603050405020304" pitchFamily="18" charset="0"/>
              <a:cs typeface="Times New Roman" panose="02020603050405020304" pitchFamily="18" charset="0"/>
            </a:endParaRPr>
          </a:p>
          <a:p>
            <a:pPr algn="ctr">
              <a:defRPr/>
            </a:pPr>
            <a:r>
              <a:rPr lang="en-US" sz="1050" dirty="0">
                <a:latin typeface="Times New Roman" panose="02020603050405020304" pitchFamily="18" charset="0"/>
                <a:cs typeface="Times New Roman" panose="02020603050405020304" pitchFamily="18" charset="0"/>
              </a:rPr>
              <a:t>Spouse 2’s Assets</a:t>
            </a:r>
          </a:p>
          <a:p>
            <a:pPr algn="ctr">
              <a:defRPr/>
            </a:pPr>
            <a:endParaRPr lang="en-US" sz="1050" dirty="0">
              <a:latin typeface="Times New Roman" panose="02020603050405020304" pitchFamily="18" charset="0"/>
              <a:cs typeface="Times New Roman" panose="02020603050405020304" pitchFamily="18" charset="0"/>
            </a:endParaRPr>
          </a:p>
          <a:p>
            <a:pPr algn="ctr">
              <a:defRPr/>
            </a:pPr>
            <a:r>
              <a:rPr lang="en-US" sz="1050" dirty="0">
                <a:latin typeface="Times New Roman" panose="02020603050405020304" pitchFamily="18" charset="0"/>
                <a:cs typeface="Times New Roman" panose="02020603050405020304" pitchFamily="18" charset="0"/>
              </a:rPr>
              <a:t>½ of former </a:t>
            </a:r>
          </a:p>
          <a:p>
            <a:pPr algn="ctr">
              <a:defRPr/>
            </a:pPr>
            <a:r>
              <a:rPr lang="en-US" sz="1050" dirty="0">
                <a:latin typeface="Times New Roman" panose="02020603050405020304" pitchFamily="18" charset="0"/>
                <a:cs typeface="Times New Roman" panose="02020603050405020304" pitchFamily="18" charset="0"/>
              </a:rPr>
              <a:t>JTWROS Assets</a:t>
            </a:r>
          </a:p>
          <a:p>
            <a:pPr algn="ctr">
              <a:defRPr/>
            </a:pPr>
            <a:endParaRPr lang="en-US" sz="1050" dirty="0">
              <a:latin typeface="Times New Roman" panose="02020603050405020304" pitchFamily="18" charset="0"/>
              <a:cs typeface="Times New Roman" panose="02020603050405020304" pitchFamily="18" charset="0"/>
            </a:endParaRPr>
          </a:p>
          <a:p>
            <a:pPr algn="ctr">
              <a:defRPr/>
            </a:pPr>
            <a:r>
              <a:rPr lang="en-US" sz="1050" dirty="0">
                <a:latin typeface="Times New Roman" panose="02020603050405020304" pitchFamily="18" charset="0"/>
                <a:cs typeface="Times New Roman" panose="02020603050405020304" pitchFamily="18" charset="0"/>
              </a:rPr>
              <a:t>½ of former TBE Assets (or by other percentage)</a:t>
            </a:r>
          </a:p>
        </p:txBody>
      </p:sp>
      <p:sp>
        <p:nvSpPr>
          <p:cNvPr id="27" name="Right Arrow 26"/>
          <p:cNvSpPr/>
          <p:nvPr/>
        </p:nvSpPr>
        <p:spPr>
          <a:xfrm rot="21025043">
            <a:off x="1570038" y="4816475"/>
            <a:ext cx="1127125" cy="2730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77841" name="TextBox 27"/>
          <p:cNvSpPr txBox="1">
            <a:spLocks noChangeArrowheads="1"/>
          </p:cNvSpPr>
          <p:nvPr/>
        </p:nvSpPr>
        <p:spPr bwMode="auto">
          <a:xfrm>
            <a:off x="2057400" y="2362200"/>
            <a:ext cx="644525"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a:solidFill>
                  <a:schemeClr val="tx1"/>
                </a:solidFill>
                <a:latin typeface="Times New Roman" panose="02020603050405020304" pitchFamily="18" charset="0"/>
                <a:cs typeface="Times New Roman" panose="02020603050405020304" pitchFamily="18" charset="0"/>
              </a:rPr>
              <a:t>½ to each Spouse’s share</a:t>
            </a:r>
          </a:p>
        </p:txBody>
      </p:sp>
      <p:sp>
        <p:nvSpPr>
          <p:cNvPr id="77842" name="TextBox 28"/>
          <p:cNvSpPr txBox="1">
            <a:spLocks noChangeArrowheads="1"/>
          </p:cNvSpPr>
          <p:nvPr/>
        </p:nvSpPr>
        <p:spPr bwMode="auto">
          <a:xfrm>
            <a:off x="2082800" y="3525838"/>
            <a:ext cx="644525"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a:solidFill>
                  <a:schemeClr val="tx1"/>
                </a:solidFill>
                <a:latin typeface="Times New Roman" panose="02020603050405020304" pitchFamily="18" charset="0"/>
                <a:cs typeface="Times New Roman" panose="02020603050405020304" pitchFamily="18" charset="0"/>
              </a:rPr>
              <a:t>½ to each Spouse’s share or actuarial value</a:t>
            </a:r>
          </a:p>
        </p:txBody>
      </p:sp>
      <p:sp>
        <p:nvSpPr>
          <p:cNvPr id="77843" name="TextBox 22"/>
          <p:cNvSpPr txBox="1">
            <a:spLocks noChangeArrowheads="1"/>
          </p:cNvSpPr>
          <p:nvPr/>
        </p:nvSpPr>
        <p:spPr bwMode="auto">
          <a:xfrm>
            <a:off x="7239000" y="9144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b="1">
                <a:solidFill>
                  <a:schemeClr val="tx1"/>
                </a:solidFill>
                <a:latin typeface="Times New Roman" panose="02020603050405020304" pitchFamily="18" charset="0"/>
                <a:cs typeface="Times New Roman" panose="02020603050405020304" pitchFamily="18" charset="0"/>
              </a:rPr>
              <a:t>Step 4</a:t>
            </a:r>
          </a:p>
        </p:txBody>
      </p:sp>
      <p:sp>
        <p:nvSpPr>
          <p:cNvPr id="77844" name="TextBox 38"/>
          <p:cNvSpPr txBox="1">
            <a:spLocks noChangeArrowheads="1"/>
          </p:cNvSpPr>
          <p:nvPr/>
        </p:nvSpPr>
        <p:spPr bwMode="auto">
          <a:xfrm>
            <a:off x="6934200" y="1066800"/>
            <a:ext cx="1752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b="1" dirty="0">
                <a:solidFill>
                  <a:schemeClr val="tx1"/>
                </a:solidFill>
                <a:latin typeface="Times New Roman" panose="02020603050405020304" pitchFamily="18" charset="0"/>
                <a:cs typeface="Times New Roman" panose="02020603050405020304" pitchFamily="18" charset="0"/>
              </a:rPr>
              <a:t>Results of JEST Technique</a:t>
            </a:r>
          </a:p>
        </p:txBody>
      </p:sp>
      <p:sp>
        <p:nvSpPr>
          <p:cNvPr id="77845" name="TextBox 39"/>
          <p:cNvSpPr txBox="1">
            <a:spLocks noChangeArrowheads="1"/>
          </p:cNvSpPr>
          <p:nvPr/>
        </p:nvSpPr>
        <p:spPr bwMode="auto">
          <a:xfrm>
            <a:off x="6172200" y="1295400"/>
            <a:ext cx="27432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For Spouse 2 &amp; Descendants benefit (limited by ascertainable standard)</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 Assets will receive a stepped-up basis</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Assets are protected from Spouse 2’s creditors</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 Assets escape estate tax on Spouse 2’s death</a:t>
            </a:r>
          </a:p>
        </p:txBody>
      </p:sp>
      <p:sp>
        <p:nvSpPr>
          <p:cNvPr id="77846" name="TextBox 40"/>
          <p:cNvSpPr txBox="1">
            <a:spLocks noChangeArrowheads="1"/>
          </p:cNvSpPr>
          <p:nvPr/>
        </p:nvSpPr>
        <p:spPr bwMode="auto">
          <a:xfrm>
            <a:off x="6172200" y="2286000"/>
            <a:ext cx="27432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 Spouse 2 can be beneficiary of income and principal</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Assets will receive a stepped-up basis on Spouse 1’s death, and then again on Spouse 2’s death</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Assets included in Spouse 2’s taxable estate</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Will be protected from Spouse 2’s creditors</a:t>
            </a:r>
          </a:p>
        </p:txBody>
      </p:sp>
      <p:sp>
        <p:nvSpPr>
          <p:cNvPr id="77847" name="TextBox 41"/>
          <p:cNvSpPr txBox="1">
            <a:spLocks noChangeArrowheads="1"/>
          </p:cNvSpPr>
          <p:nvPr/>
        </p:nvSpPr>
        <p:spPr bwMode="auto">
          <a:xfrm>
            <a:off x="6172200" y="3429000"/>
            <a:ext cx="27432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Assets may receive a stepped-up basis, but this is more likely if Spouse 2 is not a beneficiary</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May escape estate tax liability on Spouse 2’s death</a:t>
            </a:r>
          </a:p>
          <a:p>
            <a:pPr>
              <a:spcBef>
                <a:spcPct val="0"/>
              </a:spcBef>
              <a:buClrTx/>
              <a:buFontTx/>
              <a:buChar char="-"/>
            </a:pPr>
            <a:r>
              <a:rPr lang="en-US" altLang="en-US" sz="900">
                <a:solidFill>
                  <a:schemeClr val="tx1"/>
                </a:solidFill>
                <a:latin typeface="Times New Roman" panose="02020603050405020304" pitchFamily="18" charset="0"/>
                <a:cs typeface="Times New Roman" panose="02020603050405020304" pitchFamily="18" charset="0"/>
              </a:rPr>
              <a:t>For creditor protection and estate tax exclusion purposes, CST B may be moved to an APT jurisdiction </a:t>
            </a:r>
          </a:p>
          <a:p>
            <a:pPr>
              <a:spcBef>
                <a:spcPct val="0"/>
              </a:spcBef>
              <a:buClrTx/>
              <a:buFontTx/>
              <a:buNone/>
            </a:pPr>
            <a:r>
              <a:rPr lang="en-US" altLang="en-US" sz="900">
                <a:solidFill>
                  <a:schemeClr val="tx1"/>
                </a:solidFill>
                <a:latin typeface="Times New Roman" panose="02020603050405020304" pitchFamily="18" charset="0"/>
                <a:cs typeface="Times New Roman" panose="02020603050405020304" pitchFamily="18" charset="0"/>
              </a:rPr>
              <a:t>Special Consideration: If Spouse 2 is found to have made a gift of trust assets to Spouse 1 upon Spouse 1’s death, this gift may qualify for the marital deduction</a:t>
            </a:r>
          </a:p>
          <a:p>
            <a:pPr>
              <a:spcBef>
                <a:spcPct val="0"/>
              </a:spcBef>
              <a:buClrTx/>
              <a:buFontTx/>
              <a:buNone/>
            </a:pPr>
            <a:r>
              <a:rPr lang="en-US" altLang="en-US" sz="900">
                <a:solidFill>
                  <a:schemeClr val="tx1"/>
                </a:solidFill>
                <a:latin typeface="Times New Roman" panose="02020603050405020304" pitchFamily="18" charset="0"/>
                <a:cs typeface="Times New Roman" panose="02020603050405020304" pitchFamily="18" charset="0"/>
              </a:rPr>
              <a:t>If IRS argues that Spouse 2 has gifted to trust the gift will be incomplete because of Spouse 2’s power of appointment</a:t>
            </a:r>
          </a:p>
        </p:txBody>
      </p:sp>
      <p:sp>
        <p:nvSpPr>
          <p:cNvPr id="77848" name="TextBox 42"/>
          <p:cNvSpPr txBox="1">
            <a:spLocks noChangeArrowheads="1"/>
          </p:cNvSpPr>
          <p:nvPr/>
        </p:nvSpPr>
        <p:spPr bwMode="auto">
          <a:xfrm>
            <a:off x="6172200" y="5257800"/>
            <a:ext cx="27432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Char char="-"/>
            </a:pPr>
            <a:r>
              <a:rPr lang="en-US" altLang="en-US" sz="800">
                <a:solidFill>
                  <a:schemeClr val="tx1"/>
                </a:solidFill>
                <a:latin typeface="Times New Roman" panose="02020603050405020304" pitchFamily="18" charset="0"/>
                <a:cs typeface="Times New Roman" panose="02020603050405020304" pitchFamily="18" charset="0"/>
              </a:rPr>
              <a:t>Spouse 2 will be income beneficiary</a:t>
            </a:r>
          </a:p>
          <a:p>
            <a:pPr>
              <a:spcBef>
                <a:spcPct val="0"/>
              </a:spcBef>
              <a:buClrTx/>
              <a:buFontTx/>
              <a:buChar char="-"/>
            </a:pPr>
            <a:r>
              <a:rPr lang="en-US" altLang="en-US" sz="800">
                <a:solidFill>
                  <a:schemeClr val="tx1"/>
                </a:solidFill>
                <a:latin typeface="Times New Roman" panose="02020603050405020304" pitchFamily="18" charset="0"/>
                <a:cs typeface="Times New Roman" panose="02020603050405020304" pitchFamily="18" charset="0"/>
              </a:rPr>
              <a:t>Assets may receive a stepped-up basis on Spouse 1’s death &amp; again on Spouse 2’s death</a:t>
            </a:r>
          </a:p>
          <a:p>
            <a:pPr>
              <a:spcBef>
                <a:spcPct val="0"/>
              </a:spcBef>
              <a:buClrTx/>
              <a:buFontTx/>
              <a:buChar char="-"/>
            </a:pPr>
            <a:r>
              <a:rPr lang="en-US" altLang="en-US" sz="800">
                <a:solidFill>
                  <a:schemeClr val="tx1"/>
                </a:solidFill>
                <a:latin typeface="Times New Roman" panose="02020603050405020304" pitchFamily="18" charset="0"/>
                <a:cs typeface="Times New Roman" panose="02020603050405020304" pitchFamily="18" charset="0"/>
              </a:rPr>
              <a:t>Assets included in Spouse 2’s estate</a:t>
            </a:r>
          </a:p>
          <a:p>
            <a:pPr>
              <a:spcBef>
                <a:spcPct val="0"/>
              </a:spcBef>
              <a:buClrTx/>
              <a:buFontTx/>
              <a:buChar char="-"/>
            </a:pPr>
            <a:r>
              <a:rPr lang="en-US" altLang="en-US" sz="800">
                <a:solidFill>
                  <a:schemeClr val="tx1"/>
                </a:solidFill>
                <a:latin typeface="Times New Roman" panose="02020603050405020304" pitchFamily="18" charset="0"/>
                <a:cs typeface="Times New Roman" panose="02020603050405020304" pitchFamily="18" charset="0"/>
              </a:rPr>
              <a:t>May not be protected from Spouse 2’s creditors unless moved to APT trust jurisdiction</a:t>
            </a:r>
          </a:p>
          <a:p>
            <a:pPr>
              <a:spcBef>
                <a:spcPct val="0"/>
              </a:spcBef>
              <a:buClrTx/>
              <a:buFontTx/>
              <a:buChar char="-"/>
            </a:pPr>
            <a:r>
              <a:rPr lang="en-US" altLang="en-US" sz="800">
                <a:solidFill>
                  <a:schemeClr val="tx1"/>
                </a:solidFill>
                <a:latin typeface="Times New Roman" panose="02020603050405020304" pitchFamily="18" charset="0"/>
                <a:cs typeface="Times New Roman" panose="02020603050405020304" pitchFamily="18" charset="0"/>
              </a:rPr>
              <a:t>If IRS argues that Spouse 2 has gifted to trust the gift will be incomplete because of Spouse 2’s power of appointment</a:t>
            </a:r>
          </a:p>
        </p:txBody>
      </p:sp>
      <p:cxnSp>
        <p:nvCxnSpPr>
          <p:cNvPr id="45" name="Straight Connector 44"/>
          <p:cNvCxnSpPr/>
          <p:nvPr/>
        </p:nvCxnSpPr>
        <p:spPr>
          <a:xfrm>
            <a:off x="5943600" y="2057400"/>
            <a:ext cx="228600" cy="0"/>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5943600" y="3124200"/>
            <a:ext cx="228600" cy="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5943600" y="4419600"/>
            <a:ext cx="228600" cy="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a:off x="5943600" y="5638800"/>
            <a:ext cx="228600" cy="0"/>
          </a:xfrm>
          <a:prstGeom prst="line">
            <a:avLst/>
          </a:prstGeom>
        </p:spPr>
        <p:style>
          <a:lnRef idx="2">
            <a:schemeClr val="dk1"/>
          </a:lnRef>
          <a:fillRef idx="0">
            <a:schemeClr val="dk1"/>
          </a:fillRef>
          <a:effectRef idx="1">
            <a:schemeClr val="dk1"/>
          </a:effectRef>
          <a:fontRef idx="minor">
            <a:schemeClr val="tx1"/>
          </a:fontRef>
        </p:style>
      </p:cxnSp>
      <p:sp>
        <p:nvSpPr>
          <p:cNvPr id="77853" name="TextBox 21"/>
          <p:cNvSpPr txBox="1">
            <a:spLocks noChangeArrowheads="1"/>
          </p:cNvSpPr>
          <p:nvPr/>
        </p:nvSpPr>
        <p:spPr bwMode="auto">
          <a:xfrm>
            <a:off x="4419600" y="1011238"/>
            <a:ext cx="152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b="1">
                <a:solidFill>
                  <a:schemeClr val="tx1"/>
                </a:solidFill>
                <a:latin typeface="Times New Roman" panose="02020603050405020304" pitchFamily="18" charset="0"/>
                <a:cs typeface="Times New Roman" panose="02020603050405020304" pitchFamily="18" charset="0"/>
              </a:rPr>
              <a:t>Step 3</a:t>
            </a:r>
          </a:p>
        </p:txBody>
      </p:sp>
      <p:sp>
        <p:nvSpPr>
          <p:cNvPr id="77854" name="TextBox 29"/>
          <p:cNvSpPr txBox="1">
            <a:spLocks noChangeArrowheads="1"/>
          </p:cNvSpPr>
          <p:nvPr/>
        </p:nvSpPr>
        <p:spPr bwMode="auto">
          <a:xfrm>
            <a:off x="4419600" y="11430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Division upon First Dying Spouse’s Death</a:t>
            </a:r>
          </a:p>
          <a:p>
            <a:pPr algn="ct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Assume Spouse 1 dies first</a:t>
            </a:r>
          </a:p>
        </p:txBody>
      </p:sp>
      <p:sp>
        <p:nvSpPr>
          <p:cNvPr id="31" name="Rounded Rectangle 30"/>
          <p:cNvSpPr/>
          <p:nvPr/>
        </p:nvSpPr>
        <p:spPr>
          <a:xfrm>
            <a:off x="4419600" y="1905000"/>
            <a:ext cx="1524000" cy="914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900" u="sng" dirty="0">
                <a:latin typeface="Times New Roman" panose="02020603050405020304" pitchFamily="18" charset="0"/>
                <a:cs typeface="Times New Roman" panose="02020603050405020304" pitchFamily="18" charset="0"/>
              </a:rPr>
              <a:t>Credit Shelter Trust A</a:t>
            </a:r>
          </a:p>
          <a:p>
            <a:pPr algn="ctr">
              <a:defRPr/>
            </a:pPr>
            <a:r>
              <a:rPr lang="en-US" sz="900" dirty="0">
                <a:latin typeface="Times New Roman" panose="02020603050405020304" pitchFamily="18" charset="0"/>
                <a:cs typeface="Times New Roman" panose="02020603050405020304" pitchFamily="18" charset="0"/>
              </a:rPr>
              <a:t>Funded from Spouse 1’s Share in the amount of Spouse 1’s available Estate Tax Exemption (ETE)</a:t>
            </a:r>
          </a:p>
        </p:txBody>
      </p:sp>
      <p:sp>
        <p:nvSpPr>
          <p:cNvPr id="32" name="Rounded Rectangle 31"/>
          <p:cNvSpPr/>
          <p:nvPr/>
        </p:nvSpPr>
        <p:spPr>
          <a:xfrm>
            <a:off x="4419600" y="2895600"/>
            <a:ext cx="15240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900" u="sng" dirty="0">
                <a:latin typeface="Times New Roman" panose="02020603050405020304" pitchFamily="18" charset="0"/>
                <a:cs typeface="Times New Roman" panose="02020603050405020304" pitchFamily="18" charset="0"/>
              </a:rPr>
              <a:t>Q-TIP Trust A</a:t>
            </a:r>
          </a:p>
          <a:p>
            <a:pPr algn="ctr">
              <a:defRPr/>
            </a:pPr>
            <a:r>
              <a:rPr lang="en-US" sz="900" dirty="0">
                <a:latin typeface="Times New Roman" panose="02020603050405020304" pitchFamily="18" charset="0"/>
                <a:cs typeface="Times New Roman" panose="02020603050405020304" pitchFamily="18" charset="0"/>
              </a:rPr>
              <a:t>If Spouse 1’s Share exceeds Spouse 1’s available ETE, the excess will fund this trust</a:t>
            </a:r>
          </a:p>
        </p:txBody>
      </p:sp>
      <p:sp>
        <p:nvSpPr>
          <p:cNvPr id="33" name="Rounded Rectangle 32"/>
          <p:cNvSpPr/>
          <p:nvPr/>
        </p:nvSpPr>
        <p:spPr>
          <a:xfrm>
            <a:off x="4419600" y="3886200"/>
            <a:ext cx="1524000" cy="10668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800" u="sng" dirty="0">
                <a:latin typeface="Times New Roman" panose="02020603050405020304" pitchFamily="18" charset="0"/>
                <a:cs typeface="Times New Roman" panose="02020603050405020304" pitchFamily="18" charset="0"/>
              </a:rPr>
              <a:t>Credit Shelter Trust B</a:t>
            </a:r>
          </a:p>
          <a:p>
            <a:pPr algn="ctr">
              <a:defRPr/>
            </a:pPr>
            <a:r>
              <a:rPr lang="en-US" sz="800" dirty="0">
                <a:latin typeface="Times New Roman" panose="02020603050405020304" pitchFamily="18" charset="0"/>
                <a:cs typeface="Times New Roman" panose="02020603050405020304" pitchFamily="18" charset="0"/>
              </a:rPr>
              <a:t>If Spouse 1’s Share is less than his available ETE, Spouse 2’s Share will fund this trust in the amount of Spouse 1’s remaining ETE (But not in excess of Spouse 2’s available ETE)</a:t>
            </a:r>
          </a:p>
        </p:txBody>
      </p:sp>
      <p:sp>
        <p:nvSpPr>
          <p:cNvPr id="34" name="Rounded Rectangle 33"/>
          <p:cNvSpPr/>
          <p:nvPr/>
        </p:nvSpPr>
        <p:spPr>
          <a:xfrm>
            <a:off x="4419600" y="5029200"/>
            <a:ext cx="1524000" cy="8382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000" u="sng" dirty="0">
                <a:latin typeface="Times New Roman" panose="02020603050405020304" pitchFamily="18" charset="0"/>
                <a:cs typeface="Times New Roman" panose="02020603050405020304" pitchFamily="18" charset="0"/>
              </a:rPr>
              <a:t>Q-TIP Trust B</a:t>
            </a:r>
          </a:p>
          <a:p>
            <a:pPr algn="ctr">
              <a:defRPr/>
            </a:pPr>
            <a:r>
              <a:rPr lang="en-US" sz="1000" dirty="0">
                <a:latin typeface="Times New Roman" panose="02020603050405020304" pitchFamily="18" charset="0"/>
                <a:cs typeface="Times New Roman" panose="02020603050405020304" pitchFamily="18" charset="0"/>
              </a:rPr>
              <a:t>If Spouse 2’s Share has any remaining assets, they will be used to fund this trust</a:t>
            </a:r>
          </a:p>
        </p:txBody>
      </p:sp>
      <p:sp>
        <p:nvSpPr>
          <p:cNvPr id="35" name="Right Arrow 34"/>
          <p:cNvSpPr/>
          <p:nvPr/>
        </p:nvSpPr>
        <p:spPr>
          <a:xfrm>
            <a:off x="3962400" y="2438400"/>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36" name="Right Arrow 35"/>
          <p:cNvSpPr/>
          <p:nvPr/>
        </p:nvSpPr>
        <p:spPr>
          <a:xfrm>
            <a:off x="3962400" y="3124200"/>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37" name="Right Arrow 36"/>
          <p:cNvSpPr/>
          <p:nvPr/>
        </p:nvSpPr>
        <p:spPr>
          <a:xfrm>
            <a:off x="3962400" y="4343400"/>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38" name="Right Arrow 37"/>
          <p:cNvSpPr/>
          <p:nvPr/>
        </p:nvSpPr>
        <p:spPr>
          <a:xfrm>
            <a:off x="3962400" y="5334000"/>
            <a:ext cx="381000" cy="152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397" dirty="0">
              <a:latin typeface="Times New Roman" panose="02020603050405020304" pitchFamily="18" charset="0"/>
              <a:cs typeface="Times New Roman" panose="02020603050405020304" pitchFamily="18" charset="0"/>
            </a:endParaRPr>
          </a:p>
        </p:txBody>
      </p:sp>
      <p:sp>
        <p:nvSpPr>
          <p:cNvPr id="77863" name="TextBox 48"/>
          <p:cNvSpPr txBox="1">
            <a:spLocks noChangeArrowheads="1"/>
          </p:cNvSpPr>
          <p:nvPr/>
        </p:nvSpPr>
        <p:spPr bwMode="auto">
          <a:xfrm>
            <a:off x="2819400" y="5905500"/>
            <a:ext cx="3124200"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900">
                <a:solidFill>
                  <a:schemeClr val="tx1"/>
                </a:solidFill>
                <a:latin typeface="Times New Roman" panose="02020603050405020304" pitchFamily="18" charset="0"/>
                <a:cs typeface="Times New Roman" panose="02020603050405020304" pitchFamily="18" charset="0"/>
              </a:rPr>
              <a:t>CST A and CST B can be merged if there is no concern with estate tax, stepped-up basis, creditor protection, or credit shelter trust effectiveness.  Q-TIP Trust A and Q-TIP Trust B can be merged if there is no concern with respect to stepped-up basis or creditor protection  effectiveness.</a:t>
            </a:r>
          </a:p>
        </p:txBody>
      </p:sp>
      <p:sp>
        <p:nvSpPr>
          <p:cNvPr id="77864" name="TextBox 49"/>
          <p:cNvSpPr txBox="1">
            <a:spLocks noChangeArrowheads="1"/>
          </p:cNvSpPr>
          <p:nvPr/>
        </p:nvSpPr>
        <p:spPr bwMode="auto">
          <a:xfrm>
            <a:off x="2819400" y="57531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sz="900">
                <a:solidFill>
                  <a:schemeClr val="tx1"/>
                </a:solidFill>
                <a:latin typeface="Times New Roman" panose="02020603050405020304" pitchFamily="18" charset="0"/>
                <a:cs typeface="Times New Roman" panose="02020603050405020304" pitchFamily="18" charset="0"/>
              </a:rPr>
              <a:t>Step 3 Note:</a:t>
            </a:r>
          </a:p>
        </p:txBody>
      </p:sp>
    </p:spTree>
    <p:extLst>
      <p:ext uri="{BB962C8B-B14F-4D97-AF65-F5344CB8AC3E}">
        <p14:creationId xmlns:p14="http://schemas.microsoft.com/office/powerpoint/2010/main" val="3274556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444750" y="209550"/>
            <a:ext cx="4254500" cy="6524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JEST Lite</a:t>
            </a:r>
          </a:p>
        </p:txBody>
      </p:sp>
      <p:sp>
        <p:nvSpPr>
          <p:cNvPr id="9" name="TextBox 29"/>
          <p:cNvSpPr txBox="1"/>
          <p:nvPr/>
        </p:nvSpPr>
        <p:spPr>
          <a:xfrm>
            <a:off x="2338388" y="4648200"/>
            <a:ext cx="4467225" cy="65246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200" b="1" dirty="0">
                <a:latin typeface="Times New Roman" panose="02020603050405020304" pitchFamily="18" charset="0"/>
                <a:cs typeface="Times New Roman" panose="02020603050405020304" pitchFamily="18" charset="0"/>
              </a:rPr>
              <a:t>Same as JEST, but will only break into Credit Shelter Trust A, Credit Shelter Trust B, and at most one  QTIP Trust for simpler drafting</a:t>
            </a:r>
          </a:p>
        </p:txBody>
      </p:sp>
      <p:grpSp>
        <p:nvGrpSpPr>
          <p:cNvPr id="484356" name="Group 1"/>
          <p:cNvGrpSpPr>
            <a:grpSpLocks/>
          </p:cNvGrpSpPr>
          <p:nvPr/>
        </p:nvGrpSpPr>
        <p:grpSpPr bwMode="auto">
          <a:xfrm>
            <a:off x="931863" y="1244600"/>
            <a:ext cx="7280275" cy="2784475"/>
            <a:chOff x="1304014" y="1335819"/>
            <a:chExt cx="7278757" cy="2784282"/>
          </a:xfrm>
        </p:grpSpPr>
        <p:sp>
          <p:nvSpPr>
            <p:cNvPr id="6" name="Oval 5"/>
            <p:cNvSpPr/>
            <p:nvPr/>
          </p:nvSpPr>
          <p:spPr>
            <a:xfrm>
              <a:off x="3411774" y="2234282"/>
              <a:ext cx="1541141" cy="9143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JEST LITE</a:t>
              </a:r>
            </a:p>
          </p:txBody>
        </p:sp>
        <p:sp>
          <p:nvSpPr>
            <p:cNvPr id="7" name="Rounded Rectangle 6"/>
            <p:cNvSpPr/>
            <p:nvPr/>
          </p:nvSpPr>
          <p:spPr>
            <a:xfrm>
              <a:off x="1304014" y="1335819"/>
              <a:ext cx="1883969" cy="5492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1</a:t>
              </a:r>
            </a:p>
          </p:txBody>
        </p:sp>
        <p:sp>
          <p:nvSpPr>
            <p:cNvPr id="8" name="Rounded Rectangle 7"/>
            <p:cNvSpPr/>
            <p:nvPr/>
          </p:nvSpPr>
          <p:spPr>
            <a:xfrm>
              <a:off x="5240193" y="1343756"/>
              <a:ext cx="1883969" cy="5492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2</a:t>
              </a:r>
            </a:p>
          </p:txBody>
        </p:sp>
        <p:cxnSp>
          <p:nvCxnSpPr>
            <p:cNvPr id="10" name="Straight Connector 9"/>
            <p:cNvCxnSpPr/>
            <p:nvPr/>
          </p:nvCxnSpPr>
          <p:spPr>
            <a:xfrm>
              <a:off x="3187983" y="1610438"/>
              <a:ext cx="995155" cy="6238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83139" y="1618374"/>
              <a:ext cx="1057055" cy="6159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42"/>
            <p:cNvSpPr txBox="1"/>
            <p:nvPr/>
          </p:nvSpPr>
          <p:spPr>
            <a:xfrm>
              <a:off x="2067442" y="3634360"/>
              <a:ext cx="1112606" cy="47621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a:latin typeface="Times New Roman" panose="02020603050405020304" pitchFamily="18" charset="0"/>
                  <a:cs typeface="Times New Roman" panose="02020603050405020304" pitchFamily="18" charset="0"/>
                </a:rPr>
                <a:t>SPOUSE 1's ASSETS</a:t>
              </a:r>
            </a:p>
          </p:txBody>
        </p:sp>
        <p:sp>
          <p:nvSpPr>
            <p:cNvPr id="13" name="TextBox 43"/>
            <p:cNvSpPr txBox="1"/>
            <p:nvPr/>
          </p:nvSpPr>
          <p:spPr>
            <a:xfrm>
              <a:off x="3626042" y="3634360"/>
              <a:ext cx="1112606" cy="47621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a:latin typeface="Times New Roman" panose="02020603050405020304" pitchFamily="18" charset="0"/>
                  <a:cs typeface="Times New Roman" panose="02020603050405020304" pitchFamily="18" charset="0"/>
                </a:rPr>
                <a:t>JOINT</a:t>
              </a:r>
            </a:p>
            <a:p>
              <a:pPr algn="ctr">
                <a:defRPr/>
              </a:pPr>
              <a:r>
                <a:rPr lang="en-US" sz="1000" b="1">
                  <a:latin typeface="Times New Roman" panose="02020603050405020304" pitchFamily="18" charset="0"/>
                  <a:cs typeface="Times New Roman" panose="02020603050405020304" pitchFamily="18" charset="0"/>
                </a:rPr>
                <a:t>ASSETS</a:t>
              </a:r>
            </a:p>
          </p:txBody>
        </p:sp>
        <p:sp>
          <p:nvSpPr>
            <p:cNvPr id="14" name="TextBox 44"/>
            <p:cNvSpPr txBox="1"/>
            <p:nvPr/>
          </p:nvSpPr>
          <p:spPr>
            <a:xfrm>
              <a:off x="5089412" y="3642297"/>
              <a:ext cx="1114193" cy="477804"/>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a:latin typeface="Times New Roman" panose="02020603050405020304" pitchFamily="18" charset="0"/>
                  <a:cs typeface="Times New Roman" panose="02020603050405020304" pitchFamily="18" charset="0"/>
                </a:rPr>
                <a:t>SPOUSE 2's ASSETS</a:t>
              </a:r>
            </a:p>
          </p:txBody>
        </p:sp>
        <p:cxnSp>
          <p:nvCxnSpPr>
            <p:cNvPr id="15" name="Straight Connector 14"/>
            <p:cNvCxnSpPr/>
            <p:nvPr/>
          </p:nvCxnSpPr>
          <p:spPr>
            <a:xfrm flipH="1">
              <a:off x="2624539" y="3015278"/>
              <a:ext cx="1012614" cy="619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83139" y="3148618"/>
              <a:ext cx="0" cy="485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27537" y="3015278"/>
              <a:ext cx="918971" cy="6270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2915" y="2691450"/>
              <a:ext cx="14316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6"/>
            <p:cNvSpPr txBox="1"/>
            <p:nvPr/>
          </p:nvSpPr>
          <p:spPr>
            <a:xfrm>
              <a:off x="6384541" y="2107291"/>
              <a:ext cx="2198230" cy="1168319"/>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200" b="1" dirty="0">
                  <a:latin typeface="Times New Roman" panose="02020603050405020304" pitchFamily="18" charset="0"/>
                  <a:cs typeface="Times New Roman" panose="02020603050405020304" pitchFamily="18" charset="0"/>
                </a:rPr>
                <a:t>Depository language may provide solely for funding of Credit Shelter Trust A, Credit Shelter Trust B, and one possible QTIP or outright marital devise.</a:t>
              </a:r>
            </a:p>
          </p:txBody>
        </p:sp>
      </p:grpSp>
    </p:spTree>
    <p:extLst>
      <p:ext uri="{BB962C8B-B14F-4D97-AF65-F5344CB8AC3E}">
        <p14:creationId xmlns:p14="http://schemas.microsoft.com/office/powerpoint/2010/main" val="1014721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29000" y="609600"/>
            <a:ext cx="184785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chemeClr val="tx1"/>
                </a:solidFill>
                <a:latin typeface="Times New Roman" panose="02020603050405020304" pitchFamily="18" charset="0"/>
                <a:cs typeface="Times New Roman" panose="02020603050405020304" pitchFamily="18" charset="0"/>
              </a:rPr>
              <a:t>ALTERNATIVE A</a:t>
            </a:r>
          </a:p>
        </p:txBody>
      </p:sp>
      <p:sp>
        <p:nvSpPr>
          <p:cNvPr id="4" name="Oval 3"/>
          <p:cNvSpPr/>
          <p:nvPr/>
        </p:nvSpPr>
        <p:spPr>
          <a:xfrm>
            <a:off x="3429000" y="2133600"/>
            <a:ext cx="184785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chemeClr val="tx1"/>
                </a:solidFill>
                <a:latin typeface="Times New Roman" panose="02020603050405020304" pitchFamily="18" charset="0"/>
                <a:cs typeface="Times New Roman" panose="02020603050405020304" pitchFamily="18" charset="0"/>
              </a:rPr>
              <a:t>ALTERNATIVE </a:t>
            </a:r>
          </a:p>
          <a:p>
            <a:pPr algn="ctr">
              <a:defRPr/>
            </a:pPr>
            <a:r>
              <a:rPr lang="en-US">
                <a:solidFill>
                  <a:schemeClr val="tx1"/>
                </a:solidFill>
                <a:latin typeface="Times New Roman" panose="02020603050405020304" pitchFamily="18" charset="0"/>
                <a:cs typeface="Times New Roman" panose="02020603050405020304" pitchFamily="18" charset="0"/>
              </a:rPr>
              <a:t>B</a:t>
            </a:r>
          </a:p>
        </p:txBody>
      </p:sp>
      <p:sp>
        <p:nvSpPr>
          <p:cNvPr id="5" name="Oval 4"/>
          <p:cNvSpPr/>
          <p:nvPr/>
        </p:nvSpPr>
        <p:spPr>
          <a:xfrm>
            <a:off x="381000" y="1676400"/>
            <a:ext cx="1662113"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solidFill>
                  <a:schemeClr val="tx1"/>
                </a:solidFill>
                <a:latin typeface="Times New Roman" panose="02020603050405020304" pitchFamily="18" charset="0"/>
                <a:cs typeface="Times New Roman" panose="02020603050405020304" pitchFamily="18" charset="0"/>
              </a:rPr>
              <a:t>CREDIT SHELTER TRUST B</a:t>
            </a:r>
          </a:p>
        </p:txBody>
      </p:sp>
      <p:cxnSp>
        <p:nvCxnSpPr>
          <p:cNvPr id="6" name="Straight Connector 5"/>
          <p:cNvCxnSpPr>
            <a:stCxn id="5" idx="7"/>
            <a:endCxn id="3" idx="2"/>
          </p:cNvCxnSpPr>
          <p:nvPr/>
        </p:nvCxnSpPr>
        <p:spPr>
          <a:xfrm flipV="1">
            <a:off x="1800225" y="1066800"/>
            <a:ext cx="1628775" cy="7429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5"/>
            <a:endCxn id="4" idx="2"/>
          </p:cNvCxnSpPr>
          <p:nvPr/>
        </p:nvCxnSpPr>
        <p:spPr>
          <a:xfrm>
            <a:off x="1800225" y="2457450"/>
            <a:ext cx="1628775" cy="133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12"/>
          <p:cNvSpPr txBox="1"/>
          <p:nvPr/>
        </p:nvSpPr>
        <p:spPr>
          <a:xfrm>
            <a:off x="5791200" y="228600"/>
            <a:ext cx="2846388" cy="158115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dirty="0">
                <a:latin typeface="Times New Roman" panose="02020603050405020304" pitchFamily="18" charset="0"/>
                <a:cs typeface="Times New Roman" panose="02020603050405020304" pitchFamily="18" charset="0"/>
              </a:rPr>
              <a:t>Accepted as funded by first dying spouse.</a:t>
            </a:r>
          </a:p>
          <a:p>
            <a:pPr>
              <a:defRPr/>
            </a:pPr>
            <a:endParaRPr lang="en-US" sz="1000" dirty="0">
              <a:latin typeface="Times New Roman" panose="02020603050405020304" pitchFamily="18" charset="0"/>
              <a:cs typeface="Times New Roman" panose="02020603050405020304" pitchFamily="18" charset="0"/>
            </a:endParaRPr>
          </a:p>
          <a:p>
            <a:pPr>
              <a:defRPr/>
            </a:pPr>
            <a:r>
              <a:rPr lang="en-US" sz="1000" dirty="0">
                <a:latin typeface="Times New Roman" panose="02020603050405020304" pitchFamily="18" charset="0"/>
                <a:cs typeface="Times New Roman" panose="02020603050405020304" pitchFamily="18" charset="0"/>
              </a:rPr>
              <a:t>Will not be subject to estate tax at the level of the surviving spouse.</a:t>
            </a:r>
          </a:p>
          <a:p>
            <a:pPr>
              <a:defRPr/>
            </a:pPr>
            <a:endParaRPr lang="en-US" sz="1000" dirty="0">
              <a:latin typeface="Times New Roman" panose="02020603050405020304" pitchFamily="18" charset="0"/>
              <a:cs typeface="Times New Roman" panose="02020603050405020304" pitchFamily="18" charset="0"/>
            </a:endParaRPr>
          </a:p>
          <a:p>
            <a:pPr>
              <a:defRPr/>
            </a:pPr>
            <a:r>
              <a:rPr lang="en-US" sz="1000" dirty="0">
                <a:latin typeface="Times New Roman" panose="02020603050405020304" pitchFamily="18" charset="0"/>
                <a:cs typeface="Times New Roman" panose="02020603050405020304" pitchFamily="18" charset="0"/>
              </a:rPr>
              <a:t>Will not be subject to creditor claims of the surviving spouse.</a:t>
            </a:r>
          </a:p>
          <a:p>
            <a:pPr>
              <a:defRPr/>
            </a:pPr>
            <a:endParaRPr lang="en-US" sz="1000" dirty="0">
              <a:latin typeface="Times New Roman" panose="02020603050405020304" pitchFamily="18" charset="0"/>
              <a:cs typeface="Times New Roman" panose="02020603050405020304" pitchFamily="18" charset="0"/>
            </a:endParaRPr>
          </a:p>
          <a:p>
            <a:pPr>
              <a:defRPr/>
            </a:pPr>
            <a:r>
              <a:rPr lang="en-US" sz="1000" u="sng" dirty="0">
                <a:latin typeface="Times New Roman" panose="02020603050405020304" pitchFamily="18" charset="0"/>
                <a:cs typeface="Times New Roman" panose="02020603050405020304" pitchFamily="18" charset="0"/>
              </a:rPr>
              <a:t>This is the optimum result</a:t>
            </a:r>
            <a:r>
              <a:rPr lang="en-US" sz="1000" dirty="0">
                <a:latin typeface="Times New Roman" panose="02020603050405020304" pitchFamily="18" charset="0"/>
                <a:cs typeface="Times New Roman" panose="02020603050405020304" pitchFamily="18" charset="0"/>
              </a:rPr>
              <a:t>.</a:t>
            </a:r>
          </a:p>
        </p:txBody>
      </p:sp>
      <p:cxnSp>
        <p:nvCxnSpPr>
          <p:cNvPr id="9" name="Straight Connector 8"/>
          <p:cNvCxnSpPr>
            <a:stCxn id="3" idx="6"/>
            <a:endCxn id="8" idx="1"/>
          </p:cNvCxnSpPr>
          <p:nvPr/>
        </p:nvCxnSpPr>
        <p:spPr>
          <a:xfrm flipV="1">
            <a:off x="5276850" y="1019175"/>
            <a:ext cx="514350" cy="47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7"/>
          <p:cNvSpPr txBox="1"/>
          <p:nvPr/>
        </p:nvSpPr>
        <p:spPr>
          <a:xfrm>
            <a:off x="5870575" y="1966913"/>
            <a:ext cx="2846388" cy="1344612"/>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dirty="0">
                <a:latin typeface="Times New Roman" panose="02020603050405020304" pitchFamily="18" charset="0"/>
                <a:cs typeface="Times New Roman" panose="02020603050405020304" pitchFamily="18" charset="0"/>
              </a:rPr>
              <a:t>Considered as funded by surviving spouse.</a:t>
            </a:r>
          </a:p>
          <a:p>
            <a:pPr>
              <a:defRPr/>
            </a:pPr>
            <a:endParaRPr lang="en-US" sz="1000" dirty="0">
              <a:latin typeface="Times New Roman" panose="02020603050405020304" pitchFamily="18" charset="0"/>
              <a:cs typeface="Times New Roman" panose="02020603050405020304" pitchFamily="18" charset="0"/>
            </a:endParaRPr>
          </a:p>
          <a:p>
            <a:pPr>
              <a:defRPr/>
            </a:pPr>
            <a:r>
              <a:rPr lang="en-US" sz="1000" dirty="0">
                <a:latin typeface="Times New Roman" panose="02020603050405020304" pitchFamily="18" charset="0"/>
                <a:cs typeface="Times New Roman" panose="02020603050405020304" pitchFamily="18" charset="0"/>
              </a:rPr>
              <a:t>Might be subject to estate tax at the level of the surviving spouse.</a:t>
            </a:r>
          </a:p>
          <a:p>
            <a:pPr>
              <a:defRPr/>
            </a:pPr>
            <a:endParaRPr lang="en-US" sz="1000" dirty="0">
              <a:latin typeface="Times New Roman" panose="02020603050405020304" pitchFamily="18" charset="0"/>
              <a:cs typeface="Times New Roman" panose="02020603050405020304" pitchFamily="18" charset="0"/>
            </a:endParaRPr>
          </a:p>
          <a:p>
            <a:pPr>
              <a:defRPr/>
            </a:pPr>
            <a:r>
              <a:rPr lang="en-US" sz="1000" dirty="0">
                <a:latin typeface="Times New Roman" panose="02020603050405020304" pitchFamily="18" charset="0"/>
                <a:cs typeface="Times New Roman" panose="02020603050405020304" pitchFamily="18" charset="0"/>
              </a:rPr>
              <a:t>Might be subject to creditor claims of the surviving spouse, unless local law of the Trust provides otherwise.</a:t>
            </a:r>
          </a:p>
        </p:txBody>
      </p:sp>
      <p:cxnSp>
        <p:nvCxnSpPr>
          <p:cNvPr id="11" name="Straight Connector 10"/>
          <p:cNvCxnSpPr/>
          <p:nvPr/>
        </p:nvCxnSpPr>
        <p:spPr>
          <a:xfrm>
            <a:off x="5257800" y="2590800"/>
            <a:ext cx="6127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20"/>
          <p:cNvSpPr txBox="1"/>
          <p:nvPr/>
        </p:nvSpPr>
        <p:spPr>
          <a:xfrm>
            <a:off x="152400" y="2895600"/>
            <a:ext cx="1725613" cy="241935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dirty="0">
                <a:latin typeface="Times New Roman" panose="02020603050405020304" pitchFamily="18" charset="0"/>
                <a:cs typeface="Times New Roman" panose="02020603050405020304" pitchFamily="18" charset="0"/>
              </a:rPr>
              <a:t>Formed from assets of the share of the surviving spouse.</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Expected to be considered as being transferred to Credit Shelter Trust B by the first dying spouse for federal estate tax purposes pursuant to Private Letter Ruling 200101021 and Private Letter Ruling 200210051.</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The IRS could claim that Credit Shelter Trust B was funded by the surviving spouse.</a:t>
            </a:r>
          </a:p>
        </p:txBody>
      </p:sp>
      <p:sp>
        <p:nvSpPr>
          <p:cNvPr id="13" name="TextBox 21"/>
          <p:cNvSpPr txBox="1"/>
          <p:nvPr/>
        </p:nvSpPr>
        <p:spPr>
          <a:xfrm>
            <a:off x="2057400" y="3429000"/>
            <a:ext cx="3505200" cy="25146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dirty="0">
                <a:latin typeface="Times New Roman" panose="02020603050405020304" pitchFamily="18" charset="0"/>
                <a:cs typeface="Times New Roman" panose="02020603050405020304" pitchFamily="18" charset="0"/>
              </a:rPr>
              <a:t>Strategy 1 - Incomplete Gift Treatment</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The surviving spouse maintains a Power of Appointment over the Trust assets, which causes the Trust to be considered as an incomplete gift for federal gift tax purposes, and the Trust assets will be considered as owned by the surviving spouse for estate tax purposes on his or her death.</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In light of the IRS' position in CCA 201208026, it is best to give the surviving spouse a lifetime Power of Appointment over the assets in Credit Shelter Trust B to assure that an incomplete gift results for federal gift tax purposes.</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If there are separate children for each spouse or a concern that the surviving spouse might not appropriately exercise a Power of Appointment, then it could be limited to being exercisable only with a consent of non-adverse parties, or limited to the extent needed to avoid imposition of federal gift tax by funding under a formula clause.</a:t>
            </a:r>
          </a:p>
        </p:txBody>
      </p:sp>
      <p:cxnSp>
        <p:nvCxnSpPr>
          <p:cNvPr id="14" name="Straight Connector 13"/>
          <p:cNvCxnSpPr/>
          <p:nvPr/>
        </p:nvCxnSpPr>
        <p:spPr>
          <a:xfrm flipH="1">
            <a:off x="3810000" y="3048000"/>
            <a:ext cx="509588" cy="3571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7" idx="0"/>
          </p:cNvCxnSpPr>
          <p:nvPr/>
        </p:nvCxnSpPr>
        <p:spPr>
          <a:xfrm>
            <a:off x="4343400" y="3048000"/>
            <a:ext cx="2998788" cy="838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43000" y="2590800"/>
            <a:ext cx="0" cy="269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45"/>
          <p:cNvSpPr txBox="1"/>
          <p:nvPr/>
        </p:nvSpPr>
        <p:spPr>
          <a:xfrm>
            <a:off x="5791200" y="3886200"/>
            <a:ext cx="3100388" cy="20574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dirty="0">
                <a:latin typeface="Times New Roman" panose="02020603050405020304" pitchFamily="18" charset="0"/>
                <a:cs typeface="Times New Roman" panose="02020603050405020304" pitchFamily="18" charset="0"/>
              </a:rPr>
              <a:t>Strategy 2 - Complete Gift Treatment</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If the surviving spouse disclaims all Powers of Appointment over the Trust, then the transfer to Credit Shelter Trust B is considered to be a complete gift by the surviving spouse, and the Trust will not be subject to federal estate tax of the surviving spouse's estate.</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The value of the assets passing to Credit Shelter Trust B would reduce the surviving spouse's $11,400,000 exemption.</a:t>
            </a:r>
          </a:p>
          <a:p>
            <a:pPr>
              <a:defRPr/>
            </a:pPr>
            <a:endParaRPr lang="en-US" sz="900" dirty="0">
              <a:latin typeface="Times New Roman" panose="02020603050405020304" pitchFamily="18" charset="0"/>
              <a:cs typeface="Times New Roman" panose="02020603050405020304" pitchFamily="18" charset="0"/>
            </a:endParaRPr>
          </a:p>
          <a:p>
            <a:pPr>
              <a:defRPr/>
            </a:pPr>
            <a:r>
              <a:rPr lang="en-US" sz="900" dirty="0">
                <a:latin typeface="Times New Roman" panose="02020603050405020304" pitchFamily="18" charset="0"/>
                <a:cs typeface="Times New Roman" panose="02020603050405020304" pitchFamily="18" charset="0"/>
              </a:rPr>
              <a:t>Give the surviving spouse the power to replace Trust assets with assets of equal value, so then it can be considered a Defective Grantor Trust if this occurs.</a:t>
            </a:r>
          </a:p>
          <a:p>
            <a:pPr>
              <a:defRPr/>
            </a:pPr>
            <a:endParaRPr lang="en-US" sz="900" dirty="0">
              <a:latin typeface="Times New Roman" panose="02020603050405020304" pitchFamily="18" charset="0"/>
              <a:cs typeface="Times New Roman" panose="02020603050405020304" pitchFamily="18" charset="0"/>
            </a:endParaRPr>
          </a:p>
        </p:txBody>
      </p:sp>
      <p:sp>
        <p:nvSpPr>
          <p:cNvPr id="18" name="TextBox 56"/>
          <p:cNvSpPr txBox="1"/>
          <p:nvPr/>
        </p:nvSpPr>
        <p:spPr>
          <a:xfrm>
            <a:off x="1371600" y="6096000"/>
            <a:ext cx="6400800" cy="4857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dirty="0">
                <a:latin typeface="Times New Roman" panose="02020603050405020304" pitchFamily="18" charset="0"/>
                <a:cs typeface="Times New Roman" panose="02020603050405020304" pitchFamily="18" charset="0"/>
              </a:rPr>
              <a:t>Note (applicable to both Strategy 1 and Strategy 2):  </a:t>
            </a:r>
            <a:r>
              <a:rPr lang="en-US" sz="900" dirty="0" err="1">
                <a:latin typeface="Times New Roman" panose="02020603050405020304" pitchFamily="18" charset="0"/>
                <a:cs typeface="Times New Roman" panose="02020603050405020304" pitchFamily="18" charset="0"/>
              </a:rPr>
              <a:t>Situs</a:t>
            </a:r>
            <a:r>
              <a:rPr lang="en-US" sz="900" dirty="0">
                <a:latin typeface="Times New Roman" panose="02020603050405020304" pitchFamily="18" charset="0"/>
                <a:cs typeface="Times New Roman" panose="02020603050405020304" pitchFamily="18" charset="0"/>
              </a:rPr>
              <a:t> Credit Shelter Trust B in an "asset protection trust jurisdiction" to  avoid having creditors be able to reach into the Trust, and also to avoid the Trust being included in the surviving spouse's estate if the surviving spouse was considered as a contributor to the Trust for federal estate and gift tax purposes.</a:t>
            </a:r>
          </a:p>
        </p:txBody>
      </p:sp>
      <p:sp>
        <p:nvSpPr>
          <p:cNvPr id="19" name="TextBox 57"/>
          <p:cNvSpPr txBox="1"/>
          <p:nvPr/>
        </p:nvSpPr>
        <p:spPr>
          <a:xfrm>
            <a:off x="1519624" y="176213"/>
            <a:ext cx="4721225" cy="50006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2000" b="1" dirty="0">
                <a:solidFill>
                  <a:schemeClr val="tx1"/>
                </a:solidFill>
                <a:latin typeface="Times New Roman" panose="02020603050405020304" pitchFamily="18" charset="0"/>
                <a:cs typeface="Times New Roman" panose="02020603050405020304" pitchFamily="18" charset="0"/>
              </a:rPr>
              <a:t>JEST Credit Shelter Trust B Planning</a:t>
            </a:r>
          </a:p>
        </p:txBody>
      </p:sp>
    </p:spTree>
    <p:extLst>
      <p:ext uri="{BB962C8B-B14F-4D97-AF65-F5344CB8AC3E}">
        <p14:creationId xmlns:p14="http://schemas.microsoft.com/office/powerpoint/2010/main" val="353162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76300" y="152400"/>
            <a:ext cx="7391400" cy="6524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JEST with Some Creditor Protection</a:t>
            </a:r>
          </a:p>
        </p:txBody>
      </p:sp>
      <p:grpSp>
        <p:nvGrpSpPr>
          <p:cNvPr id="487428" name="Group 21"/>
          <p:cNvGrpSpPr>
            <a:grpSpLocks/>
          </p:cNvGrpSpPr>
          <p:nvPr/>
        </p:nvGrpSpPr>
        <p:grpSpPr bwMode="auto">
          <a:xfrm>
            <a:off x="977900" y="1073150"/>
            <a:ext cx="7188200" cy="3895725"/>
            <a:chOff x="1304014" y="1073426"/>
            <a:chExt cx="7187979" cy="3896146"/>
          </a:xfrm>
        </p:grpSpPr>
        <p:sp>
          <p:nvSpPr>
            <p:cNvPr id="3" name="TextBox 66"/>
            <p:cNvSpPr txBox="1"/>
            <p:nvPr/>
          </p:nvSpPr>
          <p:spPr>
            <a:xfrm>
              <a:off x="3129583" y="3339034"/>
              <a:ext cx="1263611" cy="18417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b="1" dirty="0">
                  <a:latin typeface="Times New Roman" panose="02020603050405020304" pitchFamily="18" charset="0"/>
                  <a:cs typeface="Times New Roman" panose="02020603050405020304" pitchFamily="18" charset="0"/>
                </a:rPr>
                <a:t>.5% V / 96.5% NV</a:t>
              </a:r>
            </a:p>
          </p:txBody>
        </p:sp>
        <p:sp>
          <p:nvSpPr>
            <p:cNvPr id="4" name="TextBox 65"/>
            <p:cNvSpPr txBox="1"/>
            <p:nvPr/>
          </p:nvSpPr>
          <p:spPr>
            <a:xfrm>
              <a:off x="5359952" y="3481924"/>
              <a:ext cx="1065179" cy="2953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b="1" dirty="0">
                  <a:latin typeface="Times New Roman" panose="02020603050405020304" pitchFamily="18" charset="0"/>
                  <a:cs typeface="Times New Roman" panose="02020603050405020304" pitchFamily="18" charset="0"/>
                </a:rPr>
                <a:t>.5% V / 2.5% NV</a:t>
              </a:r>
            </a:p>
          </p:txBody>
        </p:sp>
        <p:sp>
          <p:nvSpPr>
            <p:cNvPr id="6" name="Oval 5"/>
            <p:cNvSpPr/>
            <p:nvPr/>
          </p:nvSpPr>
          <p:spPr>
            <a:xfrm>
              <a:off x="3410562" y="2234014"/>
              <a:ext cx="1543003" cy="97006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JEST</a:t>
              </a:r>
            </a:p>
            <a:p>
              <a:pPr algn="ctr">
                <a:defRPr/>
              </a:pPr>
              <a:r>
                <a:rPr lang="en-US" sz="1000" b="1">
                  <a:solidFill>
                    <a:schemeClr val="tx1"/>
                  </a:solidFill>
                  <a:latin typeface="Times New Roman" panose="02020603050405020304" pitchFamily="18" charset="0"/>
                  <a:cs typeface="Times New Roman" panose="02020603050405020304" pitchFamily="18" charset="0"/>
                </a:rPr>
                <a:t>(with creditor protection) </a:t>
              </a:r>
            </a:p>
          </p:txBody>
        </p:sp>
        <p:sp>
          <p:nvSpPr>
            <p:cNvPr id="7" name="Rounded Rectangle 6"/>
            <p:cNvSpPr/>
            <p:nvPr/>
          </p:nvSpPr>
          <p:spPr>
            <a:xfrm>
              <a:off x="1304014" y="1073426"/>
              <a:ext cx="1884305" cy="5493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1</a:t>
              </a:r>
            </a:p>
          </p:txBody>
        </p:sp>
        <p:sp>
          <p:nvSpPr>
            <p:cNvPr id="8" name="Rounded Rectangle 7"/>
            <p:cNvSpPr/>
            <p:nvPr/>
          </p:nvSpPr>
          <p:spPr>
            <a:xfrm>
              <a:off x="5239306" y="1121056"/>
              <a:ext cx="1884304" cy="5493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2</a:t>
              </a:r>
            </a:p>
          </p:txBody>
        </p:sp>
        <p:cxnSp>
          <p:nvCxnSpPr>
            <p:cNvPr id="10" name="Straight Connector 9"/>
            <p:cNvCxnSpPr/>
            <p:nvPr/>
          </p:nvCxnSpPr>
          <p:spPr>
            <a:xfrm>
              <a:off x="3188319" y="1348094"/>
              <a:ext cx="993744" cy="8859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182064" y="1395724"/>
              <a:ext cx="1057242" cy="8382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42"/>
            <p:cNvSpPr txBox="1"/>
            <p:nvPr/>
          </p:nvSpPr>
          <p:spPr>
            <a:xfrm>
              <a:off x="3824886" y="4604408"/>
              <a:ext cx="715941" cy="365164"/>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000" b="1">
                  <a:latin typeface="Times New Roman" panose="02020603050405020304" pitchFamily="18" charset="0"/>
                  <a:cs typeface="Times New Roman" panose="02020603050405020304" pitchFamily="18" charset="0"/>
                </a:rPr>
                <a:t>ASSETS</a:t>
              </a:r>
            </a:p>
          </p:txBody>
        </p:sp>
        <p:sp>
          <p:nvSpPr>
            <p:cNvPr id="13" name="Oval 12"/>
            <p:cNvSpPr/>
            <p:nvPr/>
          </p:nvSpPr>
          <p:spPr>
            <a:xfrm>
              <a:off x="3562958" y="3745478"/>
              <a:ext cx="1239799" cy="63506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LLC</a:t>
              </a:r>
            </a:p>
          </p:txBody>
        </p:sp>
        <p:cxnSp>
          <p:nvCxnSpPr>
            <p:cNvPr id="14" name="Straight Connector 13"/>
            <p:cNvCxnSpPr/>
            <p:nvPr/>
          </p:nvCxnSpPr>
          <p:spPr>
            <a:xfrm flipH="1">
              <a:off x="4182064" y="3204081"/>
              <a:ext cx="0" cy="5413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701254" y="2194322"/>
              <a:ext cx="1981139" cy="9541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IRREVOCABLE TRUST FOR DESCENDANTS</a:t>
              </a:r>
            </a:p>
          </p:txBody>
        </p:sp>
        <p:cxnSp>
          <p:nvCxnSpPr>
            <p:cNvPr id="16" name="Straight Connector 15"/>
            <p:cNvCxnSpPr/>
            <p:nvPr/>
          </p:nvCxnSpPr>
          <p:spPr>
            <a:xfrm flipV="1">
              <a:off x="4620200" y="3148513"/>
              <a:ext cx="1852555" cy="689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82064" y="4380546"/>
              <a:ext cx="0" cy="2238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472755" y="2035555"/>
              <a:ext cx="492110" cy="1587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25"/>
            <p:cNvSpPr txBox="1"/>
            <p:nvPr/>
          </p:nvSpPr>
          <p:spPr>
            <a:xfrm>
              <a:off x="6964865" y="1860911"/>
              <a:ext cx="1527128" cy="3254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Independent Trustee</a:t>
              </a:r>
            </a:p>
          </p:txBody>
        </p:sp>
      </p:grpSp>
    </p:spTree>
    <p:extLst>
      <p:ext uri="{BB962C8B-B14F-4D97-AF65-F5344CB8AC3E}">
        <p14:creationId xmlns:p14="http://schemas.microsoft.com/office/powerpoint/2010/main" val="2492865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444750" y="166688"/>
            <a:ext cx="4254500" cy="65246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Irrevocable JEST Trust</a:t>
            </a:r>
          </a:p>
        </p:txBody>
      </p:sp>
      <p:sp>
        <p:nvSpPr>
          <p:cNvPr id="7" name="TextBox 29"/>
          <p:cNvSpPr txBox="1"/>
          <p:nvPr/>
        </p:nvSpPr>
        <p:spPr>
          <a:xfrm>
            <a:off x="1311275" y="4114800"/>
            <a:ext cx="6521450" cy="12192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defRPr/>
            </a:pPr>
            <a:r>
              <a:rPr lang="en-US" sz="1200" b="1" dirty="0">
                <a:latin typeface="Times New Roman" panose="02020603050405020304" pitchFamily="18" charset="0"/>
                <a:cs typeface="Times New Roman" panose="02020603050405020304" pitchFamily="18" charset="0"/>
              </a:rPr>
              <a:t>Where a couple has concerns that they may be subject to undue influence, distortion or loss of assets and direction from dementia, or otherwise, why not make the Trust irrevocable, and to also possibly provide that transfers are "incomplete gifts" by having each spouse reserve the right to veto distributions and to appoint the Trust assets (with the Power of Appointment being subject to the consent of a non-adverse party) in addition to  having other JEST Trust terms to obtain a stepped-up basis on each spouse’s death.</a:t>
            </a:r>
          </a:p>
        </p:txBody>
      </p:sp>
      <p:grpSp>
        <p:nvGrpSpPr>
          <p:cNvPr id="488452" name="Group 11"/>
          <p:cNvGrpSpPr>
            <a:grpSpLocks/>
          </p:cNvGrpSpPr>
          <p:nvPr/>
        </p:nvGrpSpPr>
        <p:grpSpPr bwMode="auto">
          <a:xfrm>
            <a:off x="1662113" y="1143000"/>
            <a:ext cx="5819775" cy="2608263"/>
            <a:chOff x="1304014" y="1335819"/>
            <a:chExt cx="5820355" cy="2608027"/>
          </a:xfrm>
        </p:grpSpPr>
        <p:sp>
          <p:nvSpPr>
            <p:cNvPr id="4" name="Oval 3"/>
            <p:cNvSpPr/>
            <p:nvPr/>
          </p:nvSpPr>
          <p:spPr>
            <a:xfrm>
              <a:off x="3244132" y="2735867"/>
              <a:ext cx="1940118" cy="12079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IRREVOCABLE </a:t>
              </a:r>
            </a:p>
            <a:p>
              <a:pPr algn="ctr">
                <a:defRPr/>
              </a:pPr>
              <a:r>
                <a:rPr lang="en-US" b="1" dirty="0">
                  <a:solidFill>
                    <a:schemeClr val="tx1"/>
                  </a:solidFill>
                  <a:latin typeface="Times New Roman" panose="02020603050405020304" pitchFamily="18" charset="0"/>
                  <a:cs typeface="Times New Roman" panose="02020603050405020304" pitchFamily="18" charset="0"/>
                </a:rPr>
                <a:t>JEST TRUST</a:t>
              </a:r>
            </a:p>
            <a:p>
              <a:pPr algn="ctr">
                <a:defRPr/>
              </a:pPr>
              <a:r>
                <a:rPr lang="en-US" sz="1000" b="1" dirty="0">
                  <a:solidFill>
                    <a:schemeClr val="tx1"/>
                  </a:solidFill>
                  <a:latin typeface="Times New Roman" panose="02020603050405020304" pitchFamily="18" charset="0"/>
                  <a:cs typeface="Times New Roman" panose="02020603050405020304" pitchFamily="18" charset="0"/>
                </a:rPr>
                <a:t>(in asset protection trust state)</a:t>
              </a:r>
            </a:p>
          </p:txBody>
        </p:sp>
        <p:sp>
          <p:nvSpPr>
            <p:cNvPr id="5" name="Rounded Rectangle 4"/>
            <p:cNvSpPr/>
            <p:nvPr/>
          </p:nvSpPr>
          <p:spPr>
            <a:xfrm>
              <a:off x="1304014" y="1335819"/>
              <a:ext cx="1884550" cy="5492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1</a:t>
              </a:r>
            </a:p>
          </p:txBody>
        </p:sp>
        <p:sp>
          <p:nvSpPr>
            <p:cNvPr id="6" name="Rounded Rectangle 5"/>
            <p:cNvSpPr/>
            <p:nvPr/>
          </p:nvSpPr>
          <p:spPr>
            <a:xfrm>
              <a:off x="5239818" y="1343756"/>
              <a:ext cx="1884551" cy="5492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2</a:t>
              </a:r>
            </a:p>
          </p:txBody>
        </p:sp>
        <p:cxnSp>
          <p:nvCxnSpPr>
            <p:cNvPr id="8" name="Straight Connector 7"/>
            <p:cNvCxnSpPr/>
            <p:nvPr/>
          </p:nvCxnSpPr>
          <p:spPr>
            <a:xfrm>
              <a:off x="3188564" y="1610432"/>
              <a:ext cx="1025627" cy="1125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14191" y="1618368"/>
              <a:ext cx="1025627" cy="11174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8204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704975" y="63500"/>
            <a:ext cx="5734050" cy="9271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400" b="1" dirty="0">
                <a:solidFill>
                  <a:schemeClr val="tx1"/>
                </a:solidFill>
                <a:latin typeface="Times New Roman" panose="02020603050405020304" pitchFamily="18" charset="0"/>
                <a:cs typeface="Times New Roman" panose="02020603050405020304" pitchFamily="18" charset="0"/>
              </a:rPr>
              <a:t>Irrevocable Multiple JESTs –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Possession is 90% of the Law</a:t>
            </a:r>
          </a:p>
        </p:txBody>
      </p:sp>
      <p:sp>
        <p:nvSpPr>
          <p:cNvPr id="24" name="TextBox 39"/>
          <p:cNvSpPr txBox="1"/>
          <p:nvPr/>
        </p:nvSpPr>
        <p:spPr>
          <a:xfrm>
            <a:off x="609600" y="5153025"/>
            <a:ext cx="7924800" cy="1163638"/>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This trust has been funded for the primary purpose of benefitting the Grantor's during our lifetime, and then having a protective trust or trusts established for our daughter, Molly </a:t>
            </a:r>
            <a:r>
              <a:rPr lang="en-US" sz="1000" b="1" dirty="0" err="1">
                <a:latin typeface="Times New Roman" panose="02020603050405020304" pitchFamily="18" charset="0"/>
                <a:cs typeface="Times New Roman" panose="02020603050405020304" pitchFamily="18" charset="0"/>
              </a:rPr>
              <a:t>Hatchett</a:t>
            </a:r>
            <a:r>
              <a:rPr lang="en-US" sz="1000" b="1" dirty="0">
                <a:latin typeface="Times New Roman" panose="02020603050405020304" pitchFamily="18" charset="0"/>
                <a:cs typeface="Times New Roman" panose="02020603050405020304" pitchFamily="18" charset="0"/>
              </a:rPr>
              <a:t>, to the extent of assets then remaining.  Our son, Leonard Skin-Us is the Trustee of another trust that will be held for his benefit.  Distributions to my said child and his/her descendants shall therefore reduce his/her subsequent inheritance.  Either child may require that a licensed trust company serve as additional Co-Trustee of each trust, and both of our children will receive annual accountings prepared by our certified public accountant of each trust.  We, as Grantors, may further exercise our power to reappoint trust assets, but only after a four hour neurological examination and verification that we are not known to be subject to undue influence, and  have received approval from any two of the following five trusted non-related individuals ...</a:t>
            </a:r>
          </a:p>
        </p:txBody>
      </p:sp>
      <p:grpSp>
        <p:nvGrpSpPr>
          <p:cNvPr id="489476" name="Group 24"/>
          <p:cNvGrpSpPr>
            <a:grpSpLocks/>
          </p:cNvGrpSpPr>
          <p:nvPr/>
        </p:nvGrpSpPr>
        <p:grpSpPr bwMode="auto">
          <a:xfrm>
            <a:off x="457200" y="1350963"/>
            <a:ext cx="8229600" cy="3622675"/>
            <a:chOff x="228601" y="1351721"/>
            <a:chExt cx="8229599" cy="3621635"/>
          </a:xfrm>
        </p:grpSpPr>
        <p:sp>
          <p:nvSpPr>
            <p:cNvPr id="4" name="Rounded Rectangle 3"/>
            <p:cNvSpPr/>
            <p:nvPr/>
          </p:nvSpPr>
          <p:spPr>
            <a:xfrm>
              <a:off x="1820864" y="1351721"/>
              <a:ext cx="1487487" cy="5491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1</a:t>
              </a:r>
            </a:p>
          </p:txBody>
        </p:sp>
        <p:sp>
          <p:nvSpPr>
            <p:cNvPr id="5" name="Rounded Rectangle 4"/>
            <p:cNvSpPr/>
            <p:nvPr/>
          </p:nvSpPr>
          <p:spPr>
            <a:xfrm>
              <a:off x="5343525" y="1351721"/>
              <a:ext cx="1485900" cy="5491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a:solidFill>
                    <a:schemeClr val="tx1"/>
                  </a:solidFill>
                  <a:latin typeface="Times New Roman" panose="02020603050405020304" pitchFamily="18" charset="0"/>
                  <a:cs typeface="Times New Roman" panose="02020603050405020304" pitchFamily="18" charset="0"/>
                </a:rPr>
                <a:t>SPOUSE 2</a:t>
              </a:r>
            </a:p>
          </p:txBody>
        </p:sp>
        <p:sp>
          <p:nvSpPr>
            <p:cNvPr id="6" name="Oval 5"/>
            <p:cNvSpPr/>
            <p:nvPr/>
          </p:nvSpPr>
          <p:spPr>
            <a:xfrm>
              <a:off x="1820864" y="2830846"/>
              <a:ext cx="1868487" cy="8427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a:solidFill>
                    <a:schemeClr val="tx1"/>
                  </a:solidFill>
                  <a:latin typeface="Times New Roman" panose="02020603050405020304" pitchFamily="18" charset="0"/>
                  <a:cs typeface="Times New Roman" panose="02020603050405020304" pitchFamily="18" charset="0"/>
                </a:rPr>
                <a:t>IRREVOCABLE </a:t>
              </a:r>
            </a:p>
            <a:p>
              <a:pPr algn="ctr">
                <a:defRPr/>
              </a:pPr>
              <a:r>
                <a:rPr lang="en-US" b="1">
                  <a:solidFill>
                    <a:schemeClr val="tx1"/>
                  </a:solidFill>
                  <a:latin typeface="Times New Roman" panose="02020603050405020304" pitchFamily="18" charset="0"/>
                  <a:cs typeface="Times New Roman" panose="02020603050405020304" pitchFamily="18" charset="0"/>
                </a:rPr>
                <a:t>JEST TRUST 1</a:t>
              </a:r>
            </a:p>
          </p:txBody>
        </p:sp>
        <p:sp>
          <p:nvSpPr>
            <p:cNvPr id="7" name="Oval 6"/>
            <p:cNvSpPr/>
            <p:nvPr/>
          </p:nvSpPr>
          <p:spPr>
            <a:xfrm>
              <a:off x="4651375" y="2870522"/>
              <a:ext cx="1860550" cy="8427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IRREVOCABLE </a:t>
              </a:r>
            </a:p>
            <a:p>
              <a:pPr algn="ctr">
                <a:defRPr/>
              </a:pPr>
              <a:r>
                <a:rPr lang="en-US" b="1" dirty="0">
                  <a:solidFill>
                    <a:schemeClr val="tx1"/>
                  </a:solidFill>
                  <a:latin typeface="Times New Roman" panose="02020603050405020304" pitchFamily="18" charset="0"/>
                  <a:cs typeface="Times New Roman" panose="02020603050405020304" pitchFamily="18" charset="0"/>
                </a:rPr>
                <a:t>JEST TRUST 2</a:t>
              </a:r>
            </a:p>
          </p:txBody>
        </p:sp>
        <p:cxnSp>
          <p:nvCxnSpPr>
            <p:cNvPr id="8" name="Straight Arrow Connector 7"/>
            <p:cNvCxnSpPr/>
            <p:nvPr/>
          </p:nvCxnSpPr>
          <p:spPr>
            <a:xfrm>
              <a:off x="2563814" y="1900838"/>
              <a:ext cx="330200" cy="93000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63814" y="1900838"/>
              <a:ext cx="2320925" cy="109347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46713" y="1900838"/>
              <a:ext cx="639762" cy="9696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55989" y="1900838"/>
              <a:ext cx="2630487" cy="105379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2046289" y="2699121"/>
              <a:ext cx="344487" cy="1698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954713" y="2721340"/>
              <a:ext cx="327025" cy="1872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20"/>
            <p:cNvSpPr txBox="1"/>
            <p:nvPr/>
          </p:nvSpPr>
          <p:spPr>
            <a:xfrm>
              <a:off x="2217739" y="4022716"/>
              <a:ext cx="1344612" cy="3031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(One-half of assets)</a:t>
              </a:r>
            </a:p>
          </p:txBody>
        </p:sp>
        <p:sp>
          <p:nvSpPr>
            <p:cNvPr id="15" name="TextBox 21"/>
            <p:cNvSpPr txBox="1"/>
            <p:nvPr/>
          </p:nvSpPr>
          <p:spPr>
            <a:xfrm>
              <a:off x="4818063" y="3998911"/>
              <a:ext cx="1257300" cy="3031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(One-half of assets)</a:t>
              </a:r>
            </a:p>
          </p:txBody>
        </p:sp>
        <p:cxnSp>
          <p:nvCxnSpPr>
            <p:cNvPr id="16" name="Straight Connector 15"/>
            <p:cNvCxnSpPr/>
            <p:nvPr/>
          </p:nvCxnSpPr>
          <p:spPr>
            <a:xfrm flipH="1">
              <a:off x="2890839" y="3673566"/>
              <a:ext cx="3175" cy="3491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446713" y="3713243"/>
              <a:ext cx="0" cy="2856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0"/>
            <p:cNvSpPr txBox="1"/>
            <p:nvPr/>
          </p:nvSpPr>
          <p:spPr>
            <a:xfrm>
              <a:off x="228601" y="4343299"/>
              <a:ext cx="2057400" cy="55864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Becomes Generation-Skipping Trust for son and his descendants on death of surviving parent.</a:t>
              </a:r>
            </a:p>
          </p:txBody>
        </p:sp>
        <p:cxnSp>
          <p:nvCxnSpPr>
            <p:cNvPr id="19" name="Straight Connector 18"/>
            <p:cNvCxnSpPr>
              <a:stCxn id="6" idx="3"/>
              <a:endCxn id="18" idx="0"/>
            </p:cNvCxnSpPr>
            <p:nvPr/>
          </p:nvCxnSpPr>
          <p:spPr>
            <a:xfrm flipH="1">
              <a:off x="1257301" y="3549777"/>
              <a:ext cx="836613" cy="7935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3"/>
            <p:cNvSpPr txBox="1"/>
            <p:nvPr/>
          </p:nvSpPr>
          <p:spPr>
            <a:xfrm>
              <a:off x="6107113" y="4373453"/>
              <a:ext cx="2046287" cy="59990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00" b="1" dirty="0">
                  <a:latin typeface="Times New Roman" panose="02020603050405020304" pitchFamily="18" charset="0"/>
                  <a:cs typeface="Times New Roman" panose="02020603050405020304" pitchFamily="18" charset="0"/>
                </a:rPr>
                <a:t>Becomes Generation-Skipping Trust for son and his descendants on death of surviving parent.</a:t>
              </a:r>
            </a:p>
          </p:txBody>
        </p:sp>
        <p:cxnSp>
          <p:nvCxnSpPr>
            <p:cNvPr id="21" name="Straight Connector 20"/>
            <p:cNvCxnSpPr>
              <a:stCxn id="7" idx="5"/>
            </p:cNvCxnSpPr>
            <p:nvPr/>
          </p:nvCxnSpPr>
          <p:spPr>
            <a:xfrm>
              <a:off x="6238875" y="3589453"/>
              <a:ext cx="949325" cy="78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89498" name="Picture 21" descr="http://www.iclipart.com/dodl.php?linklokauth=LzAwNS9iYXRjaF8wMy9DTC9oaXN0b3J5L01hcmtfVHdhaW5fMTM4NzUwLmpwZywxNDYwMTUyMzk1LDE3My42NS4xOTYuNDMsMCwwLExMXzAsLDVhY2EzNjM5NGRjZmU0ZTFhYzU4NjI1NDQwODk3Njcx/Mark_Twain_138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447800"/>
              <a:ext cx="795130" cy="9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99" name="TextBox 25"/>
            <p:cNvSpPr txBox="1">
              <a:spLocks noChangeArrowheads="1"/>
            </p:cNvSpPr>
            <p:nvPr/>
          </p:nvSpPr>
          <p:spPr bwMode="auto">
            <a:xfrm>
              <a:off x="1073760" y="2427228"/>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Spouse 1, Spouse 2, Son</a:t>
              </a:r>
              <a:br>
                <a:rPr lang="en-US" altLang="en-US" sz="1000">
                  <a:solidFill>
                    <a:schemeClr val="tx1"/>
                  </a:solidFill>
                  <a:latin typeface="Times New Roman" panose="02020603050405020304" pitchFamily="18" charset="0"/>
                  <a:cs typeface="Times New Roman" panose="02020603050405020304" pitchFamily="18" charset="0"/>
                </a:rPr>
              </a:br>
              <a:r>
                <a:rPr lang="en-US" altLang="en-US" sz="1000">
                  <a:solidFill>
                    <a:schemeClr val="tx1"/>
                  </a:solidFill>
                  <a:latin typeface="Times New Roman" panose="02020603050405020304" pitchFamily="18" charset="0"/>
                  <a:cs typeface="Times New Roman" panose="02020603050405020304" pitchFamily="18" charset="0"/>
                </a:rPr>
                <a:t>Co-Trustees</a:t>
              </a:r>
            </a:p>
          </p:txBody>
        </p:sp>
        <p:sp>
          <p:nvSpPr>
            <p:cNvPr id="489500" name="TextBox 26"/>
            <p:cNvSpPr txBox="1">
              <a:spLocks noChangeArrowheads="1"/>
            </p:cNvSpPr>
            <p:nvPr/>
          </p:nvSpPr>
          <p:spPr bwMode="auto">
            <a:xfrm>
              <a:off x="6235495" y="2599317"/>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1000">
                  <a:solidFill>
                    <a:schemeClr val="tx1"/>
                  </a:solidFill>
                  <a:latin typeface="Times New Roman" panose="02020603050405020304" pitchFamily="18" charset="0"/>
                  <a:cs typeface="Times New Roman" panose="02020603050405020304" pitchFamily="18" charset="0"/>
                </a:rPr>
                <a:t>Spouse 1, Spouse 2, Daughter</a:t>
              </a:r>
              <a:br>
                <a:rPr lang="en-US" altLang="en-US" sz="1000">
                  <a:solidFill>
                    <a:schemeClr val="tx1"/>
                  </a:solidFill>
                  <a:latin typeface="Times New Roman" panose="02020603050405020304" pitchFamily="18" charset="0"/>
                  <a:cs typeface="Times New Roman" panose="02020603050405020304" pitchFamily="18" charset="0"/>
                </a:rPr>
              </a:br>
              <a:r>
                <a:rPr lang="en-US" altLang="en-US" sz="1000">
                  <a:solidFill>
                    <a:schemeClr val="tx1"/>
                  </a:solidFill>
                  <a:latin typeface="Times New Roman" panose="02020603050405020304" pitchFamily="18" charset="0"/>
                  <a:cs typeface="Times New Roman" panose="02020603050405020304" pitchFamily="18" charset="0"/>
                </a:rPr>
                <a:t>Co-Trustees</a:t>
              </a:r>
            </a:p>
          </p:txBody>
        </p:sp>
        <p:sp>
          <p:nvSpPr>
            <p:cNvPr id="489501" name="TextBox 27"/>
            <p:cNvSpPr txBox="1">
              <a:spLocks noChangeArrowheads="1"/>
            </p:cNvSpPr>
            <p:nvPr/>
          </p:nvSpPr>
          <p:spPr bwMode="auto">
            <a:xfrm>
              <a:off x="7162800" y="2362200"/>
              <a:ext cx="1295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800" b="1">
                  <a:solidFill>
                    <a:schemeClr val="tx1"/>
                  </a:solidFill>
                  <a:latin typeface="Times New Roman" panose="02020603050405020304" pitchFamily="18" charset="0"/>
                  <a:cs typeface="Times New Roman" panose="02020603050405020304" pitchFamily="18" charset="0"/>
                </a:rPr>
                <a:t>(Mark Twain)</a:t>
              </a:r>
            </a:p>
          </p:txBody>
        </p:sp>
      </p:grpSp>
      <p:sp>
        <p:nvSpPr>
          <p:cNvPr id="23" name="Cloud Callout 22"/>
          <p:cNvSpPr/>
          <p:nvPr/>
        </p:nvSpPr>
        <p:spPr>
          <a:xfrm>
            <a:off x="7858125" y="671513"/>
            <a:ext cx="1189038" cy="777875"/>
          </a:xfrm>
          <a:prstGeom prst="cloudCallout">
            <a:avLst>
              <a:gd name="adj1" fmla="val -29245"/>
              <a:gd name="adj2" fmla="val 813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900" b="1" dirty="0">
                <a:solidFill>
                  <a:schemeClr val="tx1"/>
                </a:solidFill>
                <a:latin typeface="Times New Roman" panose="02020603050405020304" pitchFamily="18" charset="0"/>
                <a:cs typeface="Times New Roman" panose="02020603050405020304" pitchFamily="18" charset="0"/>
              </a:rPr>
              <a:t>And never the twain shall meet.</a:t>
            </a:r>
          </a:p>
        </p:txBody>
      </p:sp>
    </p:spTree>
    <p:extLst>
      <p:ext uri="{BB962C8B-B14F-4D97-AF65-F5344CB8AC3E}">
        <p14:creationId xmlns:p14="http://schemas.microsoft.com/office/powerpoint/2010/main" val="3459608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1125"/>
            <a:ext cx="9144000" cy="1076325"/>
          </a:xfrm>
          <a:prstGeom prst="rect">
            <a:avLst/>
          </a:prstGeom>
          <a:noFill/>
        </p:spPr>
        <p:txBody>
          <a:bodyPr anchor="ctr">
            <a:spAutoFit/>
          </a:bodyPr>
          <a:lstStyle>
            <a:lvl1pPr algn="ctr">
              <a:spcBef>
                <a:spcPct val="0"/>
              </a:spcBef>
              <a:buNone/>
              <a:defRPr sz="4400" b="1">
                <a:solidFill>
                  <a:schemeClr val="accent1"/>
                </a:solidFill>
                <a:latin typeface="Adobe Caslon Pro Bold" panose="0205070206050A020403" pitchFamily="18" charset="0"/>
              </a:defRPr>
            </a:lvl1pPr>
          </a:lstStyle>
          <a:p>
            <a:pPr>
              <a:defRPr/>
            </a:pPr>
            <a:r>
              <a:rPr lang="en-US" sz="3200" dirty="0">
                <a:solidFill>
                  <a:schemeClr val="tx1"/>
                </a:solidFill>
                <a:latin typeface="Times New Roman" panose="02020603050405020304" pitchFamily="18" charset="0"/>
                <a:cs typeface="Times New Roman" panose="02020603050405020304" pitchFamily="18" charset="0"/>
              </a:rPr>
              <a:t>What Howard </a:t>
            </a:r>
            <a:r>
              <a:rPr lang="en-US" sz="3200" dirty="0" err="1">
                <a:solidFill>
                  <a:schemeClr val="tx1"/>
                </a:solidFill>
                <a:latin typeface="Times New Roman" panose="02020603050405020304" pitchFamily="18" charset="0"/>
                <a:cs typeface="Times New Roman" panose="02020603050405020304" pitchFamily="18" charset="0"/>
              </a:rPr>
              <a:t>Zaritsky</a:t>
            </a:r>
            <a:r>
              <a:rPr lang="en-US" sz="3200" dirty="0">
                <a:solidFill>
                  <a:schemeClr val="tx1"/>
                </a:solidFill>
                <a:latin typeface="Times New Roman" panose="02020603050405020304" pitchFamily="18" charset="0"/>
                <a:cs typeface="Times New Roman" panose="02020603050405020304" pitchFamily="18" charset="0"/>
              </a:rPr>
              <a:t> Said</a:t>
            </a:r>
            <a:br>
              <a:rPr lang="en-US" sz="3200" dirty="0">
                <a:solidFill>
                  <a:schemeClr val="tx1"/>
                </a:solidFill>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About The JEST At The 2015 </a:t>
            </a:r>
            <a:r>
              <a:rPr lang="en-US" sz="3200" dirty="0" err="1">
                <a:solidFill>
                  <a:schemeClr val="tx1"/>
                </a:solidFill>
                <a:latin typeface="Times New Roman" panose="02020603050405020304" pitchFamily="18" charset="0"/>
                <a:cs typeface="Times New Roman" panose="02020603050405020304" pitchFamily="18" charset="0"/>
              </a:rPr>
              <a:t>Heckerling</a:t>
            </a:r>
            <a:r>
              <a:rPr lang="en-US" sz="3200" dirty="0">
                <a:solidFill>
                  <a:schemeClr val="tx1"/>
                </a:solidFill>
                <a:latin typeface="Times New Roman" panose="02020603050405020304" pitchFamily="18" charset="0"/>
                <a:cs typeface="Times New Roman" panose="02020603050405020304" pitchFamily="18" charset="0"/>
              </a:rPr>
              <a:t> Institute</a:t>
            </a:r>
          </a:p>
        </p:txBody>
      </p:sp>
      <p:sp>
        <p:nvSpPr>
          <p:cNvPr id="80899" name="TextBox 3"/>
          <p:cNvSpPr txBox="1">
            <a:spLocks noChangeArrowheads="1"/>
          </p:cNvSpPr>
          <p:nvPr/>
        </p:nvSpPr>
        <p:spPr bwMode="auto">
          <a:xfrm>
            <a:off x="452390" y="1187450"/>
            <a:ext cx="3910013"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“With portability, you are not as concerned with the problem of the first spouse not having money. In fact, the best portability comes from an insolvent estate of the first spouse. They got no use of their exemption. The only problem is convincing them to file a return. A little tricky. Somebody has to pay for preparing the return. The problem of 1014(e) was addressed by Alan Gassman and a couple of other lawyers in a series of articles - where they created what they call “The Joint Estate Step Up Trust” (or “JEST”). Okay, I kind of like that acronym. I am not a big fan of acronyms, but at least it is a word. DSUEA is not a word, and I really do not like using it. At least JEST is something.</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But the concept here looks a great deal like the tax basis revocable trust, with one very clever distinction, and that is that the assets of the donor surviving spouse that are includible only because of the General Power of Appointment (where the first spouse to die does not have enough assets to fully fund their exemption) to bring the estate up to the exemption amount, which are thus includible only because of 2041, and are attributable to the property that was owned by and contributed by the surviving spouse, will go into a non-marital trust that the surviving spouse is not a beneficiary of, and the rest is for marital deduction funding. That absolutely ought to work in terms of 1014(e). </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You still have the question of whether the spousal gift is the moment before or the moment after, and when you are explaining the technique to the client in writing, you need to point out this one little tiny item of uncertainty. You can state that you think it unlikely that this will be a problem - that all the private rulings take favorable positions. All of them. There are none taking an unfavorable position. That’s something. We can cite them, but we can’t rely on them, but it is still something. And if you ever look at any of my recent development outlines, the first footnote involves a long thing about what courts have said - they always say they are not precedent, but we will rely on them anyway. So they have some significance.</a:t>
            </a:r>
          </a:p>
          <a:p>
            <a:pPr algn="just">
              <a:lnSpc>
                <a:spcPct val="100000"/>
              </a:lnSpc>
              <a:spcBef>
                <a:spcPct val="0"/>
              </a:spcBef>
              <a:buClrTx/>
              <a:buFontTx/>
              <a:buNone/>
            </a:pPr>
            <a:endParaRPr lang="en-US" altLang="en-US" sz="1000" dirty="0">
              <a:latin typeface="Times New Roman" panose="02020603050405020304" pitchFamily="18" charset="0"/>
              <a:cs typeface="Times New Roman" panose="02020603050405020304" pitchFamily="18" charset="0"/>
            </a:endParaRPr>
          </a:p>
        </p:txBody>
      </p:sp>
      <p:sp>
        <p:nvSpPr>
          <p:cNvPr id="80900" name="TextBox 4"/>
          <p:cNvSpPr txBox="1">
            <a:spLocks noChangeArrowheads="1"/>
          </p:cNvSpPr>
          <p:nvPr/>
        </p:nvSpPr>
        <p:spPr bwMode="auto">
          <a:xfrm>
            <a:off x="4841875" y="1304925"/>
            <a:ext cx="3951288"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Once the client can get past that one little piece of risk, </a:t>
            </a:r>
            <a:r>
              <a:rPr lang="en-US" altLang="en-US" sz="1000" u="sng" dirty="0">
                <a:latin typeface="Times New Roman" panose="02020603050405020304" pitchFamily="18" charset="0"/>
                <a:cs typeface="Times New Roman" panose="02020603050405020304" pitchFamily="18" charset="0"/>
              </a:rPr>
              <a:t>I think the JEST is a great technique for what it is seeking to do</a:t>
            </a:r>
            <a:r>
              <a:rPr lang="en-US" altLang="en-US" sz="1000" dirty="0">
                <a:latin typeface="Times New Roman" panose="02020603050405020304" pitchFamily="18" charset="0"/>
                <a:cs typeface="Times New Roman" panose="02020603050405020304" pitchFamily="18" charset="0"/>
              </a:rPr>
              <a:t>. It is a way to minimize the problems of 1014(e). I commented earlier that you can accomplish the same concept if you are dealing with an inter spousal gift within one year of death, you say “fine, the access I was given within one year of death are a little different - non-marital trust. It is a great technique-- - the cases I mentioned about the - whether or not it is really a general power - on page 199-- I had a debate with Mitch </a:t>
            </a:r>
            <a:r>
              <a:rPr lang="en-US" altLang="en-US" sz="1000" dirty="0" err="1">
                <a:latin typeface="Times New Roman" panose="02020603050405020304" pitchFamily="18" charset="0"/>
                <a:cs typeface="Times New Roman" panose="02020603050405020304" pitchFamily="18" charset="0"/>
              </a:rPr>
              <a:t>Ganns</a:t>
            </a:r>
            <a:r>
              <a:rPr lang="en-US" altLang="en-US" sz="1000" dirty="0">
                <a:latin typeface="Times New Roman" panose="02020603050405020304" pitchFamily="18" charset="0"/>
                <a:cs typeface="Times New Roman" panose="02020603050405020304" pitchFamily="18" charset="0"/>
              </a:rPr>
              <a:t>, who said - the rulings don’t really say that, and I went back and read them, and said, yes they do really say in my opinion they really do say that, and while Mitch is one of those people I usually defer to in judgment - I really disagree on this one.</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So, the JEST actually is a workable technique to get the basis step-up on the estate of the spouse to die, when they don’t have money or enough money. It is a way around 1014(e) - the tax basis revocable trust - not so much.</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The JEST is a material improvement.</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a:t>
            </a:r>
          </a:p>
          <a:p>
            <a:pPr algn="just">
              <a:lnSpc>
                <a:spcPct val="100000"/>
              </a:lnSpc>
              <a:spcBef>
                <a:spcPct val="0"/>
              </a:spcBef>
              <a:buClrTx/>
              <a:buFontTx/>
              <a:buNone/>
            </a:pPr>
            <a:r>
              <a:rPr lang="en-US" altLang="en-US" sz="1000" b="1" dirty="0">
                <a:latin typeface="Times New Roman" panose="02020603050405020304" pitchFamily="18" charset="0"/>
                <a:cs typeface="Times New Roman" panose="02020603050405020304" pitchFamily="18" charset="0"/>
              </a:rPr>
              <a:t>     I have got to say that in Alaska, and now Tennessee, a Community Property Trust is probably the simplest and best basis play in estate planning, and no one seems to be using it, and I think it is outrageous that it isn’t being proposed more often, but there it is. </a:t>
            </a:r>
          </a:p>
          <a:p>
            <a:pPr algn="just">
              <a:lnSpc>
                <a:spcPct val="100000"/>
              </a:lnSpc>
              <a:spcBef>
                <a:spcPct val="0"/>
              </a:spcBef>
              <a:buClrTx/>
              <a:buFontTx/>
              <a:buNone/>
            </a:pPr>
            <a:r>
              <a:rPr lang="en-US" altLang="en-US" sz="1000" b="1" dirty="0">
                <a:latin typeface="Times New Roman" panose="02020603050405020304" pitchFamily="18" charset="0"/>
                <a:cs typeface="Times New Roman" panose="02020603050405020304" pitchFamily="18" charset="0"/>
              </a:rPr>
              <a:t> </a:t>
            </a:r>
          </a:p>
          <a:p>
            <a:pPr algn="just">
              <a:lnSpc>
                <a:spcPct val="100000"/>
              </a:lnSpc>
              <a:spcBef>
                <a:spcPct val="0"/>
              </a:spcBef>
              <a:buClrTx/>
              <a:buFontTx/>
              <a:buNone/>
            </a:pPr>
            <a:r>
              <a:rPr lang="en-US" altLang="en-US" sz="1000" b="1" dirty="0">
                <a:latin typeface="Times New Roman" panose="02020603050405020304" pitchFamily="18" charset="0"/>
                <a:cs typeface="Times New Roman" panose="02020603050405020304" pitchFamily="18" charset="0"/>
              </a:rPr>
              <a:t>     We mentioned that community property has a really swell rule that both sides get a basis step-up on the first spouse’s death. (Howard continued to cover the Alaska and Tennessee Community Property Trust discussion, stating that it is the best technique available).”</a:t>
            </a:r>
          </a:p>
          <a:p>
            <a:pPr algn="just">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2"/>
          <a:stretch>
            <a:fillRect/>
          </a:stretch>
        </p:blipFill>
        <p:spPr>
          <a:xfrm>
            <a:off x="8414040" y="134271"/>
            <a:ext cx="469653" cy="546108"/>
          </a:xfrm>
          <a:prstGeom prst="rect">
            <a:avLst/>
          </a:prstGeom>
        </p:spPr>
      </p:pic>
    </p:spTree>
    <p:extLst>
      <p:ext uri="{BB962C8B-B14F-4D97-AF65-F5344CB8AC3E}">
        <p14:creationId xmlns:p14="http://schemas.microsoft.com/office/powerpoint/2010/main" val="4265400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438400" y="200025"/>
            <a:ext cx="4254500" cy="6524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81923" name="TextBox 1"/>
          <p:cNvSpPr txBox="1">
            <a:spLocks noChangeArrowheads="1"/>
          </p:cNvSpPr>
          <p:nvPr/>
        </p:nvSpPr>
        <p:spPr bwMode="auto">
          <a:xfrm>
            <a:off x="419100" y="1233905"/>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600" dirty="0">
                <a:latin typeface="Times New Roman" panose="02020603050405020304" pitchFamily="18" charset="0"/>
              </a:rPr>
              <a:t>Consider the JEST Trust to fully fund a Credit Shelter Trust while receiving a stepped up basis for all joint and separate assets.</a:t>
            </a:r>
            <a:endParaRPr lang="en-US" altLang="en-US" sz="2400" dirty="0">
              <a:latin typeface="Times New Roman" panose="02020603050405020304" pitchFamily="18" charset="0"/>
            </a:endParaRPr>
          </a:p>
        </p:txBody>
      </p:sp>
      <p:sp>
        <p:nvSpPr>
          <p:cNvPr id="23" name="Rectangle 22"/>
          <p:cNvSpPr/>
          <p:nvPr/>
        </p:nvSpPr>
        <p:spPr>
          <a:xfrm>
            <a:off x="167695" y="1987580"/>
            <a:ext cx="7620000" cy="4293483"/>
          </a:xfrm>
          <a:prstGeom prst="rect">
            <a:avLst/>
          </a:prstGeom>
        </p:spPr>
        <p:txBody>
          <a:bodyPr>
            <a:spAutoFit/>
          </a:bodyPr>
          <a:lstStyle/>
          <a:p>
            <a:pPr>
              <a:defRPr/>
            </a:pPr>
            <a:r>
              <a:rPr lang="en-US" sz="1300" b="1" dirty="0">
                <a:latin typeface="Times New Roman" panose="02020603050405020304" pitchFamily="18" charset="0"/>
              </a:rPr>
              <a:t>The Joint Estate Step-Up Trust (JEST)</a:t>
            </a:r>
          </a:p>
          <a:p>
            <a:pPr>
              <a:defRPr/>
            </a:pPr>
            <a:endParaRPr lang="en-US" sz="1300" b="1" dirty="0">
              <a:latin typeface="Times New Roman" panose="02020603050405020304" pitchFamily="18" charset="0"/>
            </a:endParaRPr>
          </a:p>
          <a:p>
            <a:pPr marR="1160" algn="just">
              <a:defRPr/>
            </a:pPr>
            <a:r>
              <a:rPr lang="en-US" sz="1300" dirty="0">
                <a:latin typeface="Times New Roman" panose="02020603050405020304" pitchFamily="18" charset="0"/>
              </a:rPr>
              <a:t>A recently variation on the tax-basis revocable trust is the joint estate step-up trust, or JEST. See Gassman, ' Denicolo, &amp; Hohnadell, </a:t>
            </a:r>
            <a:r>
              <a:rPr lang="en-US" sz="1300" i="1" dirty="0">
                <a:latin typeface="Times New Roman" panose="02020603050405020304" pitchFamily="18" charset="0"/>
              </a:rPr>
              <a:t>JEST Offers Serious Estate Planning Plus for Spouses </a:t>
            </a:r>
            <a:r>
              <a:rPr lang="en-US" sz="1300" dirty="0">
                <a:latin typeface="Times New Roman" panose="02020603050405020304" pitchFamily="18" charset="0"/>
              </a:rPr>
              <a:t>- </a:t>
            </a:r>
            <a:r>
              <a:rPr lang="en-US" sz="1300" i="1" dirty="0">
                <a:latin typeface="Times New Roman" panose="02020603050405020304" pitchFamily="18" charset="0"/>
              </a:rPr>
              <a:t>Parts I and 2, </a:t>
            </a:r>
            <a:r>
              <a:rPr lang="en-US" sz="1300" dirty="0">
                <a:latin typeface="Times New Roman" panose="02020603050405020304" pitchFamily="18" charset="0"/>
              </a:rPr>
              <a:t>40 Est. Plan. 3, 14 (Oct., Nov. 2013).</a:t>
            </a:r>
          </a:p>
          <a:p>
            <a:pPr>
              <a:defRPr/>
            </a:pPr>
            <a:endParaRPr lang="en-US" sz="1300" dirty="0">
              <a:latin typeface="Times New Roman" panose="02020603050405020304" pitchFamily="18" charset="0"/>
            </a:endParaRPr>
          </a:p>
          <a:p>
            <a:pPr lvl="1" algn="just">
              <a:defRPr/>
            </a:pPr>
            <a:r>
              <a:rPr lang="en-US" sz="1300" b="1" dirty="0">
                <a:latin typeface="Times New Roman" panose="02020603050405020304" pitchFamily="18" charset="0"/>
              </a:rPr>
              <a:t>1.	Structure of the JEST</a:t>
            </a:r>
          </a:p>
          <a:p>
            <a:pPr>
              <a:defRPr/>
            </a:pPr>
            <a:endParaRPr lang="en-US" sz="1300" b="1" dirty="0">
              <a:latin typeface="Times New Roman" panose="02020603050405020304" pitchFamily="18" charset="0"/>
            </a:endParaRPr>
          </a:p>
          <a:p>
            <a:pPr lvl="2" defTabSz="688975">
              <a:defRPr/>
            </a:pPr>
            <a:r>
              <a:rPr lang="en-US" sz="1300" b="1" dirty="0">
                <a:latin typeface="Times New Roman" panose="02020603050405020304" pitchFamily="18" charset="0"/>
              </a:rPr>
              <a:t>a)	Joint Revocable Trust</a:t>
            </a:r>
          </a:p>
          <a:p>
            <a:pPr>
              <a:defRPr/>
            </a:pPr>
            <a:endParaRPr lang="en-US" sz="1300" b="1" dirty="0">
              <a:latin typeface="Times New Roman" panose="02020603050405020304" pitchFamily="18" charset="0"/>
            </a:endParaRPr>
          </a:p>
          <a:p>
            <a:pPr marL="463550" marR="1180" algn="just">
              <a:defRPr/>
            </a:pPr>
            <a:r>
              <a:rPr lang="en-US" sz="1300" dirty="0">
                <a:latin typeface="Times New Roman" panose="02020603050405020304" pitchFamily="18" charset="0"/>
              </a:rPr>
              <a:t>A JEST is a joint revocable trust created by a married couple who reside in a non­ community property state. The JEST becomes irrevocable when the first spouse dies; both powers to revoke then terminate.</a:t>
            </a:r>
          </a:p>
          <a:p>
            <a:pPr marL="914400" lvl="3" indent="457200">
              <a:defRPr/>
            </a:pPr>
            <a:endParaRPr lang="en-US" sz="1300" dirty="0">
              <a:latin typeface="Times New Roman" panose="02020603050405020304" pitchFamily="18" charset="0"/>
            </a:endParaRPr>
          </a:p>
          <a:p>
            <a:pPr marL="914400" lvl="3">
              <a:tabLst>
                <a:tab pos="1377950" algn="l"/>
              </a:tabLst>
              <a:defRPr/>
            </a:pPr>
            <a:r>
              <a:rPr lang="en-US" sz="1300" b="1" dirty="0">
                <a:latin typeface="Times New Roman" panose="02020603050405020304" pitchFamily="18" charset="0"/>
              </a:rPr>
              <a:t>b)	Separate Shares for Each Spouse</a:t>
            </a:r>
          </a:p>
          <a:p>
            <a:pPr>
              <a:defRPr/>
            </a:pPr>
            <a:endParaRPr lang="en-US" sz="1300" b="1" dirty="0">
              <a:latin typeface="Times New Roman" panose="02020603050405020304" pitchFamily="18" charset="0"/>
            </a:endParaRPr>
          </a:p>
          <a:p>
            <a:pPr marL="463550" algn="just">
              <a:defRPr/>
            </a:pPr>
            <a:r>
              <a:rPr lang="en-US" sz="1300" dirty="0">
                <a:latin typeface="Times New Roman" panose="02020603050405020304" pitchFamily="18" charset="0"/>
              </a:rPr>
              <a:t>Each spouse owns a separate share of the trust.</a:t>
            </a:r>
          </a:p>
          <a:p>
            <a:pPr>
              <a:defRPr/>
            </a:pPr>
            <a:endParaRPr lang="en-US" sz="1300" dirty="0">
              <a:latin typeface="Times New Roman" panose="02020603050405020304" pitchFamily="18" charset="0"/>
            </a:endParaRPr>
          </a:p>
          <a:p>
            <a:pPr marL="914400" lvl="6" defTabSz="688975">
              <a:defRPr/>
            </a:pPr>
            <a:r>
              <a:rPr lang="en-US" sz="1300" b="1" dirty="0">
                <a:latin typeface="Times New Roman" panose="02020603050405020304" pitchFamily="18" charset="0"/>
              </a:rPr>
              <a:t>c)	Each Spouse Can Terminate Trust During Joint Lives</a:t>
            </a:r>
          </a:p>
          <a:p>
            <a:pPr>
              <a:defRPr/>
            </a:pPr>
            <a:endParaRPr lang="en-US" sz="1300" b="1" dirty="0">
              <a:latin typeface="Times New Roman" panose="02020603050405020304" pitchFamily="18" charset="0"/>
            </a:endParaRPr>
          </a:p>
          <a:p>
            <a:pPr marL="463550" marR="1310" algn="just">
              <a:defRPr/>
            </a:pPr>
            <a:r>
              <a:rPr lang="en-US" sz="1300" dirty="0">
                <a:latin typeface="Times New Roman" panose="02020603050405020304" pitchFamily="18" charset="0"/>
              </a:rPr>
              <a:t>Each spouse has the power to terminate the trust during their joint lives, when each spouse's share will be distributed to him or her individually.</a:t>
            </a:r>
          </a:p>
        </p:txBody>
      </p:sp>
      <p:sp>
        <p:nvSpPr>
          <p:cNvPr id="81925" name="Rectangle 23"/>
          <p:cNvSpPr>
            <a:spLocks noChangeArrowheads="1"/>
          </p:cNvSpPr>
          <p:nvPr/>
        </p:nvSpPr>
        <p:spPr bwMode="auto">
          <a:xfrm>
            <a:off x="336550" y="82769"/>
            <a:ext cx="847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600" b="1" dirty="0">
                <a:latin typeface="Times New Roman" panose="02020603050405020304" pitchFamily="18" charset="0"/>
              </a:rPr>
              <a:t>From Howard </a:t>
            </a:r>
            <a:r>
              <a:rPr lang="en-US" altLang="en-US" sz="1600" b="1" dirty="0" err="1">
                <a:latin typeface="Times New Roman" panose="02020603050405020304" pitchFamily="18" charset="0"/>
              </a:rPr>
              <a:t>Zaritsky</a:t>
            </a:r>
            <a:r>
              <a:rPr lang="en-US" altLang="en-US" sz="1600" b="1" dirty="0">
                <a:latin typeface="Times New Roman" panose="02020603050405020304" pitchFamily="18" charset="0"/>
              </a:rPr>
              <a:t> – Lester Law January 2017 </a:t>
            </a:r>
            <a:r>
              <a:rPr lang="en-US" altLang="en-US" sz="1600" b="1" dirty="0" err="1">
                <a:latin typeface="Times New Roman" panose="02020603050405020304" pitchFamily="18" charset="0"/>
              </a:rPr>
              <a:t>Heckerling</a:t>
            </a:r>
            <a:r>
              <a:rPr lang="en-US" altLang="en-US" sz="1600" b="1" dirty="0">
                <a:latin typeface="Times New Roman" panose="02020603050405020304" pitchFamily="18" charset="0"/>
              </a:rPr>
              <a:t> Institute Fundamentals presentation (</a:t>
            </a:r>
            <a:r>
              <a:rPr lang="en-US" altLang="en-US" sz="1600" b="1" dirty="0" err="1">
                <a:latin typeface="Times New Roman" panose="02020603050405020304" pitchFamily="18" charset="0"/>
              </a:rPr>
              <a:t>pgs</a:t>
            </a:r>
            <a:r>
              <a:rPr lang="en-US" altLang="en-US" sz="1600" b="1" dirty="0">
                <a:latin typeface="Times New Roman" panose="02020603050405020304" pitchFamily="18" charset="0"/>
              </a:rPr>
              <a:t> 1-134 &amp; 1-135):</a:t>
            </a:r>
          </a:p>
        </p:txBody>
      </p:sp>
      <p:sp>
        <p:nvSpPr>
          <p:cNvPr id="25" name="TextBox 24"/>
          <p:cNvSpPr txBox="1"/>
          <p:nvPr/>
        </p:nvSpPr>
        <p:spPr>
          <a:xfrm>
            <a:off x="387350" y="686545"/>
            <a:ext cx="8458200" cy="584775"/>
          </a:xfrm>
          <a:prstGeom prst="rect">
            <a:avLst/>
          </a:prstGeom>
          <a:noFill/>
        </p:spPr>
        <p:txBody>
          <a:bodyPr wrap="square">
            <a:spAutoFit/>
          </a:bodyPr>
          <a:lstStyle/>
          <a:p>
            <a:pPr algn="ctr">
              <a:defRPr/>
            </a:pPr>
            <a:r>
              <a:rPr lang="en-US" sz="1600" b="1" dirty="0">
                <a:solidFill>
                  <a:schemeClr val="accent4">
                    <a:lumMod val="75000"/>
                  </a:schemeClr>
                </a:solidFill>
                <a:latin typeface="Times New Roman" panose="02020603050405020304" pitchFamily="18" charset="0"/>
              </a:rPr>
              <a:t>GETTING A FULL STEP-UP USING POWERS OF APPOINTMENT  ON FIRST DEATH – THE JEST TRUST </a:t>
            </a:r>
          </a:p>
        </p:txBody>
      </p:sp>
    </p:spTree>
    <p:extLst>
      <p:ext uri="{BB962C8B-B14F-4D97-AF65-F5344CB8AC3E}">
        <p14:creationId xmlns:p14="http://schemas.microsoft.com/office/powerpoint/2010/main" val="1594387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7700" y="440591"/>
            <a:ext cx="7848600" cy="6001643"/>
          </a:xfrm>
          <a:prstGeom prst="rect">
            <a:avLst/>
          </a:prstGeom>
        </p:spPr>
        <p:txBody>
          <a:bodyPr>
            <a:spAutoFit/>
          </a:bodyPr>
          <a:lstStyle/>
          <a:p>
            <a:pPr marL="914400" lvl="6" defTabSz="688975">
              <a:defRPr/>
            </a:pPr>
            <a:r>
              <a:rPr lang="en-US" sz="1200" b="1" dirty="0">
                <a:latin typeface="Times New Roman" panose="02020603050405020304" pitchFamily="18" charset="0"/>
              </a:rPr>
              <a:t>d)	First Spouse to Die Can Appoint Entire Trust Fund</a:t>
            </a:r>
          </a:p>
          <a:p>
            <a:pPr marL="914400" lvl="6" defTabSz="688975">
              <a:defRPr/>
            </a:pPr>
            <a:endParaRPr lang="en-US" sz="1200" b="1" dirty="0">
              <a:latin typeface="Times New Roman" panose="02020603050405020304" pitchFamily="18" charset="0"/>
            </a:endParaRPr>
          </a:p>
          <a:p>
            <a:pPr marL="463550">
              <a:defRPr/>
            </a:pPr>
            <a:r>
              <a:rPr lang="en-US" sz="1200" dirty="0">
                <a:latin typeface="Times New Roman" panose="02020603050405020304" pitchFamily="18" charset="0"/>
              </a:rPr>
              <a:t>The first spouse to die is given a testamentary power to appoint the entire trust fund.</a:t>
            </a:r>
          </a:p>
          <a:p>
            <a:pPr>
              <a:defRPr/>
            </a:pPr>
            <a:endParaRPr lang="en-US" sz="1200" dirty="0">
              <a:latin typeface="Times New Roman" panose="02020603050405020304" pitchFamily="18" charset="0"/>
            </a:endParaRPr>
          </a:p>
          <a:p>
            <a:pPr marL="914400" algn="just" defTabSz="688975">
              <a:defRPr/>
            </a:pPr>
            <a:r>
              <a:rPr lang="en-US" sz="1200" b="1" dirty="0">
                <a:latin typeface="Times New Roman" panose="02020603050405020304" pitchFamily="18" charset="0"/>
              </a:rPr>
              <a:t>e)	In Default of Exercise</a:t>
            </a:r>
          </a:p>
          <a:p>
            <a:pPr>
              <a:defRPr/>
            </a:pPr>
            <a:endParaRPr lang="en-US" sz="1200" b="1" dirty="0">
              <a:latin typeface="Times New Roman" panose="02020603050405020304" pitchFamily="18" charset="0"/>
            </a:endParaRPr>
          </a:p>
          <a:p>
            <a:pPr marL="914400" lvl="1" algn="just" defTabSz="688975">
              <a:defRPr/>
            </a:pPr>
            <a:r>
              <a:rPr lang="en-US" sz="1200" b="1" dirty="0">
                <a:latin typeface="Times New Roman" panose="02020603050405020304" pitchFamily="18" charset="0"/>
              </a:rPr>
              <a:t>	(1)        Credit Shelter Trust A</a:t>
            </a:r>
          </a:p>
          <a:p>
            <a:pPr>
              <a:defRPr/>
            </a:pPr>
            <a:endParaRPr lang="en-US" sz="1200" b="1" dirty="0">
              <a:latin typeface="Times New Roman" panose="02020603050405020304" pitchFamily="18" charset="0"/>
            </a:endParaRPr>
          </a:p>
          <a:p>
            <a:pPr marL="1371600" marR="1230" lvl="1" algn="just">
              <a:defRPr/>
            </a:pPr>
            <a:r>
              <a:rPr lang="en-US" sz="1200" dirty="0">
                <a:latin typeface="Times New Roman" panose="02020603050405020304" pitchFamily="18" charset="0"/>
              </a:rPr>
              <a:t>On the death of the first spouse to die, the unappointed assets of his or her share of the trust are divided into a credit shelter trust A, for the benefit of the surviving spouse and descendants.</a:t>
            </a:r>
          </a:p>
          <a:p>
            <a:pPr>
              <a:defRPr/>
            </a:pPr>
            <a:endParaRPr lang="en-US" sz="1200" dirty="0">
              <a:latin typeface="Times New Roman" panose="02020603050405020304" pitchFamily="18" charset="0"/>
            </a:endParaRPr>
          </a:p>
          <a:p>
            <a:pPr marL="1377950" lvl="1" algn="just">
              <a:tabLst>
                <a:tab pos="1828800" algn="l"/>
                <a:tab pos="2292350" algn="l"/>
              </a:tabLst>
              <a:defRPr/>
            </a:pPr>
            <a:r>
              <a:rPr lang="en-US" sz="1200" b="1" dirty="0">
                <a:latin typeface="Times New Roman" panose="02020603050405020304" pitchFamily="18" charset="0"/>
              </a:rPr>
              <a:t>(2) 	QTIP Trust	</a:t>
            </a:r>
          </a:p>
          <a:p>
            <a:pPr>
              <a:defRPr/>
            </a:pPr>
            <a:endParaRPr lang="en-US" sz="1200" b="1" dirty="0">
              <a:latin typeface="Times New Roman" panose="02020603050405020304" pitchFamily="18" charset="0"/>
            </a:endParaRPr>
          </a:p>
          <a:p>
            <a:pPr marL="1371600" marR="1230" lvl="2" algn="just">
              <a:defRPr/>
            </a:pPr>
            <a:r>
              <a:rPr lang="en-US" sz="1200" dirty="0">
                <a:latin typeface="Times New Roman" panose="02020603050405020304" pitchFamily="18" charset="0"/>
              </a:rPr>
              <a:t>If the first spouse's estate exceeds his or her applicable exclusion amount,. the excess is held in a QTIP trust for the surviving spouse.</a:t>
            </a:r>
          </a:p>
          <a:p>
            <a:pPr>
              <a:defRPr/>
            </a:pPr>
            <a:endParaRPr lang="en-US" sz="1200" dirty="0">
              <a:latin typeface="Times New Roman" panose="02020603050405020304" pitchFamily="18" charset="0"/>
            </a:endParaRPr>
          </a:p>
          <a:p>
            <a:pPr marL="1377950" lvl="4" algn="just" defTabSz="765175">
              <a:defRPr/>
            </a:pPr>
            <a:r>
              <a:rPr lang="en-US" sz="1200" b="1" dirty="0">
                <a:latin typeface="Times New Roman" panose="02020603050405020304" pitchFamily="18" charset="0"/>
              </a:rPr>
              <a:t>(3)         Credit Shelter Trust B</a:t>
            </a:r>
          </a:p>
          <a:p>
            <a:pPr>
              <a:defRPr/>
            </a:pPr>
            <a:endParaRPr lang="en-US" sz="1200" b="1" dirty="0">
              <a:latin typeface="Times New Roman" panose="02020603050405020304" pitchFamily="18" charset="0"/>
            </a:endParaRPr>
          </a:p>
          <a:p>
            <a:pPr lvl="5" algn="just">
              <a:defRPr/>
            </a:pPr>
            <a:r>
              <a:rPr lang="en-US" sz="1200" b="1" dirty="0">
                <a:latin typeface="Times New Roman" panose="02020603050405020304" pitchFamily="18" charset="0"/>
              </a:rPr>
              <a:t>(a)	Generally</a:t>
            </a:r>
          </a:p>
          <a:p>
            <a:pPr>
              <a:defRPr/>
            </a:pPr>
            <a:endParaRPr lang="en-US" sz="1200" b="1" dirty="0">
              <a:latin typeface="Times New Roman" panose="02020603050405020304" pitchFamily="18" charset="0"/>
            </a:endParaRPr>
          </a:p>
          <a:p>
            <a:pPr marL="2292350" marR="1160" lvl="4" algn="just">
              <a:defRPr/>
            </a:pPr>
            <a:r>
              <a:rPr lang="en-US" sz="1200" dirty="0">
                <a:latin typeface="Times New Roman" panose="02020603050405020304" pitchFamily="18" charset="0"/>
              </a:rPr>
              <a:t>If the share of the first spouse to die is less than his or her applicable exclusion amount, then the assets over which he or she holds a general power of appointment are used to fund credit-shelter trust B, for the benefit of other family members and excluding the surviving spouse as a beneficiary.</a:t>
            </a:r>
          </a:p>
          <a:p>
            <a:pPr>
              <a:defRPr/>
            </a:pPr>
            <a:endParaRPr lang="en-US" sz="1200" dirty="0">
              <a:latin typeface="Times New Roman" panose="02020603050405020304" pitchFamily="18" charset="0"/>
            </a:endParaRPr>
          </a:p>
          <a:p>
            <a:pPr marL="2292350" lvl="7" algn="just">
              <a:defRPr/>
            </a:pPr>
            <a:r>
              <a:rPr lang="en-US" sz="1200" b="1" dirty="0">
                <a:latin typeface="Times New Roman" panose="02020603050405020304" pitchFamily="18" charset="0"/>
              </a:rPr>
              <a:t>(b)	Adding the Spouse Later</a:t>
            </a:r>
          </a:p>
          <a:p>
            <a:pPr>
              <a:defRPr/>
            </a:pPr>
            <a:endParaRPr lang="en-US" sz="1200" b="1" dirty="0">
              <a:latin typeface="Times New Roman" panose="02020603050405020304" pitchFamily="18" charset="0"/>
            </a:endParaRPr>
          </a:p>
          <a:p>
            <a:pPr marR="1150" lvl="5" algn="just">
              <a:defRPr/>
            </a:pPr>
            <a:r>
              <a:rPr lang="en-US" sz="1200" dirty="0">
                <a:latin typeface="Times New Roman" panose="02020603050405020304" pitchFamily="18" charset="0"/>
              </a:rPr>
              <a:t>It is sometimes suggested that the surviving spouse may be added as a beneficiary by a trust protector at some later date. The step-transaction doctrine could be a serious impediment to this approach, because the spouse could be deemed already to be a beneficiary if it can be shown that there was always an intention that he or she be added to the trust.</a:t>
            </a:r>
          </a:p>
        </p:txBody>
      </p:sp>
      <p:sp>
        <p:nvSpPr>
          <p:cNvPr id="2" name="Rectangle 1"/>
          <p:cNvSpPr/>
          <p:nvPr/>
        </p:nvSpPr>
        <p:spPr>
          <a:xfrm>
            <a:off x="2175575" y="71259"/>
            <a:ext cx="4792851" cy="369332"/>
          </a:xfrm>
          <a:prstGeom prst="rect">
            <a:avLst/>
          </a:prstGeom>
        </p:spPr>
        <p:txBody>
          <a:bodyPr wrap="none">
            <a:spAutoFit/>
          </a:bodyPr>
          <a:lstStyle/>
          <a:p>
            <a:pPr>
              <a:defRPr/>
            </a:pPr>
            <a:r>
              <a:rPr lang="en-US" b="1" dirty="0">
                <a:latin typeface="Times New Roman" panose="02020603050405020304" pitchFamily="18" charset="0"/>
              </a:rPr>
              <a:t>The Joint Estate Step-Up Trust (JEST) – Cont.</a:t>
            </a:r>
          </a:p>
        </p:txBody>
      </p:sp>
    </p:spTree>
    <p:extLst>
      <p:ext uri="{BB962C8B-B14F-4D97-AF65-F5344CB8AC3E}">
        <p14:creationId xmlns:p14="http://schemas.microsoft.com/office/powerpoint/2010/main" val="2194637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4563" y="749055"/>
            <a:ext cx="4370832" cy="5398892"/>
          </a:xfrm>
          <a:prstGeom prst="rect">
            <a:avLst/>
          </a:prstGeom>
        </p:spPr>
      </p:pic>
      <p:sp>
        <p:nvSpPr>
          <p:cNvPr id="9" name="Rectangle 8"/>
          <p:cNvSpPr/>
          <p:nvPr/>
        </p:nvSpPr>
        <p:spPr>
          <a:xfrm>
            <a:off x="4685395" y="515636"/>
            <a:ext cx="4358020" cy="5632311"/>
          </a:xfrm>
          <a:prstGeom prst="rect">
            <a:avLst/>
          </a:prstGeom>
        </p:spPr>
        <p:txBody>
          <a:bodyPr wrap="square">
            <a:spAutoFit/>
          </a:bodyPr>
          <a:lstStyle/>
          <a:p>
            <a:r>
              <a:rPr lang="en-US" sz="800" b="1" dirty="0"/>
              <a:t>WEALTH MANAGEMENT BOOK REVIEW</a:t>
            </a:r>
            <a:r>
              <a:rPr lang="en-US" sz="800" dirty="0"/>
              <a:t>: </a:t>
            </a:r>
            <a:r>
              <a:rPr lang="en-US" sz="800" dirty="0">
                <a:hlinkClick r:id="rId4"/>
              </a:rPr>
              <a:t>https://www.wealthmanagement.com/estate-planning/book-review-what-estate-planners-and-others-need-know-about-bankruptcy</a:t>
            </a:r>
            <a:endParaRPr lang="en-US" sz="800" dirty="0"/>
          </a:p>
          <a:p>
            <a:endParaRPr lang="en-US" sz="800" dirty="0"/>
          </a:p>
          <a:p>
            <a:r>
              <a:rPr lang="en-US" sz="800" dirty="0"/>
              <a:t>Alexander A. </a:t>
            </a:r>
            <a:r>
              <a:rPr lang="en-US" sz="800" dirty="0" err="1"/>
              <a:t>Bove</a:t>
            </a:r>
            <a:r>
              <a:rPr lang="en-US" sz="800" dirty="0"/>
              <a:t> Jr. Oct 06, 2020</a:t>
            </a:r>
          </a:p>
          <a:p>
            <a:endParaRPr lang="en-US" sz="800" dirty="0"/>
          </a:p>
          <a:p>
            <a:r>
              <a:rPr lang="en-US" sz="800" dirty="0"/>
              <a:t>As a dedicated estate planner for more years than I care to admit, there’s been one subject that kept surfacing in my practice, then subsiding without leaving much information behind—that subject was bankruptcy and all its related issues. Not that the subject wasn’t important enough for me to research it, it’s just that it’s so specialized and arose so sporadically, it didn’t warrant taking a course in it or hitting any of the mass of heavy volumes on the subject. My own personal wish was, if only there was a manageable, authoritative reference I could use to answer some of the questions that advisors, estate planners in particular, typically confront; such as, what are the special fraudulent conveyance rules in bankruptcy? Can a bankruptcy trustee reach the assets clients place in children’s trusts? Are clients’ limited liability company interests protected in a bankruptcy? Are there some assets that are protected if a client later has to file for bankruptcy? Are there some transfers that are protected if a client later files for bankruptcy? What about asset protection trusts that a client establishes in a state like Delaware or South Dakota?</a:t>
            </a:r>
          </a:p>
          <a:p>
            <a:endParaRPr lang="en-US" sz="800" dirty="0"/>
          </a:p>
          <a:p>
            <a:r>
              <a:rPr lang="en-US" sz="800" dirty="0"/>
              <a:t>Answers to These Questions</a:t>
            </a:r>
          </a:p>
          <a:p>
            <a:endParaRPr lang="en-US" sz="800" dirty="0"/>
          </a:p>
          <a:p>
            <a:r>
              <a:rPr lang="en-US" sz="800" dirty="0"/>
              <a:t>Finally, there is such a work, just recently published, that addresses all of these and the numerous related questions. Attorney Alan Gassman, along with Alberto Gomez, Michael Markham, Adriana </a:t>
            </a:r>
            <a:r>
              <a:rPr lang="en-US" sz="800" dirty="0" err="1"/>
              <a:t>Ochsner</a:t>
            </a:r>
            <a:r>
              <a:rPr lang="en-US" sz="800" dirty="0"/>
              <a:t> and Lawrence Heinkel, have accomplished what might appear to be an impossible task: to analyze the numerous issues generated in a bankruptcy proceeding from a tax and estate-planning viewpoint, and they do it in about 150 pages.</a:t>
            </a:r>
          </a:p>
          <a:p>
            <a:endParaRPr lang="en-US" sz="800" dirty="0"/>
          </a:p>
          <a:p>
            <a:r>
              <a:rPr lang="en-US" sz="800" dirty="0"/>
              <a:t>Two of the more common issues planners typically face when a client faces or is contemplating a bankruptcy filing are the question of preferential transfers and exposure to fraudulent transfers. A preferential transfer is often distinguished from a fraudulent transfer on the basis that a fraudulent transfer by definition is one in which the client/transferor doesn’t receive fair value for the transfer. Clearly, an outright gift, for example, or the “sale” of a $50,000 asset for $7,500, would be a fraudulent transfer, but when a client pays off a legitimate $50,000 note due to his parents just months before filing bankruptcy, that’s what’s known as a preferential transfer, and as the Gassman group tells us, the bankruptcy court can order the parents to return the payment to the court to be counted with the client’s other assets. Thus, a planner’s advice to a client that he should pay off certain debts before filing would be bad advice and could result in a claim against the planner. But what if the client, who is about to file bankruptcy, owes fees to the planner. May these fees be paid before bankruptcy? According to the Gassman group, “reasonable compensation paid for services rendered will not be considered a preferential transfer, and so should be permitted,” but that rule probably wouldn’t apply, for example, to a previous outstanding debt to the planner.</a:t>
            </a:r>
          </a:p>
          <a:p>
            <a:endParaRPr lang="en-US" sz="800" dirty="0"/>
          </a:p>
          <a:p>
            <a:r>
              <a:rPr lang="en-US" sz="800" dirty="0"/>
              <a:t>The list of topics is exhaustive, and there are plenty of cites if one wishes to research the topic as well as a brief discussion of key cases on many issues. The book is truly unique in its practical and informative coverage of so many estate-planning points related to bankruptcy. I recommend it highly as a reference that belongs in every estate planner’s library.</a:t>
            </a:r>
          </a:p>
        </p:txBody>
      </p:sp>
      <p:sp>
        <p:nvSpPr>
          <p:cNvPr id="3" name="TextBox 2"/>
          <p:cNvSpPr txBox="1"/>
          <p:nvPr/>
        </p:nvSpPr>
        <p:spPr>
          <a:xfrm>
            <a:off x="1903129" y="53971"/>
            <a:ext cx="5337743" cy="461665"/>
          </a:xfrm>
          <a:prstGeom prst="rect">
            <a:avLst/>
          </a:prstGeom>
          <a:noFill/>
        </p:spPr>
        <p:txBody>
          <a:bodyPr wrap="none" rtlCol="0">
            <a:spAutoFit/>
          </a:bodyPr>
          <a:lstStyle/>
          <a:p>
            <a:pPr algn="ctr"/>
            <a:r>
              <a:rPr lang="en-US" sz="2400" b="1" dirty="0">
                <a:solidFill>
                  <a:srgbClr val="373545"/>
                </a:solidFill>
                <a:hlinkClick r:id="rId5"/>
              </a:rPr>
              <a:t>CLICK HERE TO PURCHASE ON AMAZON</a:t>
            </a:r>
            <a:endParaRPr lang="en-US" sz="2400" b="1" dirty="0">
              <a:solidFill>
                <a:srgbClr val="373545"/>
              </a:solidFill>
            </a:endParaRPr>
          </a:p>
        </p:txBody>
      </p:sp>
    </p:spTree>
    <p:extLst>
      <p:ext uri="{BB962C8B-B14F-4D97-AF65-F5344CB8AC3E}">
        <p14:creationId xmlns:p14="http://schemas.microsoft.com/office/powerpoint/2010/main" val="3543021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304800"/>
            <a:ext cx="8229600" cy="5893921"/>
          </a:xfrm>
          <a:prstGeom prst="rect">
            <a:avLst/>
          </a:prstGeom>
        </p:spPr>
        <p:txBody>
          <a:bodyPr>
            <a:spAutoFit/>
          </a:bodyPr>
          <a:lstStyle/>
          <a:p>
            <a:pPr>
              <a:defRPr/>
            </a:pPr>
            <a:endParaRPr lang="en-US" sz="1300" dirty="0">
              <a:latin typeface="Times New Roman" panose="02020603050405020304" pitchFamily="18" charset="0"/>
            </a:endParaRPr>
          </a:p>
          <a:p>
            <a:pPr marL="1377950" marR="1100" algn="just">
              <a:defRPr/>
            </a:pPr>
            <a:r>
              <a:rPr lang="en-US" sz="1300" b="1" dirty="0">
                <a:latin typeface="Times New Roman" panose="02020603050405020304" pitchFamily="18" charset="0"/>
              </a:rPr>
              <a:t>Note. </a:t>
            </a:r>
            <a:r>
              <a:rPr lang="en-US" sz="1300" dirty="0">
                <a:latin typeface="Times New Roman" panose="02020603050405020304" pitchFamily="18" charset="0"/>
              </a:rPr>
              <a:t>The step-transaction doctrine is particularly a problem if the estate planner has documented in the planning memoranda that the surviving spouse can be added later.</a:t>
            </a:r>
          </a:p>
          <a:p>
            <a:pPr>
              <a:defRPr/>
            </a:pPr>
            <a:endParaRPr lang="en-US" sz="1300" dirty="0">
              <a:latin typeface="Times New Roman" panose="02020603050405020304" pitchFamily="18" charset="0"/>
            </a:endParaRPr>
          </a:p>
          <a:p>
            <a:pPr marL="463550">
              <a:defRPr/>
            </a:pPr>
            <a:r>
              <a:rPr lang="en-US" sz="1300" b="1" dirty="0">
                <a:latin typeface="Times New Roman" panose="02020603050405020304" pitchFamily="18" charset="0"/>
              </a:rPr>
              <a:t>2.	Analysis of the JEST</a:t>
            </a:r>
          </a:p>
          <a:p>
            <a:pPr>
              <a:defRPr/>
            </a:pPr>
            <a:endParaRPr lang="en-US" sz="1300" b="1" dirty="0">
              <a:latin typeface="Times New Roman" panose="02020603050405020304" pitchFamily="18" charset="0"/>
            </a:endParaRPr>
          </a:p>
          <a:p>
            <a:pPr marL="463550" marR="1200" algn="just">
              <a:defRPr/>
            </a:pPr>
            <a:r>
              <a:rPr lang="en-US" sz="1300" dirty="0">
                <a:latin typeface="Times New Roman" panose="02020603050405020304" pitchFamily="18" charset="0"/>
              </a:rPr>
              <a:t>The JEST has one noteworthy advantage over the tax-basis revocable trust, in that the assets contributed by the surviving spouse do not pass back to the surviving spouse at the first spouse's death. The assets passing subject to the power of appointment will, except to the extent appointed otherwise, pass to a trust for other family members. This should make application of Code § 1014(e) extremely difficult.</a:t>
            </a:r>
          </a:p>
          <a:p>
            <a:pPr>
              <a:defRPr/>
            </a:pPr>
            <a:endParaRPr lang="en-US" sz="1300" dirty="0">
              <a:latin typeface="Times New Roman" panose="02020603050405020304" pitchFamily="18" charset="0"/>
            </a:endParaRPr>
          </a:p>
          <a:p>
            <a:pPr lvl="1">
              <a:defRPr/>
            </a:pPr>
            <a:r>
              <a:rPr lang="en-US" sz="1300" b="1" dirty="0">
                <a:latin typeface="Times New Roman" panose="02020603050405020304" pitchFamily="18" charset="0"/>
              </a:rPr>
              <a:t>3.	Analysis of the JEST</a:t>
            </a:r>
          </a:p>
          <a:p>
            <a:pPr>
              <a:defRPr/>
            </a:pPr>
            <a:endParaRPr lang="en-US" sz="1300" b="1" dirty="0">
              <a:latin typeface="Times New Roman" panose="02020603050405020304" pitchFamily="18" charset="0"/>
            </a:endParaRPr>
          </a:p>
          <a:p>
            <a:pPr marL="463550" marR="1300" algn="just">
              <a:defRPr/>
            </a:pPr>
            <a:r>
              <a:rPr lang="en-US" sz="1300" dirty="0">
                <a:latin typeface="Times New Roman" panose="02020603050405020304" pitchFamily="18" charset="0"/>
              </a:rPr>
              <a:t>The IRS analysis of the tax-basis revocable trust turned on the application of Section I014(e), which denies a basis adjustment to assets transferred to the decedent within one year of the date of his or her death, that pass to the original transferor upon the decedent's death. The JEST gets around Section 1014(e) by not having the assets transferred to the decedent return to the original transferor, to the extent that the original transferor has unused applicable exclusion amount. Thus, there is no reason why the JEST should not work.</a:t>
            </a:r>
          </a:p>
          <a:p>
            <a:pPr>
              <a:defRPr/>
            </a:pPr>
            <a:endParaRPr lang="en-US" sz="1300" dirty="0">
              <a:latin typeface="Times New Roman" panose="02020603050405020304" pitchFamily="18" charset="0"/>
            </a:endParaRPr>
          </a:p>
          <a:p>
            <a:pPr marL="463550">
              <a:defRPr/>
            </a:pPr>
            <a:r>
              <a:rPr lang="en-US" sz="1300" b="1" dirty="0">
                <a:latin typeface="Times New Roman" panose="02020603050405020304" pitchFamily="18" charset="0"/>
              </a:rPr>
              <a:t>4.	Asset Protection and the JEST</a:t>
            </a:r>
          </a:p>
          <a:p>
            <a:pPr>
              <a:defRPr/>
            </a:pPr>
            <a:endParaRPr lang="en-US" sz="1300" b="1" dirty="0">
              <a:latin typeface="Times New Roman" panose="02020603050405020304" pitchFamily="18" charset="0"/>
            </a:endParaRPr>
          </a:p>
          <a:p>
            <a:pPr marL="463550" algn="just">
              <a:defRPr/>
            </a:pPr>
            <a:r>
              <a:rPr lang="en-US" sz="1300" dirty="0">
                <a:latin typeface="Times New Roman" panose="02020603050405020304" pitchFamily="18" charset="0"/>
              </a:rPr>
              <a:t>The JEST offers only limited asset protection benefits.</a:t>
            </a:r>
          </a:p>
          <a:p>
            <a:pPr>
              <a:defRPr/>
            </a:pPr>
            <a:endParaRPr lang="en-US" sz="1300" dirty="0">
              <a:latin typeface="Times New Roman" panose="02020603050405020304" pitchFamily="18" charset="0"/>
            </a:endParaRPr>
          </a:p>
          <a:p>
            <a:pPr marL="914400" lvl="5" algn="just" defTabSz="688975">
              <a:defRPr/>
            </a:pPr>
            <a:r>
              <a:rPr lang="en-US" sz="1300" b="1" dirty="0">
                <a:latin typeface="Times New Roman" panose="02020603050405020304" pitchFamily="18" charset="0"/>
              </a:rPr>
              <a:t>a)	Assets Contributed by the First Spouse to Die</a:t>
            </a:r>
          </a:p>
          <a:p>
            <a:pPr>
              <a:defRPr/>
            </a:pPr>
            <a:endParaRPr lang="en-US" sz="1300" b="1" dirty="0">
              <a:latin typeface="Times New Roman" panose="02020603050405020304" pitchFamily="18" charset="0"/>
            </a:endParaRPr>
          </a:p>
          <a:p>
            <a:pPr marL="1377950" lvl="6" algn="just">
              <a:defRPr/>
            </a:pPr>
            <a:r>
              <a:rPr lang="en-US" sz="1300" b="1" dirty="0">
                <a:latin typeface="Times New Roman" panose="02020603050405020304" pitchFamily="18" charset="0"/>
              </a:rPr>
              <a:t>(1)     Creditors of the First Spouse to Die</a:t>
            </a:r>
          </a:p>
          <a:p>
            <a:pPr>
              <a:defRPr/>
            </a:pPr>
            <a:endParaRPr lang="en-US" sz="1300" b="1" dirty="0">
              <a:latin typeface="Times New Roman" panose="02020603050405020304" pitchFamily="18" charset="0"/>
            </a:endParaRPr>
          </a:p>
          <a:p>
            <a:pPr marL="1377950" marR="1370" lvl="1" algn="just">
              <a:defRPr/>
            </a:pPr>
            <a:r>
              <a:rPr lang="en-US" sz="1300" dirty="0">
                <a:latin typeface="Times New Roman" panose="02020603050405020304" pitchFamily="18" charset="0"/>
              </a:rPr>
              <a:t>The assets contributed to the JEST by the first spouse to die should be as available to the first spouse to die as any other assets of that spouse's revocable trust.</a:t>
            </a:r>
          </a:p>
        </p:txBody>
      </p:sp>
      <p:sp>
        <p:nvSpPr>
          <p:cNvPr id="5" name="Rectangle 4"/>
          <p:cNvSpPr/>
          <p:nvPr/>
        </p:nvSpPr>
        <p:spPr>
          <a:xfrm>
            <a:off x="2175575" y="71259"/>
            <a:ext cx="4792851" cy="369332"/>
          </a:xfrm>
          <a:prstGeom prst="rect">
            <a:avLst/>
          </a:prstGeom>
        </p:spPr>
        <p:txBody>
          <a:bodyPr wrap="none">
            <a:spAutoFit/>
          </a:bodyPr>
          <a:lstStyle/>
          <a:p>
            <a:pPr>
              <a:defRPr/>
            </a:pPr>
            <a:r>
              <a:rPr lang="en-US" b="1" dirty="0">
                <a:latin typeface="Times New Roman" panose="02020603050405020304" pitchFamily="18" charset="0"/>
              </a:rPr>
              <a:t>The Joint Estate Step-Up Trust (JEST) – Cont.</a:t>
            </a:r>
          </a:p>
        </p:txBody>
      </p:sp>
    </p:spTree>
    <p:extLst>
      <p:ext uri="{BB962C8B-B14F-4D97-AF65-F5344CB8AC3E}">
        <p14:creationId xmlns:p14="http://schemas.microsoft.com/office/powerpoint/2010/main" val="548087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85800" y="1272096"/>
            <a:ext cx="777240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300" b="1" dirty="0">
                <a:latin typeface="Times New Roman" panose="02020603050405020304" pitchFamily="18" charset="0"/>
              </a:rPr>
              <a:t>(2)     Creditors of the Surviving Spouse</a:t>
            </a:r>
          </a:p>
          <a:p>
            <a:pPr>
              <a:lnSpc>
                <a:spcPct val="100000"/>
              </a:lnSpc>
              <a:spcBef>
                <a:spcPct val="0"/>
              </a:spcBef>
              <a:buClrTx/>
              <a:buFontTx/>
              <a:buNone/>
            </a:pPr>
            <a:endParaRPr lang="en-US" altLang="en-US" sz="1300" dirty="0">
              <a:latin typeface="Times New Roman" panose="02020603050405020304" pitchFamily="18" charset="0"/>
            </a:endParaRPr>
          </a:p>
          <a:p>
            <a:pPr algn="just">
              <a:lnSpc>
                <a:spcPct val="100000"/>
              </a:lnSpc>
              <a:spcBef>
                <a:spcPct val="0"/>
              </a:spcBef>
              <a:buClrTx/>
              <a:buFontTx/>
              <a:buNone/>
            </a:pPr>
            <a:r>
              <a:rPr lang="en-US" altLang="en-US" sz="1300" dirty="0">
                <a:latin typeface="Times New Roman" panose="02020603050405020304" pitchFamily="18" charset="0"/>
              </a:rPr>
              <a:t>The surviving spouse should be able to obtain the benefits of the spendthrift clause applicable to the assets contributed by the first spouse to die and then held either as Non-marital Trust A or as a QTIP.</a:t>
            </a:r>
          </a:p>
          <a:p>
            <a:pPr>
              <a:lnSpc>
                <a:spcPct val="100000"/>
              </a:lnSpc>
              <a:spcBef>
                <a:spcPct val="0"/>
              </a:spcBef>
              <a:buClrTx/>
              <a:buFontTx/>
              <a:buNone/>
            </a:pPr>
            <a:endParaRPr lang="en-US" altLang="en-US" sz="1300" dirty="0">
              <a:latin typeface="Times New Roman" panose="02020603050405020304" pitchFamily="18" charset="0"/>
            </a:endParaRPr>
          </a:p>
          <a:p>
            <a:pPr>
              <a:lnSpc>
                <a:spcPct val="100000"/>
              </a:lnSpc>
              <a:spcBef>
                <a:spcPct val="0"/>
              </a:spcBef>
              <a:buClrTx/>
              <a:buFontTx/>
              <a:buNone/>
            </a:pPr>
            <a:r>
              <a:rPr lang="en-US" altLang="en-US" sz="1300" b="1" dirty="0">
                <a:latin typeface="Times New Roman" panose="02020603050405020304" pitchFamily="18" charset="0"/>
              </a:rPr>
              <a:t>(3)	Creditors of the Descendants</a:t>
            </a:r>
          </a:p>
          <a:p>
            <a:pPr>
              <a:lnSpc>
                <a:spcPct val="100000"/>
              </a:lnSpc>
              <a:spcBef>
                <a:spcPct val="0"/>
              </a:spcBef>
              <a:buClrTx/>
              <a:buFontTx/>
              <a:buNone/>
            </a:pPr>
            <a:endParaRPr lang="en-US" altLang="en-US" sz="1300" dirty="0">
              <a:latin typeface="Times New Roman" panose="02020603050405020304" pitchFamily="18" charset="0"/>
            </a:endParaRPr>
          </a:p>
          <a:p>
            <a:pPr algn="just">
              <a:lnSpc>
                <a:spcPct val="100000"/>
              </a:lnSpc>
              <a:spcBef>
                <a:spcPct val="0"/>
              </a:spcBef>
              <a:buClrTx/>
              <a:buFontTx/>
              <a:buNone/>
            </a:pPr>
            <a:r>
              <a:rPr lang="en-US" altLang="en-US" sz="1300" dirty="0">
                <a:latin typeface="Times New Roman" panose="02020603050405020304" pitchFamily="18" charset="0"/>
              </a:rPr>
              <a:t>The beneficiaries of Non-marital Trust B should be able to do the same</a:t>
            </a:r>
          </a:p>
          <a:p>
            <a:pPr>
              <a:lnSpc>
                <a:spcPct val="100000"/>
              </a:lnSpc>
              <a:spcBef>
                <a:spcPct val="0"/>
              </a:spcBef>
              <a:buClrTx/>
              <a:buFontTx/>
              <a:buNone/>
            </a:pPr>
            <a:endParaRPr lang="en-US" altLang="en-US" sz="1300" dirty="0">
              <a:latin typeface="Times New Roman" panose="02020603050405020304" pitchFamily="18" charset="0"/>
            </a:endParaRPr>
          </a:p>
          <a:p>
            <a:pPr algn="just">
              <a:lnSpc>
                <a:spcPct val="100000"/>
              </a:lnSpc>
              <a:spcBef>
                <a:spcPct val="0"/>
              </a:spcBef>
              <a:buClrTx/>
              <a:buFontTx/>
              <a:buNone/>
            </a:pPr>
            <a:r>
              <a:rPr lang="en-US" altLang="en-US" sz="1300" dirty="0">
                <a:latin typeface="Times New Roman" panose="02020603050405020304" pitchFamily="18" charset="0"/>
              </a:rPr>
              <a:t>b</a:t>
            </a:r>
            <a:r>
              <a:rPr lang="en-US" altLang="en-US" sz="1300" b="1" dirty="0">
                <a:latin typeface="Times New Roman" panose="02020603050405020304" pitchFamily="18" charset="0"/>
              </a:rPr>
              <a:t>) 	Assets Contributed by the Surviving Spouse</a:t>
            </a:r>
          </a:p>
          <a:p>
            <a:pPr>
              <a:lnSpc>
                <a:spcPct val="100000"/>
              </a:lnSpc>
              <a:spcBef>
                <a:spcPct val="0"/>
              </a:spcBef>
              <a:buClrTx/>
              <a:buFontTx/>
              <a:buNone/>
            </a:pPr>
            <a:endParaRPr lang="en-US" altLang="en-US" sz="1300" dirty="0">
              <a:latin typeface="Times New Roman" panose="02020603050405020304" pitchFamily="18" charset="0"/>
            </a:endParaRPr>
          </a:p>
          <a:p>
            <a:pPr algn="just">
              <a:lnSpc>
                <a:spcPct val="100000"/>
              </a:lnSpc>
              <a:spcBef>
                <a:spcPct val="0"/>
              </a:spcBef>
              <a:buClrTx/>
              <a:buFontTx/>
              <a:buNone/>
            </a:pPr>
            <a:r>
              <a:rPr lang="en-US" altLang="en-US" sz="1300" dirty="0">
                <a:latin typeface="Times New Roman" panose="02020603050405020304" pitchFamily="18" charset="0"/>
              </a:rPr>
              <a:t>The assets contributed by the surviving spouse are also subject to a general testamentary power of appointment held by the first spouse to die. As noted above, these assets may be subjected to the claims of the creditors of the first spouse to die, even though they were originally assets of the surviving spouse.</a:t>
            </a:r>
          </a:p>
        </p:txBody>
      </p:sp>
      <p:sp>
        <p:nvSpPr>
          <p:cNvPr id="5" name="Rectangle 4"/>
          <p:cNvSpPr/>
          <p:nvPr/>
        </p:nvSpPr>
        <p:spPr>
          <a:xfrm>
            <a:off x="2175575" y="71259"/>
            <a:ext cx="4792851" cy="369332"/>
          </a:xfrm>
          <a:prstGeom prst="rect">
            <a:avLst/>
          </a:prstGeom>
        </p:spPr>
        <p:txBody>
          <a:bodyPr wrap="none">
            <a:spAutoFit/>
          </a:bodyPr>
          <a:lstStyle/>
          <a:p>
            <a:pPr>
              <a:defRPr/>
            </a:pPr>
            <a:r>
              <a:rPr lang="en-US" b="1" dirty="0">
                <a:latin typeface="Times New Roman" panose="02020603050405020304" pitchFamily="18" charset="0"/>
              </a:rPr>
              <a:t>The Joint Estate Step-Up Trust (JEST) – Cont.</a:t>
            </a:r>
          </a:p>
        </p:txBody>
      </p:sp>
    </p:spTree>
    <p:extLst>
      <p:ext uri="{BB962C8B-B14F-4D97-AF65-F5344CB8AC3E}">
        <p14:creationId xmlns:p14="http://schemas.microsoft.com/office/powerpoint/2010/main" val="357290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9134" y="170118"/>
            <a:ext cx="548573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JEST TRUST ADVANTAGES</a:t>
            </a:r>
          </a:p>
        </p:txBody>
      </p:sp>
      <p:sp>
        <p:nvSpPr>
          <p:cNvPr id="3" name="Rectangle 2"/>
          <p:cNvSpPr/>
          <p:nvPr/>
        </p:nvSpPr>
        <p:spPr>
          <a:xfrm>
            <a:off x="1073888" y="2007091"/>
            <a:ext cx="6996224"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	Potentially a full step-up in income tax basis on first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Community property couples can achieve the above without having all community property exposed to the creditor claims of either spouse.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	Can allocate all Trust assets to fund the Credit Shelter Trust or Trusts on the first death, up to the exemption ($13,990,000) amount.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4.	Clients in non-community property states can have one Joint Trust instead of attempting to balance assets between separate trusts.</a:t>
            </a:r>
          </a:p>
        </p:txBody>
      </p:sp>
    </p:spTree>
    <p:extLst>
      <p:ext uri="{BB962C8B-B14F-4D97-AF65-F5344CB8AC3E}">
        <p14:creationId xmlns:p14="http://schemas.microsoft.com/office/powerpoint/2010/main" val="3158100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9134" y="170118"/>
            <a:ext cx="548573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JEST TRUST ADVANTAGES</a:t>
            </a:r>
          </a:p>
        </p:txBody>
      </p:sp>
      <p:sp>
        <p:nvSpPr>
          <p:cNvPr id="3" name="Rectangle 2"/>
          <p:cNvSpPr/>
          <p:nvPr/>
        </p:nvSpPr>
        <p:spPr>
          <a:xfrm>
            <a:off x="675167" y="1622938"/>
            <a:ext cx="7793666" cy="369331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5.	The spouse at higher creditor risk can own a very small percentage (1%) of the JEST, and let 99% be owned by the non-risk spouse, yet 100% of the JEST assets can be used to fund a Credit Shelter Trust or Trusts on the first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6.	Locking up all JEST assets on the first death is better creditor protection and “next spouse” protection for the surviving spouse and common descendants.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7.	The Credit Shelter Trust may be formed in an asset protection jurisdiction immediately after the first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8.	Close coordination with legal, tax and accounting advisors will be necessary after first death.  This can result in the family receiving better advice and having more stability.</a:t>
            </a:r>
          </a:p>
        </p:txBody>
      </p:sp>
    </p:spTree>
    <p:extLst>
      <p:ext uri="{BB962C8B-B14F-4D97-AF65-F5344CB8AC3E}">
        <p14:creationId xmlns:p14="http://schemas.microsoft.com/office/powerpoint/2010/main" val="33957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576" y="170118"/>
            <a:ext cx="619284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JEST TRUST DISADVANTAGES</a:t>
            </a:r>
          </a:p>
        </p:txBody>
      </p:sp>
      <p:sp>
        <p:nvSpPr>
          <p:cNvPr id="3" name="Rectangle 2"/>
          <p:cNvSpPr/>
          <p:nvPr/>
        </p:nvSpPr>
        <p:spPr>
          <a:xfrm>
            <a:off x="967563" y="1796883"/>
            <a:ext cx="7208874"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	Complexity of drafting and explaining the JEST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The IRS may not agree with the stepped-up basis on the first death.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	The IRS may not follow its own PLRs and TAMs with respect to the ability to use a surviving spouse’s assets to fund a Credit Shelter Trust.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4.	Complexity and expense of administration after the first death, which should be more than outweighed by income and estate tax savings.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5.	Subsequent professionals may not understand the JEST or properly manage it - a degree of sophistication is necessary.</a:t>
            </a:r>
          </a:p>
        </p:txBody>
      </p:sp>
    </p:spTree>
    <p:extLst>
      <p:ext uri="{BB962C8B-B14F-4D97-AF65-F5344CB8AC3E}">
        <p14:creationId xmlns:p14="http://schemas.microsoft.com/office/powerpoint/2010/main" val="953013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34475" cy="1143000"/>
          </a:xfrm>
        </p:spPr>
        <p:txBody>
          <a:bodyPr/>
          <a:lstStyle/>
          <a:p>
            <a:pPr algn="ctr" eaLnBrk="1" fontAlgn="auto" hangingPunct="1">
              <a:spcAft>
                <a:spcPts val="0"/>
              </a:spcAft>
              <a:defRPr/>
            </a:pPr>
            <a:r>
              <a:rPr lang="en-US" altLang="zh-CN" sz="1900" dirty="0">
                <a:latin typeface="Times New Roman" pitchFamily="18" charset="0"/>
                <a:ea typeface="+mn-ea"/>
                <a:cs typeface="+mn-cs"/>
              </a:rPr>
              <a:t>The Stepped Up Basis Conversation</a:t>
            </a:r>
            <a:br>
              <a:rPr lang="en-US" altLang="zh-CN" sz="1900" dirty="0">
                <a:latin typeface="Times New Roman" pitchFamily="18" charset="0"/>
                <a:ea typeface="+mn-ea"/>
                <a:cs typeface="+mn-cs"/>
              </a:rPr>
            </a:br>
            <a:r>
              <a:rPr lang="en-US" altLang="zh-CN" sz="1900" dirty="0">
                <a:latin typeface="Times New Roman" pitchFamily="18" charset="0"/>
                <a:ea typeface="+mn-ea"/>
                <a:cs typeface="+mn-cs"/>
              </a:rPr>
              <a:t>By: Jonathan </a:t>
            </a:r>
            <a:r>
              <a:rPr lang="en-US" altLang="zh-CN" sz="1900" dirty="0" err="1">
                <a:latin typeface="Times New Roman" pitchFamily="18" charset="0"/>
                <a:ea typeface="+mn-ea"/>
                <a:cs typeface="+mn-cs"/>
              </a:rPr>
              <a:t>Blattmachr</a:t>
            </a:r>
            <a:r>
              <a:rPr lang="en-US" altLang="zh-CN" sz="1900" dirty="0">
                <a:latin typeface="Times New Roman" pitchFamily="18" charset="0"/>
                <a:ea typeface="+mn-ea"/>
                <a:cs typeface="+mn-cs"/>
              </a:rPr>
              <a:t> and Alan S. Gassman</a:t>
            </a:r>
            <a:r>
              <a:rPr lang="en-US" sz="1900" dirty="0">
                <a:latin typeface="Times New Roman" pitchFamily="18" charset="0"/>
                <a:cs typeface="Times New Roman" pitchFamily="18" charset="0"/>
              </a:rPr>
              <a:t/>
            </a:r>
            <a:br>
              <a:rPr lang="en-US" sz="1900" dirty="0">
                <a:latin typeface="Times New Roman" pitchFamily="18" charset="0"/>
                <a:cs typeface="Times New Roman" pitchFamily="18" charset="0"/>
              </a:rPr>
            </a:br>
            <a:r>
              <a:rPr lang="en-US" sz="1400" dirty="0">
                <a:latin typeface="Times New Roman" pitchFamily="18" charset="0"/>
                <a:cs typeface="Times New Roman" pitchFamily="18" charset="0"/>
              </a:rPr>
              <a:t>Copyright © 2013</a:t>
            </a:r>
          </a:p>
        </p:txBody>
      </p:sp>
      <p:sp>
        <p:nvSpPr>
          <p:cNvPr id="473091" name="TextBox 3"/>
          <p:cNvSpPr txBox="1">
            <a:spLocks noChangeArrowheads="1"/>
          </p:cNvSpPr>
          <p:nvPr/>
        </p:nvSpPr>
        <p:spPr bwMode="auto">
          <a:xfrm>
            <a:off x="0" y="1676400"/>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“Step Right Up. Everyone’s a winner, bargains galore.</a:t>
            </a:r>
            <a:r>
              <a:rPr lang="en-US" altLang="en-US" sz="1200" dirty="0">
                <a:solidFill>
                  <a:schemeClr val="tx1"/>
                </a:solidFill>
                <a:latin typeface="Times New Roman" panose="02020603050405020304" pitchFamily="18" charset="0"/>
                <a:cs typeface="Times New Roman" panose="02020603050405020304" pitchFamily="18" charset="0"/>
                <a:sym typeface="WP TypographicSymbols" panose="00000400000000000000" pitchFamily="2" charset="0"/>
              </a:rPr>
              <a:t>”</a:t>
            </a:r>
            <a:endParaRPr lang="en-US" altLang="en-US" sz="1200" dirty="0">
              <a:solidFill>
                <a:schemeClr val="tx1"/>
              </a:solidFill>
              <a:latin typeface="Times New Roman" panose="02020603050405020304" pitchFamily="18" charset="0"/>
              <a:cs typeface="Times New Roman" panose="02020603050405020304" pitchFamily="18" charset="0"/>
            </a:endParaRP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 Tom Waits - Step Right Up  from the 1976 album Small Change.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The largest tax facing the great majority of American families on death will be the capital gains tax.  The increase in this tax from 15% to 20%, with the additional 3.8% Medicare tax for high income earners makes this a very important topic to cover with clients and their families.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The primary estate planning goal of most married couples is to provide as well as possible for the surviving spouse, but most of them do not recognize that 23.8% of the lifetime appreciation of family investments including in many cases on a large residence will have to be paid to the government in order to produce money for the surviving spouse.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For some survivors, this will be a devastating reality that must be faced when the cost of an adult congregate living facility and proper care is compared to the net proceeds that can be derived from the liquidation of assets.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Even a modest investment portfolio owned by a retired married couple can be significantly impacted by these taxes.</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Assume that a married couple in their late sixties has $500,000 of investments with a cost basis of $100,000, and their home’s worth is $100,000.</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If one spouse dies owning one-half (1/2) of the assets or the assets are jointly owned in a non-community property state and one of them dies, his or her half of the assets will receive an automatic change in income tax basis to its estate tax value (even if no estate tax is due) and the inherent gain in those assets are forgiven.  That result is known as the income tax free “step up in basis” at death.  But the inherent gain in the survivor’s half of their wealth will not be stepped up.  That means then that there is $200,000 worth of untaxed gain that will cost, depending upon several factors including whether the couple lives in a jurisdiction with state and local taxes of, perhaps, over $50,000 in capital gains tax in order to liquidate their wealth to provide cash to support the surviving spouse or to buy into a retirement center unit.  And if most of the couple’s wealth was owned by the surviving spouse,  then the amount of the remaining gain (and, therefore, tax resulting from liquidation) will be even greater.</a:t>
            </a:r>
          </a:p>
        </p:txBody>
      </p:sp>
    </p:spTree>
    <p:extLst>
      <p:ext uri="{BB962C8B-B14F-4D97-AF65-F5344CB8AC3E}">
        <p14:creationId xmlns:p14="http://schemas.microsoft.com/office/powerpoint/2010/main" val="2371707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TextBox 3"/>
          <p:cNvSpPr txBox="1">
            <a:spLocks noChangeArrowheads="1"/>
          </p:cNvSpPr>
          <p:nvPr/>
        </p:nvSpPr>
        <p:spPr bwMode="auto">
          <a:xfrm>
            <a:off x="0" y="1973263"/>
            <a:ext cx="9144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Contrast that couple’s situation with one if they live in a community property state, such as Texas or California.  For that couple, all of the inherent gain is “forgiven” when the first spouse dies.  Therefore, the survivor would face no capital gains tax in liquidating the couple’s wealth.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A couple with $2,000,000 of assets and a $500,000 home with the same ratios of growth face a much larger tax which could be $450,000 or more.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The above assumes that tax rates will not rise and that there will be no state income tax to be paid.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Why do so many planners fail to discuss this with clients, much less put mechanisms in place to assure a complete step-up in basis of all of a couple’s assets on the first death?  One reason is that the full impact of the large capital gains tax increase has not yet been felt by many clients.  Another is that the complexity of the recent estate tax changes, and especially the attention given to wealthy clients during 2012 to use their large gift and generation-skipping transfer tax exemptions  have taken the typical estate planner’s eyes “off the ball” where they should be for many couples.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There are three primary ways that the typical non-community property state couple can attain a full step-up in basis for assets on the first death (understanding that some assets, such as those in pension plans or IRAs never receive a step up when the owner dies):</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1.	Have the assets owned by the first dying spouse more than one (1) year before he or she dies, or if the one (1) year period cannot be met, have the spouse leave the assets to a trust that may benefit the surviving spouse and not violate the one (1) year rule under Internal Revenue Code Section 1014(e).</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Trying to guess who dies first and even having to talk about this can be a difficult and risky proposition.</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p:txBody>
      </p:sp>
      <p:sp>
        <p:nvSpPr>
          <p:cNvPr id="7" name="Title 1"/>
          <p:cNvSpPr>
            <a:spLocks noGrp="1"/>
          </p:cNvSpPr>
          <p:nvPr>
            <p:ph type="title" idx="4294967295"/>
          </p:nvPr>
        </p:nvSpPr>
        <p:spPr>
          <a:xfrm>
            <a:off x="7938" y="76200"/>
            <a:ext cx="9136062" cy="1143000"/>
          </a:xfrm>
        </p:spPr>
        <p:txBody>
          <a:bodyPr/>
          <a:lstStyle/>
          <a:p>
            <a:pPr algn="ctr" eaLnBrk="1" fontAlgn="auto" hangingPunct="1">
              <a:spcAft>
                <a:spcPts val="0"/>
              </a:spcAft>
              <a:defRPr/>
            </a:pPr>
            <a:r>
              <a:rPr lang="en-US" altLang="zh-CN" sz="1900" dirty="0">
                <a:latin typeface="Times New Roman" pitchFamily="18" charset="0"/>
                <a:ea typeface="+mn-ea"/>
                <a:cs typeface="+mn-cs"/>
              </a:rPr>
              <a:t>The Stepped Up Basis Conversation</a:t>
            </a:r>
            <a:br>
              <a:rPr lang="en-US" altLang="zh-CN" sz="1900" dirty="0">
                <a:latin typeface="Times New Roman" pitchFamily="18" charset="0"/>
                <a:ea typeface="+mn-ea"/>
                <a:cs typeface="+mn-cs"/>
              </a:rPr>
            </a:br>
            <a:r>
              <a:rPr lang="en-US" altLang="zh-CN" sz="1900" dirty="0">
                <a:latin typeface="Times New Roman" pitchFamily="18" charset="0"/>
                <a:ea typeface="+mn-ea"/>
                <a:cs typeface="+mn-cs"/>
              </a:rPr>
              <a:t>By: Jonathan </a:t>
            </a:r>
            <a:r>
              <a:rPr lang="en-US" altLang="zh-CN" sz="1900" dirty="0" err="1">
                <a:latin typeface="Times New Roman" pitchFamily="18" charset="0"/>
                <a:ea typeface="+mn-ea"/>
                <a:cs typeface="+mn-cs"/>
              </a:rPr>
              <a:t>Blattmachr</a:t>
            </a:r>
            <a:r>
              <a:rPr lang="en-US" altLang="zh-CN" sz="1900" dirty="0">
                <a:latin typeface="Times New Roman" pitchFamily="18" charset="0"/>
                <a:ea typeface="+mn-ea"/>
                <a:cs typeface="+mn-cs"/>
              </a:rPr>
              <a:t> and Alan S. Gassman</a:t>
            </a:r>
            <a:r>
              <a:rPr lang="en-US" sz="1900" dirty="0">
                <a:latin typeface="Times New Roman" pitchFamily="18" charset="0"/>
                <a:cs typeface="Times New Roman" pitchFamily="18" charset="0"/>
              </a:rPr>
              <a:t/>
            </a:r>
            <a:br>
              <a:rPr lang="en-US" sz="1900" dirty="0">
                <a:latin typeface="Times New Roman" pitchFamily="18" charset="0"/>
                <a:cs typeface="Times New Roman" pitchFamily="18" charset="0"/>
              </a:rPr>
            </a:br>
            <a:r>
              <a:rPr lang="en-US" sz="1400" dirty="0">
                <a:latin typeface="Times New Roman" pitchFamily="18" charset="0"/>
                <a:cs typeface="Times New Roman" pitchFamily="18" charset="0"/>
              </a:rPr>
              <a:t>Copyright © 2013</a:t>
            </a:r>
          </a:p>
        </p:txBody>
      </p:sp>
    </p:spTree>
    <p:extLst>
      <p:ext uri="{BB962C8B-B14F-4D97-AF65-F5344CB8AC3E}">
        <p14:creationId xmlns:p14="http://schemas.microsoft.com/office/powerpoint/2010/main" val="2200404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extBox 3"/>
          <p:cNvSpPr txBox="1">
            <a:spLocks noChangeArrowheads="1"/>
          </p:cNvSpPr>
          <p:nvPr/>
        </p:nvSpPr>
        <p:spPr bwMode="auto">
          <a:xfrm>
            <a:off x="0" y="1905000"/>
            <a:ext cx="91440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2.	The couple can amend their estate planning documents to either provide that each of them will have a testamentary power of appointment over assets held in one another’s separate revocable trusts or form one joint JEST trust, in which event Private Letter Rulings 200101021, 200210051, and 200403094 and TAM 9308002 support the proposition that assets owned jointly under a JEST Trust or under the revocable trust of a surviving spouse may be considered to have passed through the “taxable estate” of the first dying spouse, although there are Section 1014(e) one (1) year rule and fundamental issues associated with this that are discussed at length in LISI Newsletter No. 2086 and the October and November issues of Estate Planning Magazine that were co-written by Alan S. </a:t>
            </a:r>
            <a:r>
              <a:rPr lang="en-US" altLang="en-US" sz="1200" dirty="0" err="1">
                <a:solidFill>
                  <a:schemeClr val="tx1"/>
                </a:solidFill>
                <a:latin typeface="Times New Roman" panose="02020603050405020304" pitchFamily="18" charset="0"/>
                <a:cs typeface="Times New Roman" panose="02020603050405020304" pitchFamily="18" charset="0"/>
              </a:rPr>
              <a:t>Gassman</a:t>
            </a:r>
            <a:r>
              <a:rPr lang="en-US" altLang="en-US" sz="1200" dirty="0">
                <a:solidFill>
                  <a:schemeClr val="tx1"/>
                </a:solidFill>
                <a:latin typeface="Times New Roman" panose="02020603050405020304" pitchFamily="18" charset="0"/>
                <a:cs typeface="Times New Roman" panose="02020603050405020304" pitchFamily="18" charset="0"/>
              </a:rPr>
              <a:t>, Tom </a:t>
            </a:r>
            <a:r>
              <a:rPr lang="en-US" altLang="en-US" sz="1200" dirty="0" err="1">
                <a:solidFill>
                  <a:schemeClr val="tx1"/>
                </a:solidFill>
                <a:latin typeface="Times New Roman" panose="02020603050405020304" pitchFamily="18" charset="0"/>
                <a:cs typeface="Times New Roman" panose="02020603050405020304" pitchFamily="18" charset="0"/>
              </a:rPr>
              <a:t>Ellwanger</a:t>
            </a:r>
            <a:r>
              <a:rPr lang="en-US" altLang="en-US" sz="1200" dirty="0">
                <a:solidFill>
                  <a:schemeClr val="tx1"/>
                </a:solidFill>
                <a:latin typeface="Times New Roman" panose="02020603050405020304" pitchFamily="18" charset="0"/>
                <a:cs typeface="Times New Roman" panose="02020603050405020304" pitchFamily="18" charset="0"/>
              </a:rPr>
              <a:t>, Christopher J. </a:t>
            </a:r>
            <a:r>
              <a:rPr lang="en-US" altLang="en-US" sz="1200" dirty="0" err="1">
                <a:solidFill>
                  <a:schemeClr val="tx1"/>
                </a:solidFill>
                <a:latin typeface="Times New Roman" panose="02020603050405020304" pitchFamily="18" charset="0"/>
                <a:cs typeface="Times New Roman" panose="02020603050405020304" pitchFamily="18" charset="0"/>
              </a:rPr>
              <a:t>Denicolo</a:t>
            </a:r>
            <a:r>
              <a:rPr lang="en-US" altLang="en-US" sz="1200" dirty="0">
                <a:solidFill>
                  <a:schemeClr val="tx1"/>
                </a:solidFill>
                <a:latin typeface="Times New Roman" panose="02020603050405020304" pitchFamily="18" charset="0"/>
                <a:cs typeface="Times New Roman" panose="02020603050405020304" pitchFamily="18" charset="0"/>
              </a:rPr>
              <a:t>, and Kacie </a:t>
            </a:r>
            <a:r>
              <a:rPr lang="en-US" altLang="en-US" sz="1200" dirty="0" err="1">
                <a:solidFill>
                  <a:schemeClr val="tx1"/>
                </a:solidFill>
                <a:latin typeface="Times New Roman" panose="02020603050405020304" pitchFamily="18" charset="0"/>
                <a:cs typeface="Times New Roman" panose="02020603050405020304" pitchFamily="18" charset="0"/>
              </a:rPr>
              <a:t>Hohnadell</a:t>
            </a:r>
            <a:r>
              <a:rPr lang="en-US" altLang="en-US" sz="1200" dirty="0">
                <a:solidFill>
                  <a:schemeClr val="tx1"/>
                </a:solidFill>
                <a:latin typeface="Times New Roman" panose="02020603050405020304" pitchFamily="18" charset="0"/>
                <a:cs typeface="Times New Roman" panose="02020603050405020304" pitchFamily="18" charset="0"/>
              </a:rPr>
              <a:t>.</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This technique has its downsides, as described in the chart below but the JEST Trust itself has no annual cost associated with it unless there are changes in the client’s estate plan.  Many clients prefer to have their assets under a single trust, and preexisting separate trusts can be amended and restated to be considered a part of the single JEST Trust so that re-titling of assets is not required.  It will take the planner a few hours to draft and thoroughly review their initial trust draft, or a number of JEST Trust versions and client letters and explanations drafted by </a:t>
            </a:r>
            <a:r>
              <a:rPr lang="en-US" altLang="en-US" sz="1200" dirty="0" err="1">
                <a:solidFill>
                  <a:schemeClr val="tx1"/>
                </a:solidFill>
                <a:latin typeface="Times New Roman" panose="02020603050405020304" pitchFamily="18" charset="0"/>
                <a:cs typeface="Times New Roman" panose="02020603050405020304" pitchFamily="18" charset="0"/>
              </a:rPr>
              <a:t>Gassman</a:t>
            </a:r>
            <a:r>
              <a:rPr lang="en-US" altLang="en-US" sz="1200" dirty="0">
                <a:solidFill>
                  <a:schemeClr val="tx1"/>
                </a:solidFill>
                <a:latin typeface="Times New Roman" panose="02020603050405020304" pitchFamily="18" charset="0"/>
                <a:cs typeface="Times New Roman" panose="02020603050405020304" pitchFamily="18" charset="0"/>
              </a:rPr>
              <a:t> Law Associates, PA can be purchased through the website of Phil’s Ultimate Estate Planner.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3.  	The most reliable way to achieve a full step up on the first death, with very effective incidental asset protection features is to establish a conventional Alaska Community Property Trust with an Alaskan Co-Trustee.  The Alaskan community property statute was enacted  in 1998 to allow non-Alaskan couples to form  trusts there to comply with Internal Revenue Code Section 1014(b)(6), which provides that community property will receive a full step up on the death of one spouse. This technique has been endorsed by not only Jonathan </a:t>
            </a:r>
            <a:r>
              <a:rPr lang="en-US" altLang="en-US" sz="1200" dirty="0" err="1">
                <a:solidFill>
                  <a:schemeClr val="tx1"/>
                </a:solidFill>
                <a:latin typeface="Times New Roman" panose="02020603050405020304" pitchFamily="18" charset="0"/>
                <a:cs typeface="Times New Roman" panose="02020603050405020304" pitchFamily="18" charset="0"/>
              </a:rPr>
              <a:t>Blattmachr</a:t>
            </a:r>
            <a:r>
              <a:rPr lang="en-US" altLang="en-US" sz="1200" dirty="0">
                <a:solidFill>
                  <a:schemeClr val="tx1"/>
                </a:solidFill>
                <a:latin typeface="Times New Roman" panose="02020603050405020304" pitchFamily="18" charset="0"/>
                <a:cs typeface="Times New Roman" panose="02020603050405020304" pitchFamily="18" charset="0"/>
              </a:rPr>
              <a:t>, who originated the concept, but also by Howard </a:t>
            </a:r>
            <a:r>
              <a:rPr lang="en-US" altLang="en-US" sz="1200" dirty="0" err="1">
                <a:solidFill>
                  <a:schemeClr val="tx1"/>
                </a:solidFill>
                <a:latin typeface="Times New Roman" panose="02020603050405020304" pitchFamily="18" charset="0"/>
                <a:cs typeface="Times New Roman" panose="02020603050405020304" pitchFamily="18" charset="0"/>
              </a:rPr>
              <a:t>Zartisky</a:t>
            </a:r>
            <a:r>
              <a:rPr lang="en-US" altLang="en-US" sz="1200" dirty="0">
                <a:solidFill>
                  <a:schemeClr val="tx1"/>
                </a:solidFill>
                <a:latin typeface="Times New Roman" panose="02020603050405020304" pitchFamily="18" charset="0"/>
                <a:cs typeface="Times New Roman" panose="02020603050405020304" pitchFamily="18" charset="0"/>
              </a:rPr>
              <a:t> and a number of other well respected experts. The Alaska Trust Company provides the trust form to professionals who use these, and an Alaskan lawyer is available to review and approve the trust document for only about $1000.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A chart of considerations and factors is as follows:</a:t>
            </a:r>
          </a:p>
          <a:p>
            <a:pPr algn="just">
              <a:spcBef>
                <a:spcPct val="0"/>
              </a:spcBef>
              <a:buClrTx/>
              <a:buFontTx/>
              <a:buNone/>
            </a:pPr>
            <a:endParaRPr lang="en-US" altLang="en-US" sz="1200" dirty="0">
              <a:solidFill>
                <a:schemeClr val="tx1"/>
              </a:solidFill>
              <a:latin typeface="Times New Roman" panose="02020603050405020304" pitchFamily="18" charset="0"/>
              <a:cs typeface="Times New Roman" panose="02020603050405020304" pitchFamily="18" charset="0"/>
            </a:endParaRPr>
          </a:p>
        </p:txBody>
      </p:sp>
      <p:sp>
        <p:nvSpPr>
          <p:cNvPr id="7" name="Title 1"/>
          <p:cNvSpPr>
            <a:spLocks noGrp="1"/>
          </p:cNvSpPr>
          <p:nvPr>
            <p:ph type="title" idx="4294967295"/>
          </p:nvPr>
        </p:nvSpPr>
        <p:spPr>
          <a:xfrm>
            <a:off x="7938" y="76200"/>
            <a:ext cx="9136062" cy="1143000"/>
          </a:xfrm>
        </p:spPr>
        <p:txBody>
          <a:bodyPr/>
          <a:lstStyle/>
          <a:p>
            <a:pPr algn="ctr" eaLnBrk="1" fontAlgn="auto" hangingPunct="1">
              <a:spcAft>
                <a:spcPts val="0"/>
              </a:spcAft>
              <a:defRPr/>
            </a:pPr>
            <a:r>
              <a:rPr lang="en-US" altLang="zh-CN" sz="1900" dirty="0">
                <a:latin typeface="Times New Roman" pitchFamily="18" charset="0"/>
                <a:ea typeface="+mn-ea"/>
                <a:cs typeface="+mn-cs"/>
              </a:rPr>
              <a:t>The Stepped Up Basis Conversation</a:t>
            </a:r>
            <a:br>
              <a:rPr lang="en-US" altLang="zh-CN" sz="1900" dirty="0">
                <a:latin typeface="Times New Roman" pitchFamily="18" charset="0"/>
                <a:ea typeface="+mn-ea"/>
                <a:cs typeface="+mn-cs"/>
              </a:rPr>
            </a:br>
            <a:r>
              <a:rPr lang="en-US" altLang="zh-CN" sz="1900" dirty="0">
                <a:latin typeface="Times New Roman" pitchFamily="18" charset="0"/>
                <a:ea typeface="+mn-ea"/>
                <a:cs typeface="+mn-cs"/>
              </a:rPr>
              <a:t>By: Jonathan </a:t>
            </a:r>
            <a:r>
              <a:rPr lang="en-US" altLang="zh-CN" sz="1900" dirty="0" err="1">
                <a:latin typeface="Times New Roman" pitchFamily="18" charset="0"/>
                <a:ea typeface="+mn-ea"/>
                <a:cs typeface="+mn-cs"/>
              </a:rPr>
              <a:t>Blattmachr</a:t>
            </a:r>
            <a:r>
              <a:rPr lang="en-US" altLang="zh-CN" sz="1900" dirty="0">
                <a:latin typeface="Times New Roman" pitchFamily="18" charset="0"/>
                <a:ea typeface="+mn-ea"/>
                <a:cs typeface="+mn-cs"/>
              </a:rPr>
              <a:t> and Alan S. Gassman</a:t>
            </a:r>
            <a:r>
              <a:rPr lang="en-US" sz="1900" dirty="0">
                <a:latin typeface="Times New Roman" pitchFamily="18" charset="0"/>
                <a:cs typeface="Times New Roman" pitchFamily="18" charset="0"/>
              </a:rPr>
              <a:t/>
            </a:r>
            <a:br>
              <a:rPr lang="en-US" sz="1900" dirty="0">
                <a:latin typeface="Times New Roman" pitchFamily="18" charset="0"/>
                <a:cs typeface="Times New Roman" pitchFamily="18" charset="0"/>
              </a:rPr>
            </a:br>
            <a:r>
              <a:rPr lang="en-US" sz="1400" dirty="0">
                <a:latin typeface="Times New Roman" pitchFamily="18" charset="0"/>
                <a:cs typeface="Times New Roman" pitchFamily="18" charset="0"/>
              </a:rPr>
              <a:t>Copyright © 2013</a:t>
            </a:r>
          </a:p>
        </p:txBody>
      </p:sp>
    </p:spTree>
    <p:extLst>
      <p:ext uri="{BB962C8B-B14F-4D97-AF65-F5344CB8AC3E}">
        <p14:creationId xmlns:p14="http://schemas.microsoft.com/office/powerpoint/2010/main" val="9541704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0" y="153988"/>
            <a:ext cx="9144000" cy="609600"/>
          </a:xfrm>
        </p:spPr>
        <p:txBody>
          <a:bodyPr anchor="t">
            <a:normAutofit/>
          </a:bodyPr>
          <a:lstStyle/>
          <a:p>
            <a:pPr algn="ctr" defTabSz="457200">
              <a:defRPr/>
            </a:pPr>
            <a:r>
              <a:rPr lang="en-US" altLang="en-US" sz="2800" b="1" dirty="0">
                <a:latin typeface="Times New Roman" panose="02020603050405020304" pitchFamily="18" charset="0"/>
              </a:rPr>
              <a:t>The Stepped-Up Basis Conversation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375269328"/>
              </p:ext>
            </p:extLst>
          </p:nvPr>
        </p:nvGraphicFramePr>
        <p:xfrm>
          <a:off x="244240" y="628650"/>
          <a:ext cx="8655520" cy="5675897"/>
        </p:xfrm>
        <a:graphic>
          <a:graphicData uri="http://schemas.openxmlformats.org/drawingml/2006/table">
            <a:tbl>
              <a:tblPr firstRow="1" bandRow="1">
                <a:tableStyleId>{8799B23B-EC83-4686-B30A-512413B5E67A}</a:tableStyleId>
              </a:tblPr>
              <a:tblGrid>
                <a:gridCol w="2163880">
                  <a:extLst>
                    <a:ext uri="{9D8B030D-6E8A-4147-A177-3AD203B41FA5}">
                      <a16:colId xmlns:a16="http://schemas.microsoft.com/office/drawing/2014/main" val="20000"/>
                    </a:ext>
                  </a:extLst>
                </a:gridCol>
                <a:gridCol w="2163880">
                  <a:extLst>
                    <a:ext uri="{9D8B030D-6E8A-4147-A177-3AD203B41FA5}">
                      <a16:colId xmlns:a16="http://schemas.microsoft.com/office/drawing/2014/main" val="20001"/>
                    </a:ext>
                  </a:extLst>
                </a:gridCol>
                <a:gridCol w="2163880">
                  <a:extLst>
                    <a:ext uri="{9D8B030D-6E8A-4147-A177-3AD203B41FA5}">
                      <a16:colId xmlns:a16="http://schemas.microsoft.com/office/drawing/2014/main" val="20002"/>
                    </a:ext>
                  </a:extLst>
                </a:gridCol>
                <a:gridCol w="2163880">
                  <a:extLst>
                    <a:ext uri="{9D8B030D-6E8A-4147-A177-3AD203B41FA5}">
                      <a16:colId xmlns:a16="http://schemas.microsoft.com/office/drawing/2014/main" val="20003"/>
                    </a:ext>
                  </a:extLst>
                </a:gridCol>
              </a:tblGrid>
              <a:tr h="646356">
                <a:tc>
                  <a:txBody>
                    <a:bodyPr/>
                    <a:lstStyle/>
                    <a:p>
                      <a:endParaRPr lang="en-US" sz="1200" dirty="0">
                        <a:latin typeface="Times New Roman" panose="02020603050405020304" pitchFamily="18" charset="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No Planning</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JEST or Special Power of Appointment Trust Arrangements</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aseline="0" dirty="0">
                          <a:latin typeface="Times New Roman" panose="02020603050405020304" pitchFamily="18" charset="0"/>
                          <a:cs typeface="Times New Roman" panose="02020603050405020304" pitchFamily="18" charset="0"/>
                        </a:rPr>
                        <a:t>Community Property Trust</a:t>
                      </a:r>
                      <a:endParaRPr lang="en-US" sz="1200" dirty="0">
                        <a:latin typeface="Times New Roman" panose="02020603050405020304" pitchFamily="18" charset="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1684">
                <a:tc>
                  <a:txBody>
                    <a:bodyPr/>
                    <a:lstStyle/>
                    <a:p>
                      <a:r>
                        <a:rPr lang="en-US" sz="1200" dirty="0">
                          <a:latin typeface="Times New Roman" panose="02020603050405020304" pitchFamily="18" charset="0"/>
                          <a:cs typeface="Times New Roman" panose="02020603050405020304" pitchFamily="18" charset="0"/>
                        </a:rPr>
                        <a:t>Drafting and Design Time</a:t>
                      </a:r>
                      <a:r>
                        <a:rPr lang="en-US" sz="1200" baseline="0" dirty="0">
                          <a:latin typeface="Times New Roman" panose="02020603050405020304" pitchFamily="18" charset="0"/>
                          <a:cs typeface="Times New Roman" panose="02020603050405020304" pitchFamily="18" charset="0"/>
                        </a:rPr>
                        <a:t> to Implement</a:t>
                      </a:r>
                      <a:endParaRPr lang="en-US" sz="1200" dirty="0">
                        <a:latin typeface="Times New Roman" panose="02020603050405020304" pitchFamily="18" charset="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None.</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Requires sophisticated drafting and implementation.</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Can</a:t>
                      </a:r>
                      <a:r>
                        <a:rPr lang="en-US" sz="1200" baseline="0" dirty="0">
                          <a:latin typeface="Times New Roman" panose="02020603050405020304" pitchFamily="18" charset="0"/>
                          <a:cs typeface="Times New Roman" panose="02020603050405020304" pitchFamily="18" charset="0"/>
                        </a:rPr>
                        <a:t> be simple to install.</a:t>
                      </a:r>
                      <a:endParaRPr lang="en-US" sz="1200" dirty="0">
                        <a:latin typeface="Times New Roman" panose="02020603050405020304" pitchFamily="18" charset="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31030">
                <a:tc>
                  <a:txBody>
                    <a:bodyPr/>
                    <a:lstStyle/>
                    <a:p>
                      <a:r>
                        <a:rPr lang="en-US" sz="1200" dirty="0">
                          <a:latin typeface="Times New Roman" panose="02020603050405020304" pitchFamily="18" charset="0"/>
                          <a:cs typeface="Times New Roman" panose="02020603050405020304" pitchFamily="18" charset="0"/>
                        </a:rPr>
                        <a:t>Creditor Protection Attributes</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No effect.</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Will typically expose assets to creditors to each owner spouse unless further planning is effectuated.</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Times New Roman" panose="02020603050405020304" pitchFamily="18" charset="0"/>
                          <a:cs typeface="Times New Roman" panose="02020603050405020304" pitchFamily="18" charset="0"/>
                        </a:rPr>
                        <a:t>Alaska creditor protection law applies.</a:t>
                      </a:r>
                    </a:p>
                    <a:p>
                      <a:endParaRPr lang="en-US" sz="1200" dirty="0">
                        <a:latin typeface="Times New Roman" panose="02020603050405020304" pitchFamily="18" charset="0"/>
                        <a:cs typeface="Times New Roman" panose="02020603050405020304"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208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Annual Maintenance Costs</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None beyond what client is already paying.</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None but best to review assets and allocation within JEST periodically.</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$3,000 per year payment to Alaska trust company and requiring that the clients follow appropriate formalities if they want to have creditor protection attributes. (But not necessarily required in Florida!)</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157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Administration After Death of First Spouse</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No special provisions needed.</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Must meet with qualified planner to decide how to allocate assets between one or two credit shelter trusts and administration issues. </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Can simply dissolve trust or maintain trust and step up has occurred.</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002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Degree of Tax Certainty</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Nonapplicable.</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The Service may challenge the stepped-up basis and funding of a credit shelter trust from the assets of the first dying spouse.</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anose="02020603050405020304" pitchFamily="18" charset="0"/>
                          <a:ea typeface="+mn-ea"/>
                          <a:cs typeface="Times New Roman" panose="02020603050405020304" pitchFamily="18" charset="0"/>
                        </a:rPr>
                        <a:t>Statutory support and over decades of community property case law eliminates stepped-up basis and full credit shelter trust funding issues.</a:t>
                      </a: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0301631"/>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Box 3"/>
          <p:cNvSpPr txBox="1">
            <a:spLocks noChangeArrowheads="1"/>
          </p:cNvSpPr>
          <p:nvPr/>
        </p:nvSpPr>
        <p:spPr bwMode="auto">
          <a:xfrm>
            <a:off x="0" y="1219200"/>
            <a:ext cx="9144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Dear Lawyer and CPA:</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Thanks for all the work you did for Mom and Dad over the years.  As the result of Dad</a:t>
            </a:r>
            <a:r>
              <a:rPr lang="en-US" altLang="en-US" sz="1200" dirty="0">
                <a:solidFill>
                  <a:schemeClr val="tx1"/>
                </a:solidFill>
                <a:latin typeface="Times New Roman" panose="02020603050405020304" pitchFamily="18" charset="0"/>
                <a:cs typeface="Times New Roman" panose="02020603050405020304" pitchFamily="18" charset="0"/>
                <a:sym typeface="WP TypographicSymbols" panose="00000400000000000000" pitchFamily="2" charset="0"/>
              </a:rPr>
              <a:t>’</a:t>
            </a:r>
            <a:r>
              <a:rPr lang="en-US" altLang="en-US" sz="1200" dirty="0">
                <a:solidFill>
                  <a:schemeClr val="tx1"/>
                </a:solidFill>
                <a:latin typeface="Times New Roman" panose="02020603050405020304" pitchFamily="18" charset="0"/>
                <a:cs typeface="Times New Roman" panose="02020603050405020304" pitchFamily="18" charset="0"/>
              </a:rPr>
              <a:t>s recent death, we are having to sell their joint investment account assets to pay for Mom’s care.  My accountant says that we have to pay a 20% income tax on a lot of the gains as the result of this.  Was there any way that this could have been avoided?</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On a $400,000 portfolio this is costing over $71,000 in taxes.</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Thanks for helping our parents to avoid probate, but what about all these income taxes?</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Response from Planner;</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Dear Son of Clients Who is a Personal Injury Lawyer:</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I am glad to hear that your Mom is getting good care.</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We suggested consideration of a JEST trust or an Alaska community property trust, but they decided against this.  If you could wait to sell the assets after your mother dies you will not have the income tax. Maybe you could loan the money to your mother and let her hold the appreciated assets.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You and your siblings may consider doing this type of planning for yourselves now.  I can see that you are doing very well based upon the Billboards and television advertising.  Keep up the great work!!</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b="1" u="sng" dirty="0">
                <a:solidFill>
                  <a:schemeClr val="tx1"/>
                </a:solidFill>
                <a:latin typeface="Times New Roman" panose="02020603050405020304" pitchFamily="18" charset="0"/>
                <a:cs typeface="Times New Roman" panose="02020603050405020304" pitchFamily="18" charset="0"/>
              </a:rPr>
              <a:t>Conclusion</a:t>
            </a: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 </a:t>
            </a:r>
          </a:p>
          <a:p>
            <a:pPr algn="just">
              <a:spcBef>
                <a:spcPct val="0"/>
              </a:spcBef>
              <a:buClrTx/>
              <a:buFontTx/>
              <a:buNone/>
            </a:pPr>
            <a:r>
              <a:rPr lang="en-US" altLang="en-US" sz="1200" dirty="0">
                <a:solidFill>
                  <a:schemeClr val="tx1"/>
                </a:solidFill>
                <a:latin typeface="Times New Roman" panose="02020603050405020304" pitchFamily="18" charset="0"/>
                <a:cs typeface="Times New Roman" panose="02020603050405020304" pitchFamily="18" charset="0"/>
              </a:rPr>
              <a:t>Planners need to become accustomed to stepped-up basis planning being in the forefront of objectives and structuring.  The Alaska community property trust is extremely under-utilized, and the JEST trust or stepped-up basis power of appointment arrangements can be considered for those clients who for whatever reason would not prefer to use an Alaska community property trust.</a:t>
            </a:r>
          </a:p>
        </p:txBody>
      </p:sp>
      <p:sp>
        <p:nvSpPr>
          <p:cNvPr id="8" name="Title 1"/>
          <p:cNvSpPr>
            <a:spLocks noGrp="1"/>
          </p:cNvSpPr>
          <p:nvPr>
            <p:ph type="title" idx="4294967295"/>
          </p:nvPr>
        </p:nvSpPr>
        <p:spPr>
          <a:xfrm>
            <a:off x="3969" y="76200"/>
            <a:ext cx="9136063" cy="1143000"/>
          </a:xfrm>
        </p:spPr>
        <p:txBody>
          <a:bodyPr/>
          <a:lstStyle/>
          <a:p>
            <a:pPr algn="ctr" eaLnBrk="1" fontAlgn="auto" hangingPunct="1">
              <a:spcAft>
                <a:spcPts val="0"/>
              </a:spcAft>
              <a:defRPr/>
            </a:pPr>
            <a:r>
              <a:rPr lang="en-US" altLang="zh-CN" sz="1900" dirty="0">
                <a:latin typeface="Times New Roman" pitchFamily="18" charset="0"/>
                <a:ea typeface="+mn-ea"/>
                <a:cs typeface="+mn-cs"/>
              </a:rPr>
              <a:t>The Stepped Up Basis Conversation</a:t>
            </a:r>
            <a:br>
              <a:rPr lang="en-US" altLang="zh-CN" sz="1900" dirty="0">
                <a:latin typeface="Times New Roman" pitchFamily="18" charset="0"/>
                <a:ea typeface="+mn-ea"/>
                <a:cs typeface="+mn-cs"/>
              </a:rPr>
            </a:br>
            <a:r>
              <a:rPr lang="en-US" altLang="zh-CN" sz="1900" dirty="0">
                <a:latin typeface="Times New Roman" pitchFamily="18" charset="0"/>
                <a:ea typeface="+mn-ea"/>
                <a:cs typeface="+mn-cs"/>
              </a:rPr>
              <a:t>By: Jonathan </a:t>
            </a:r>
            <a:r>
              <a:rPr lang="en-US" altLang="zh-CN" sz="1900" dirty="0" err="1">
                <a:latin typeface="Times New Roman" pitchFamily="18" charset="0"/>
                <a:ea typeface="+mn-ea"/>
                <a:cs typeface="+mn-cs"/>
              </a:rPr>
              <a:t>Blattmachr</a:t>
            </a:r>
            <a:r>
              <a:rPr lang="en-US" altLang="zh-CN" sz="1900" dirty="0">
                <a:latin typeface="Times New Roman" pitchFamily="18" charset="0"/>
                <a:ea typeface="+mn-ea"/>
                <a:cs typeface="+mn-cs"/>
              </a:rPr>
              <a:t> and Alan S. Gassman</a:t>
            </a:r>
            <a:r>
              <a:rPr lang="en-US" sz="1900" dirty="0">
                <a:latin typeface="Times New Roman" pitchFamily="18" charset="0"/>
                <a:cs typeface="Times New Roman" pitchFamily="18" charset="0"/>
              </a:rPr>
              <a:t/>
            </a:r>
            <a:br>
              <a:rPr lang="en-US" sz="1900" dirty="0">
                <a:latin typeface="Times New Roman" pitchFamily="18" charset="0"/>
                <a:cs typeface="Times New Roman" pitchFamily="18" charset="0"/>
              </a:rPr>
            </a:br>
            <a:r>
              <a:rPr lang="en-US" sz="1400" dirty="0">
                <a:latin typeface="Times New Roman" pitchFamily="18" charset="0"/>
                <a:cs typeface="Times New Roman" pitchFamily="18" charset="0"/>
              </a:rPr>
              <a:t>Copyright © 2013</a:t>
            </a:r>
          </a:p>
        </p:txBody>
      </p:sp>
    </p:spTree>
    <p:extLst>
      <p:ext uri="{BB962C8B-B14F-4D97-AF65-F5344CB8AC3E}">
        <p14:creationId xmlns:p14="http://schemas.microsoft.com/office/powerpoint/2010/main" val="1613086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0223" y="697281"/>
            <a:ext cx="4362641" cy="5647718"/>
          </a:xfrm>
          <a:prstGeom prst="rect">
            <a:avLst/>
          </a:prstGeom>
        </p:spPr>
      </p:pic>
      <p:pic>
        <p:nvPicPr>
          <p:cNvPr id="6" name="Picture 5"/>
          <p:cNvPicPr>
            <a:picLocks noChangeAspect="1"/>
          </p:cNvPicPr>
          <p:nvPr/>
        </p:nvPicPr>
        <p:blipFill>
          <a:blip r:embed="rId4"/>
          <a:stretch>
            <a:fillRect/>
          </a:stretch>
        </p:blipFill>
        <p:spPr>
          <a:xfrm>
            <a:off x="4721225" y="5201949"/>
            <a:ext cx="4058466" cy="1169181"/>
          </a:xfrm>
          <a:prstGeom prst="rect">
            <a:avLst/>
          </a:prstGeom>
        </p:spPr>
      </p:pic>
      <p:pic>
        <p:nvPicPr>
          <p:cNvPr id="5" name="Picture 4"/>
          <p:cNvPicPr>
            <a:picLocks noChangeAspect="1"/>
          </p:cNvPicPr>
          <p:nvPr/>
        </p:nvPicPr>
        <p:blipFill>
          <a:blip r:embed="rId5"/>
          <a:stretch>
            <a:fillRect/>
          </a:stretch>
        </p:blipFill>
        <p:spPr>
          <a:xfrm>
            <a:off x="4721225" y="697281"/>
            <a:ext cx="4058466" cy="4812531"/>
          </a:xfrm>
          <a:prstGeom prst="rect">
            <a:avLst/>
          </a:prstGeom>
        </p:spPr>
      </p:pic>
      <p:pic>
        <p:nvPicPr>
          <p:cNvPr id="7" name="Picture 6"/>
          <p:cNvPicPr>
            <a:picLocks noChangeAspect="1"/>
          </p:cNvPicPr>
          <p:nvPr/>
        </p:nvPicPr>
        <p:blipFill>
          <a:blip r:embed="rId6"/>
          <a:stretch>
            <a:fillRect/>
          </a:stretch>
        </p:blipFill>
        <p:spPr>
          <a:xfrm>
            <a:off x="446241" y="2886214"/>
            <a:ext cx="4125759" cy="1228949"/>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2082789" y="90211"/>
            <a:ext cx="4978422" cy="369332"/>
          </a:xfrm>
          <a:prstGeom prst="rect">
            <a:avLst/>
          </a:prstGeom>
          <a:noFill/>
        </p:spPr>
        <p:txBody>
          <a:bodyPr wrap="square" rtlCol="0">
            <a:spAutoFit/>
          </a:bodyPr>
          <a:lstStyle/>
          <a:p>
            <a:r>
              <a:rPr lang="en-US" dirty="0">
                <a:hlinkClick r:id="rId7"/>
              </a:rPr>
              <a:t>CLICK THIS LINK TO PURCHASE ON AMAZON.COM</a:t>
            </a:r>
            <a:endParaRPr lang="en-US" dirty="0"/>
          </a:p>
        </p:txBody>
      </p:sp>
    </p:spTree>
    <p:extLst>
      <p:ext uri="{BB962C8B-B14F-4D97-AF65-F5344CB8AC3E}">
        <p14:creationId xmlns:p14="http://schemas.microsoft.com/office/powerpoint/2010/main" val="1180940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444750" y="222250"/>
            <a:ext cx="4254500" cy="6524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TBE Revocable Trust</a:t>
            </a:r>
          </a:p>
        </p:txBody>
      </p:sp>
      <p:grpSp>
        <p:nvGrpSpPr>
          <p:cNvPr id="509955" name="Group 15"/>
          <p:cNvGrpSpPr>
            <a:grpSpLocks/>
          </p:cNvGrpSpPr>
          <p:nvPr/>
        </p:nvGrpSpPr>
        <p:grpSpPr bwMode="auto">
          <a:xfrm>
            <a:off x="1335088" y="1106488"/>
            <a:ext cx="6473825" cy="5178425"/>
            <a:chOff x="1335820" y="1107219"/>
            <a:chExt cx="6472361" cy="5178287"/>
          </a:xfrm>
        </p:grpSpPr>
        <p:sp>
          <p:nvSpPr>
            <p:cNvPr id="4" name="Oval 3"/>
            <p:cNvSpPr/>
            <p:nvPr/>
          </p:nvSpPr>
          <p:spPr>
            <a:xfrm>
              <a:off x="3487983" y="2005720"/>
              <a:ext cx="1541113" cy="9143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TBE</a:t>
              </a:r>
            </a:p>
            <a:p>
              <a:pPr algn="ctr">
                <a:defRPr/>
              </a:pPr>
              <a:r>
                <a:rPr lang="en-US" b="1" dirty="0">
                  <a:solidFill>
                    <a:schemeClr val="tx1"/>
                  </a:solidFill>
                  <a:latin typeface="Times New Roman" panose="02020603050405020304" pitchFamily="18" charset="0"/>
                  <a:cs typeface="Times New Roman" panose="02020603050405020304" pitchFamily="18" charset="0"/>
                </a:rPr>
                <a:t>REVOCABLE TRUST</a:t>
              </a:r>
            </a:p>
          </p:txBody>
        </p:sp>
        <p:sp>
          <p:nvSpPr>
            <p:cNvPr id="5" name="Rounded Rectangle 4"/>
            <p:cNvSpPr/>
            <p:nvPr/>
          </p:nvSpPr>
          <p:spPr>
            <a:xfrm>
              <a:off x="1380260" y="1107219"/>
              <a:ext cx="1883936" cy="5492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1</a:t>
              </a:r>
            </a:p>
          </p:txBody>
        </p:sp>
        <p:sp>
          <p:nvSpPr>
            <p:cNvPr id="6" name="Rounded Rectangle 5"/>
            <p:cNvSpPr/>
            <p:nvPr/>
          </p:nvSpPr>
          <p:spPr>
            <a:xfrm>
              <a:off x="5316370" y="1115156"/>
              <a:ext cx="1883936" cy="5492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2</a:t>
              </a:r>
            </a:p>
          </p:txBody>
        </p:sp>
        <p:sp>
          <p:nvSpPr>
            <p:cNvPr id="7" name="TextBox 29"/>
            <p:cNvSpPr txBox="1"/>
            <p:nvPr/>
          </p:nvSpPr>
          <p:spPr>
            <a:xfrm>
              <a:off x="1600872" y="3194725"/>
              <a:ext cx="5942256" cy="155888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200" b="1" dirty="0">
                  <a:latin typeface="Times New Roman" panose="02020603050405020304" pitchFamily="18" charset="0"/>
                  <a:cs typeface="Times New Roman" panose="02020603050405020304" pitchFamily="18" charset="0"/>
                </a:rPr>
                <a:t>Carefully drafted Trust provides that all beneficial interests are owned as tenants by the entireties, and solely owned by surviving spouse after first death - </a:t>
              </a:r>
            </a:p>
            <a:p>
              <a:pPr>
                <a:defRPr/>
              </a:pPr>
              <a:endParaRPr lang="en-US" sz="1200" b="1" dirty="0">
                <a:latin typeface="Times New Roman" panose="02020603050405020304" pitchFamily="18" charset="0"/>
                <a:cs typeface="Times New Roman" panose="02020603050405020304" pitchFamily="18" charset="0"/>
              </a:endParaRPr>
            </a:p>
            <a:p>
              <a:pPr>
                <a:defRPr/>
              </a:pPr>
              <a:r>
                <a:rPr lang="en-US" sz="1200" b="1" dirty="0">
                  <a:latin typeface="Times New Roman" panose="02020603050405020304" pitchFamily="18" charset="0"/>
                  <a:cs typeface="Times New Roman" panose="02020603050405020304" pitchFamily="18" charset="0"/>
                </a:rPr>
                <a:t>Then acts as a simple Revocable Trust for the surviving spouse.</a:t>
              </a:r>
            </a:p>
            <a:p>
              <a:pPr>
                <a:defRPr/>
              </a:pPr>
              <a:endParaRPr lang="en-US" sz="1200" b="1" dirty="0">
                <a:latin typeface="Times New Roman" panose="02020603050405020304" pitchFamily="18" charset="0"/>
                <a:cs typeface="Times New Roman" panose="02020603050405020304" pitchFamily="18" charset="0"/>
              </a:endParaRPr>
            </a:p>
            <a:p>
              <a:pPr>
                <a:defRPr/>
              </a:pPr>
              <a:r>
                <a:rPr lang="en-US" sz="1200" b="1" dirty="0">
                  <a:latin typeface="Times New Roman" panose="02020603050405020304" pitchFamily="18" charset="0"/>
                  <a:cs typeface="Times New Roman" panose="02020603050405020304" pitchFamily="18" charset="0"/>
                </a:rPr>
                <a:t>Surviving spouse must have total control over the Trust after the first death to qualify under tenancy by the entireties.</a:t>
              </a:r>
            </a:p>
          </p:txBody>
        </p:sp>
        <p:cxnSp>
          <p:nvCxnSpPr>
            <p:cNvPr id="8" name="Straight Connector 7"/>
            <p:cNvCxnSpPr/>
            <p:nvPr/>
          </p:nvCxnSpPr>
          <p:spPr>
            <a:xfrm>
              <a:off x="3264196" y="1381849"/>
              <a:ext cx="995138" cy="623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59334" y="1389786"/>
              <a:ext cx="1057036" cy="615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8"/>
            <p:cNvSpPr txBox="1"/>
            <p:nvPr/>
          </p:nvSpPr>
          <p:spPr>
            <a:xfrm>
              <a:off x="1335820" y="4809170"/>
              <a:ext cx="6472361" cy="1476336"/>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800" b="1" dirty="0">
                  <a:solidFill>
                    <a:schemeClr val="accent1"/>
                  </a:solidFill>
                  <a:latin typeface="Times New Roman" panose="02020603050405020304" pitchFamily="18" charset="0"/>
                  <a:cs typeface="Times New Roman" panose="02020603050405020304" pitchFamily="18" charset="0"/>
                </a:rPr>
                <a:t>Question ?</a:t>
              </a:r>
              <a:r>
                <a:rPr lang="en-US" sz="1800" b="1" u="sng" dirty="0">
                  <a:solidFill>
                    <a:schemeClr val="accent4"/>
                  </a:solidFill>
                  <a:latin typeface="Times New Roman" panose="02020603050405020304" pitchFamily="18" charset="0"/>
                  <a:cs typeface="Times New Roman" panose="02020603050405020304" pitchFamily="18" charset="0"/>
                </a:rPr>
                <a:t/>
              </a:r>
              <a:br>
                <a:rPr lang="en-US" sz="1800" b="1" u="sng" dirty="0">
                  <a:solidFill>
                    <a:schemeClr val="accent4"/>
                  </a:solidFill>
                  <a:latin typeface="Times New Roman" panose="02020603050405020304" pitchFamily="18" charset="0"/>
                  <a:cs typeface="Times New Roman" panose="02020603050405020304" pitchFamily="18" charset="0"/>
                </a:rPr>
              </a:br>
              <a:r>
                <a:rPr lang="en-US" sz="600" dirty="0">
                  <a:solidFill>
                    <a:schemeClr val="bg1"/>
                  </a:solidFill>
                  <a:latin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cs typeface="Times New Roman" panose="02020603050405020304" pitchFamily="18" charset="0"/>
              </a:endParaRPr>
            </a:p>
            <a:p>
              <a:pPr algn="ctr">
                <a:defRPr/>
              </a:pPr>
              <a:r>
                <a:rPr lang="en-US" sz="1200" b="1" dirty="0">
                  <a:latin typeface="Times New Roman" panose="02020603050405020304" pitchFamily="18" charset="0"/>
                  <a:cs typeface="Times New Roman" panose="02020603050405020304" pitchFamily="18" charset="0"/>
                </a:rPr>
                <a:t>Why not have Credit Shelter/QTIP Trust provisions that would be activated to the extent that the surviving spouse disclaims TBE Trust assets? - To be a true TBE Trust, the beneficial interest disclaimed would need to flow through the probate estate of the first dying spouse, but could be poured back into the Trust and then handled by “if a disclaim occurs” provisions, or under Testamentary Trust provisions in Last Will and Testament.</a:t>
              </a:r>
              <a:br>
                <a:rPr lang="en-US" sz="1200" b="1" dirty="0">
                  <a:latin typeface="Times New Roman" panose="02020603050405020304" pitchFamily="18" charset="0"/>
                  <a:cs typeface="Times New Roman" panose="02020603050405020304" pitchFamily="18" charset="0"/>
                </a:rPr>
              </a:br>
              <a:endParaRPr lang="en-US" sz="1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8969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295400" y="393700"/>
            <a:ext cx="6553200" cy="6524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TBE Revocable Trust/ LLC Combo – Hold the Fries!</a:t>
            </a:r>
          </a:p>
        </p:txBody>
      </p:sp>
      <p:sp>
        <p:nvSpPr>
          <p:cNvPr id="510979" name="TextBox 12"/>
          <p:cNvSpPr txBox="1">
            <a:spLocks noChangeArrowheads="1"/>
          </p:cNvSpPr>
          <p:nvPr/>
        </p:nvSpPr>
        <p:spPr bwMode="auto">
          <a:xfrm>
            <a:off x="457200" y="1468438"/>
            <a:ext cx="792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a:solidFill>
                  <a:schemeClr val="tx1"/>
                </a:solidFill>
                <a:latin typeface="Times New Roman" panose="02020603050405020304" pitchFamily="18" charset="0"/>
                <a:cs typeface="Times New Roman" panose="02020603050405020304" pitchFamily="18" charset="0"/>
              </a:rPr>
              <a:t>TBE LLC ownership will pass to Revocable Trust by pay-on-death clause on death of surviving spouse.</a:t>
            </a:r>
          </a:p>
        </p:txBody>
      </p:sp>
      <p:grpSp>
        <p:nvGrpSpPr>
          <p:cNvPr id="510980" name="Group 6"/>
          <p:cNvGrpSpPr>
            <a:grpSpLocks/>
          </p:cNvGrpSpPr>
          <p:nvPr/>
        </p:nvGrpSpPr>
        <p:grpSpPr bwMode="auto">
          <a:xfrm>
            <a:off x="1600200" y="2400300"/>
            <a:ext cx="5819775" cy="2595563"/>
            <a:chOff x="797078" y="2385451"/>
            <a:chExt cx="5820355" cy="2596379"/>
          </a:xfrm>
        </p:grpSpPr>
        <p:grpSp>
          <p:nvGrpSpPr>
            <p:cNvPr id="510984" name="Group 15"/>
            <p:cNvGrpSpPr>
              <a:grpSpLocks/>
            </p:cNvGrpSpPr>
            <p:nvPr/>
          </p:nvGrpSpPr>
          <p:grpSpPr bwMode="auto">
            <a:xfrm>
              <a:off x="797078" y="2385451"/>
              <a:ext cx="5820355" cy="2596379"/>
              <a:chOff x="1380214" y="1107219"/>
              <a:chExt cx="5820355" cy="2596379"/>
            </a:xfrm>
          </p:grpSpPr>
          <p:sp>
            <p:nvSpPr>
              <p:cNvPr id="4" name="Oval 3"/>
              <p:cNvSpPr/>
              <p:nvPr/>
            </p:nvSpPr>
            <p:spPr>
              <a:xfrm>
                <a:off x="4725410" y="2788911"/>
                <a:ext cx="1543204" cy="9146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TBE</a:t>
                </a:r>
              </a:p>
              <a:p>
                <a:pPr algn="ctr">
                  <a:defRPr/>
                </a:pPr>
                <a:r>
                  <a:rPr lang="en-US" b="1" dirty="0">
                    <a:solidFill>
                      <a:schemeClr val="tx1"/>
                    </a:solidFill>
                    <a:latin typeface="Times New Roman" panose="02020603050405020304" pitchFamily="18" charset="0"/>
                    <a:cs typeface="Times New Roman" panose="02020603050405020304" pitchFamily="18" charset="0"/>
                  </a:rPr>
                  <a:t>REVOCABLE TRUST</a:t>
                </a:r>
              </a:p>
            </p:txBody>
          </p:sp>
          <p:sp>
            <p:nvSpPr>
              <p:cNvPr id="5" name="Rounded Rectangle 4"/>
              <p:cNvSpPr/>
              <p:nvPr/>
            </p:nvSpPr>
            <p:spPr>
              <a:xfrm>
                <a:off x="1380214" y="1107219"/>
                <a:ext cx="1884551" cy="5478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1</a:t>
                </a:r>
              </a:p>
            </p:txBody>
          </p:sp>
          <p:sp>
            <p:nvSpPr>
              <p:cNvPr id="6" name="Rounded Rectangle 5"/>
              <p:cNvSpPr/>
              <p:nvPr/>
            </p:nvSpPr>
            <p:spPr>
              <a:xfrm>
                <a:off x="5316019" y="1115159"/>
                <a:ext cx="1884550" cy="5478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2</a:t>
                </a:r>
              </a:p>
            </p:txBody>
          </p:sp>
          <p:cxnSp>
            <p:nvCxnSpPr>
              <p:cNvPr id="8" name="Straight Connector 7"/>
              <p:cNvCxnSpPr>
                <a:stCxn id="5" idx="3"/>
                <a:endCxn id="510986" idx="0"/>
              </p:cNvCxnSpPr>
              <p:nvPr/>
            </p:nvCxnSpPr>
            <p:spPr>
              <a:xfrm>
                <a:off x="3264765" y="1381943"/>
                <a:ext cx="925604" cy="5176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1"/>
                <a:endCxn id="510986" idx="0"/>
              </p:cNvCxnSpPr>
              <p:nvPr/>
            </p:nvCxnSpPr>
            <p:spPr>
              <a:xfrm flipH="1">
                <a:off x="4190369" y="1389883"/>
                <a:ext cx="1125650" cy="5097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Oval 16"/>
            <p:cNvSpPr/>
            <p:nvPr/>
          </p:nvSpPr>
          <p:spPr>
            <a:xfrm>
              <a:off x="1455957" y="4067143"/>
              <a:ext cx="1541616" cy="9146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TBE</a:t>
              </a:r>
            </a:p>
            <a:p>
              <a:pPr algn="ctr">
                <a:defRPr/>
              </a:pPr>
              <a:r>
                <a:rPr lang="en-US" b="1" dirty="0">
                  <a:solidFill>
                    <a:schemeClr val="tx1"/>
                  </a:solidFill>
                  <a:latin typeface="Times New Roman" panose="02020603050405020304" pitchFamily="18" charset="0"/>
                  <a:cs typeface="Times New Roman" panose="02020603050405020304" pitchFamily="18" charset="0"/>
                </a:rPr>
                <a:t>LLC</a:t>
              </a:r>
            </a:p>
          </p:txBody>
        </p:sp>
        <p:sp>
          <p:nvSpPr>
            <p:cNvPr id="510986" name="TextBox 13"/>
            <p:cNvSpPr txBox="1">
              <a:spLocks noChangeArrowheads="1"/>
            </p:cNvSpPr>
            <p:nvPr/>
          </p:nvSpPr>
          <p:spPr bwMode="auto">
            <a:xfrm>
              <a:off x="3200400" y="3178242"/>
              <a:ext cx="814591" cy="36933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a:spcBef>
                  <a:spcPct val="0"/>
                </a:spcBef>
                <a:buClrTx/>
                <a:buFontTx/>
                <a:buNone/>
              </a:pPr>
              <a:r>
                <a:rPr lang="en-US" altLang="en-US" dirty="0">
                  <a:solidFill>
                    <a:schemeClr val="tx1"/>
                  </a:solidFill>
                  <a:latin typeface="Times New Roman" panose="02020603050405020304" pitchFamily="18" charset="0"/>
                </a:rPr>
                <a:t>TBE</a:t>
              </a:r>
            </a:p>
          </p:txBody>
        </p:sp>
        <p:cxnSp>
          <p:nvCxnSpPr>
            <p:cNvPr id="16" name="Straight Connector 15"/>
            <p:cNvCxnSpPr>
              <a:stCxn id="510986" idx="2"/>
              <a:endCxn id="17" idx="0"/>
            </p:cNvCxnSpPr>
            <p:nvPr/>
          </p:nvCxnSpPr>
          <p:spPr>
            <a:xfrm flipH="1">
              <a:off x="2225970" y="3547866"/>
              <a:ext cx="1381263" cy="519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10986" idx="2"/>
              <a:endCxn id="4" idx="0"/>
            </p:cNvCxnSpPr>
            <p:nvPr/>
          </p:nvCxnSpPr>
          <p:spPr>
            <a:xfrm>
              <a:off x="3607233" y="3547866"/>
              <a:ext cx="1306643" cy="519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6"/>
              <a:endCxn id="4" idx="2"/>
            </p:cNvCxnSpPr>
            <p:nvPr/>
          </p:nvCxnSpPr>
          <p:spPr>
            <a:xfrm>
              <a:off x="2997572" y="4524486"/>
              <a:ext cx="114470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6124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703263" y="63500"/>
            <a:ext cx="7737475" cy="6524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Florida and APT Jurisdiction Trust Varieties</a:t>
            </a:r>
          </a:p>
        </p:txBody>
      </p:sp>
      <p:sp>
        <p:nvSpPr>
          <p:cNvPr id="4" name="TextBox 52"/>
          <p:cNvSpPr txBox="1"/>
          <p:nvPr/>
        </p:nvSpPr>
        <p:spPr>
          <a:xfrm>
            <a:off x="573088" y="2914650"/>
            <a:ext cx="1728787" cy="32004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b="1" dirty="0">
                <a:latin typeface="Times New Roman" panose="02020603050405020304" pitchFamily="18" charset="0"/>
                <a:cs typeface="Times New Roman" panose="02020603050405020304" pitchFamily="18" charset="0"/>
              </a:rPr>
              <a:t>To preserve assets for marriage, management , or otherwise.</a:t>
            </a:r>
          </a:p>
          <a:p>
            <a:pPr>
              <a:defRPr/>
            </a:pPr>
            <a:endParaRPr lang="en-US" sz="1050" b="1" dirty="0">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Grantor retains power to prevent distributions and testamentary power to appoint how assets pass on death - may be limited to not being exercisable in favor of creditors or creditors of estate, and exercisable only with approval of a non-adverse party not acting as a fiduciary.</a:t>
            </a:r>
          </a:p>
          <a:p>
            <a:pPr>
              <a:defRPr/>
            </a:pPr>
            <a:endParaRPr lang="en-US" sz="1050" b="1" dirty="0">
              <a:latin typeface="Times New Roman" panose="02020603050405020304" pitchFamily="18" charset="0"/>
              <a:cs typeface="Times New Roman" panose="02020603050405020304" pitchFamily="18" charset="0"/>
            </a:endParaRPr>
          </a:p>
        </p:txBody>
      </p:sp>
      <p:sp>
        <p:nvSpPr>
          <p:cNvPr id="5" name="Oval 4"/>
          <p:cNvSpPr/>
          <p:nvPr/>
        </p:nvSpPr>
        <p:spPr>
          <a:xfrm>
            <a:off x="590550" y="1557338"/>
            <a:ext cx="1628775" cy="10652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INCOMPLETE GIFT TRUST </a:t>
            </a:r>
            <a:endParaRPr lang="en-US" sz="900" b="1" dirty="0">
              <a:solidFill>
                <a:schemeClr val="tx1"/>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2454275" y="803275"/>
            <a:ext cx="7938" cy="5311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6"/>
          <p:cNvSpPr txBox="1"/>
          <p:nvPr/>
        </p:nvSpPr>
        <p:spPr>
          <a:xfrm>
            <a:off x="2684463" y="2914650"/>
            <a:ext cx="1739900" cy="32004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50" b="1" dirty="0">
                <a:latin typeface="Times New Roman" panose="02020603050405020304" pitchFamily="18" charset="0"/>
                <a:cs typeface="Times New Roman" panose="02020603050405020304" pitchFamily="18" charset="0"/>
              </a:rPr>
              <a:t>Use Crummey Power for annual exclusions, or part of Grantor's exemption amount.</a:t>
            </a:r>
          </a:p>
          <a:p>
            <a:pPr>
              <a:defRPr/>
            </a:pPr>
            <a:endParaRPr lang="en-US" sz="1050" b="1" dirty="0">
              <a:latin typeface="Times New Roman" panose="02020603050405020304" pitchFamily="18" charset="0"/>
              <a:cs typeface="Times New Roman" panose="02020603050405020304" pitchFamily="18" charset="0"/>
            </a:endParaRPr>
          </a:p>
          <a:p>
            <a:pPr>
              <a:defRPr/>
            </a:pPr>
            <a:r>
              <a:rPr lang="en-US" sz="1050" b="1" dirty="0">
                <a:latin typeface="Times New Roman" panose="02020603050405020304" pitchFamily="18" charset="0"/>
                <a:cs typeface="Times New Roman" panose="02020603050405020304" pitchFamily="18" charset="0"/>
              </a:rPr>
              <a:t>Held for health, education, and maintenance of individuals other than the Grantor.</a:t>
            </a:r>
          </a:p>
          <a:p>
            <a:pPr>
              <a:defRPr/>
            </a:pPr>
            <a:endParaRPr lang="en-US" sz="1050" b="1" dirty="0">
              <a:latin typeface="Times New Roman" panose="02020603050405020304" pitchFamily="18" charset="0"/>
              <a:cs typeface="Times New Roman" panose="02020603050405020304" pitchFamily="18" charset="0"/>
            </a:endParaRPr>
          </a:p>
          <a:p>
            <a:pPr>
              <a:defRPr/>
            </a:pPr>
            <a:r>
              <a:rPr lang="en-US" sz="1050" b="1" dirty="0">
                <a:latin typeface="Times New Roman" panose="02020603050405020304" pitchFamily="18" charset="0"/>
                <a:cs typeface="Times New Roman" panose="02020603050405020304" pitchFamily="18" charset="0"/>
              </a:rPr>
              <a:t>Complete gift to fund - will not be included in Grantor's estate.</a:t>
            </a:r>
          </a:p>
          <a:p>
            <a:pPr>
              <a:defRPr/>
            </a:pPr>
            <a:endParaRPr lang="en-US" sz="1050" b="1" dirty="0">
              <a:latin typeface="Times New Roman" panose="02020603050405020304" pitchFamily="18" charset="0"/>
              <a:cs typeface="Times New Roman" panose="02020603050405020304" pitchFamily="18" charset="0"/>
            </a:endParaRPr>
          </a:p>
          <a:p>
            <a:pPr>
              <a:defRPr/>
            </a:pPr>
            <a:r>
              <a:rPr lang="en-US" sz="1050" b="1" dirty="0">
                <a:latin typeface="Times New Roman" panose="02020603050405020304" pitchFamily="18" charset="0"/>
                <a:cs typeface="Times New Roman" panose="02020603050405020304" pitchFamily="18" charset="0"/>
              </a:rPr>
              <a:t>Grantor/Contributor cannot be a beneficiary.</a:t>
            </a:r>
          </a:p>
        </p:txBody>
      </p:sp>
      <p:cxnSp>
        <p:nvCxnSpPr>
          <p:cNvPr id="8" name="Straight Connector 7"/>
          <p:cNvCxnSpPr/>
          <p:nvPr/>
        </p:nvCxnSpPr>
        <p:spPr>
          <a:xfrm flipH="1">
            <a:off x="4559300" y="747713"/>
            <a:ext cx="25400" cy="5367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70"/>
          <p:cNvSpPr txBox="1"/>
          <p:nvPr/>
        </p:nvSpPr>
        <p:spPr>
          <a:xfrm>
            <a:off x="6710363" y="765175"/>
            <a:ext cx="1824037" cy="604838"/>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b="1" dirty="0">
                <a:latin typeface="Times New Roman" panose="02020603050405020304" pitchFamily="18" charset="0"/>
                <a:cs typeface="Times New Roman" panose="02020603050405020304" pitchFamily="18" charset="0"/>
              </a:rPr>
              <a:t>Reciprocal Asset Protection Trusts</a:t>
            </a:r>
          </a:p>
        </p:txBody>
      </p:sp>
      <p:sp>
        <p:nvSpPr>
          <p:cNvPr id="10" name="Oval 9"/>
          <p:cNvSpPr/>
          <p:nvPr/>
        </p:nvSpPr>
        <p:spPr>
          <a:xfrm>
            <a:off x="6710363" y="1812925"/>
            <a:ext cx="9906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900" b="1" dirty="0">
                <a:solidFill>
                  <a:schemeClr val="tx1"/>
                </a:solidFill>
                <a:latin typeface="Times New Roman" panose="02020603050405020304" pitchFamily="18" charset="0"/>
                <a:cs typeface="Times New Roman" panose="02020603050405020304" pitchFamily="18" charset="0"/>
              </a:rPr>
              <a:t>TRUST 1</a:t>
            </a:r>
          </a:p>
        </p:txBody>
      </p:sp>
      <p:sp>
        <p:nvSpPr>
          <p:cNvPr id="11" name="Oval 10"/>
          <p:cNvSpPr/>
          <p:nvPr/>
        </p:nvSpPr>
        <p:spPr>
          <a:xfrm>
            <a:off x="2841625" y="1557338"/>
            <a:ext cx="1423988" cy="10652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FLORIDA COMPLETE GIFT TRUST </a:t>
            </a: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12" name="TextBox 77"/>
          <p:cNvSpPr txBox="1"/>
          <p:nvPr/>
        </p:nvSpPr>
        <p:spPr>
          <a:xfrm>
            <a:off x="6548438" y="2914650"/>
            <a:ext cx="2214562" cy="31464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50" b="1" dirty="0">
                <a:latin typeface="Times New Roman" panose="02020603050405020304" pitchFamily="18" charset="0"/>
                <a:cs typeface="Times New Roman" panose="02020603050405020304" pitchFamily="18" charset="0"/>
              </a:rPr>
              <a:t>Beware the reciprocal trust doctrine, both under estate tax law and creditor protection law - see Gideon Rothschild's article entitled </a:t>
            </a:r>
            <a:r>
              <a:rPr lang="en-US" sz="1050" b="1" i="1" dirty="0">
                <a:latin typeface="Times New Roman" panose="02020603050405020304" pitchFamily="18" charset="0"/>
                <a:cs typeface="Times New Roman" panose="02020603050405020304" pitchFamily="18" charset="0"/>
              </a:rPr>
              <a:t>Creditor Protection - - The Reciprocal Issue for Reciprocal Trusts (It's Not Just About Estate Taxes ).  </a:t>
            </a:r>
          </a:p>
          <a:p>
            <a:pPr>
              <a:defRPr/>
            </a:pPr>
            <a:endParaRPr lang="en-US" sz="1050" b="1" i="1" dirty="0">
              <a:latin typeface="Times New Roman" panose="02020603050405020304" pitchFamily="18" charset="0"/>
              <a:cs typeface="Times New Roman" panose="02020603050405020304" pitchFamily="18" charset="0"/>
            </a:endParaRPr>
          </a:p>
          <a:p>
            <a:pPr>
              <a:defRPr/>
            </a:pPr>
            <a:r>
              <a:rPr lang="en-US" sz="900" b="1" dirty="0">
                <a:latin typeface="Times New Roman" panose="02020603050405020304" pitchFamily="18" charset="0"/>
                <a:cs typeface="Times New Roman" panose="02020603050405020304" pitchFamily="18" charset="0"/>
              </a:rPr>
              <a:t>http://www.mosessinger.com/site/files/creditorprotectionreciprocaltrusts.pdf</a:t>
            </a:r>
          </a:p>
        </p:txBody>
      </p:sp>
      <p:sp>
        <p:nvSpPr>
          <p:cNvPr id="13" name="Oval 12"/>
          <p:cNvSpPr/>
          <p:nvPr/>
        </p:nvSpPr>
        <p:spPr>
          <a:xfrm>
            <a:off x="7764463" y="1812925"/>
            <a:ext cx="9144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900" b="1" dirty="0">
                <a:solidFill>
                  <a:schemeClr val="tx1"/>
                </a:solidFill>
                <a:latin typeface="Times New Roman" panose="02020603050405020304" pitchFamily="18" charset="0"/>
                <a:cs typeface="Times New Roman" panose="02020603050405020304" pitchFamily="18" charset="0"/>
              </a:rPr>
              <a:t>TRUST 2</a:t>
            </a:r>
          </a:p>
        </p:txBody>
      </p:sp>
      <p:sp>
        <p:nvSpPr>
          <p:cNvPr id="14" name="Oval 13"/>
          <p:cNvSpPr/>
          <p:nvPr/>
        </p:nvSpPr>
        <p:spPr>
          <a:xfrm>
            <a:off x="6592888" y="1546225"/>
            <a:ext cx="2170112" cy="11207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en-US" dirty="0">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flipV="1">
            <a:off x="6502400" y="1381125"/>
            <a:ext cx="2398713" cy="1373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791075" y="1557338"/>
            <a:ext cx="1460500" cy="10652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APT</a:t>
            </a:r>
          </a:p>
          <a:p>
            <a:pPr algn="ctr">
              <a:defRPr/>
            </a:pPr>
            <a:r>
              <a:rPr lang="en-US" b="1" dirty="0">
                <a:solidFill>
                  <a:schemeClr val="tx1"/>
                </a:solidFill>
                <a:latin typeface="Times New Roman" panose="02020603050405020304" pitchFamily="18" charset="0"/>
                <a:cs typeface="Times New Roman" panose="02020603050405020304" pitchFamily="18" charset="0"/>
              </a:rPr>
              <a:t>COMPLETE GIFT TRUST </a:t>
            </a:r>
            <a:endParaRPr lang="en-US" sz="9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702175" y="2914650"/>
            <a:ext cx="1641475" cy="31464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050" b="1" dirty="0">
                <a:latin typeface="Times New Roman" panose="02020603050405020304" pitchFamily="18" charset="0"/>
                <a:cs typeface="Times New Roman" panose="02020603050405020304" pitchFamily="18" charset="0"/>
              </a:rPr>
              <a:t>Use Crummey Power for annual exclusions, or part of Grantor's exemption amount.</a:t>
            </a:r>
          </a:p>
          <a:p>
            <a:pPr>
              <a:defRPr/>
            </a:pPr>
            <a:endParaRPr lang="en-US" sz="1050" b="1" dirty="0">
              <a:latin typeface="Times New Roman" panose="02020603050405020304" pitchFamily="18" charset="0"/>
              <a:cs typeface="Times New Roman" panose="02020603050405020304" pitchFamily="18" charset="0"/>
            </a:endParaRPr>
          </a:p>
          <a:p>
            <a:pPr>
              <a:defRPr/>
            </a:pPr>
            <a:r>
              <a:rPr lang="en-US" sz="1050" b="1" dirty="0">
                <a:latin typeface="Times New Roman" panose="02020603050405020304" pitchFamily="18" charset="0"/>
                <a:cs typeface="Times New Roman" panose="02020603050405020304" pitchFamily="18" charset="0"/>
              </a:rPr>
              <a:t>Held for health, education, and maintenance of individuals other than the Grantor.</a:t>
            </a:r>
          </a:p>
          <a:p>
            <a:pPr>
              <a:defRPr/>
            </a:pPr>
            <a:endParaRPr lang="en-US" sz="1050" b="1" dirty="0">
              <a:latin typeface="Times New Roman" panose="02020603050405020304" pitchFamily="18" charset="0"/>
              <a:cs typeface="Times New Roman" panose="02020603050405020304" pitchFamily="18" charset="0"/>
            </a:endParaRPr>
          </a:p>
          <a:p>
            <a:pPr>
              <a:defRPr/>
            </a:pPr>
            <a:r>
              <a:rPr lang="en-US" sz="1050" b="1" dirty="0">
                <a:latin typeface="Times New Roman" panose="02020603050405020304" pitchFamily="18" charset="0"/>
                <a:cs typeface="Times New Roman" panose="02020603050405020304" pitchFamily="18" charset="0"/>
              </a:rPr>
              <a:t>Complete gift to fund - will not be included in Grantor's estate.</a:t>
            </a:r>
          </a:p>
          <a:p>
            <a:pPr>
              <a:defRPr/>
            </a:pPr>
            <a:endParaRPr lang="en-US" sz="1050" b="1" dirty="0">
              <a:latin typeface="Times New Roman" panose="02020603050405020304" pitchFamily="18" charset="0"/>
              <a:cs typeface="Times New Roman" panose="02020603050405020304" pitchFamily="18" charset="0"/>
            </a:endParaRPr>
          </a:p>
          <a:p>
            <a:pPr>
              <a:defRPr/>
            </a:pPr>
            <a:r>
              <a:rPr lang="en-US" sz="1050" b="1" dirty="0">
                <a:latin typeface="Times New Roman" panose="02020603050405020304" pitchFamily="18" charset="0"/>
                <a:cs typeface="Times New Roman" panose="02020603050405020304" pitchFamily="18" charset="0"/>
              </a:rPr>
              <a:t>Under PLR 200944002, Grantor may be a discretionary beneficiary.</a:t>
            </a:r>
          </a:p>
        </p:txBody>
      </p:sp>
      <p:cxnSp>
        <p:nvCxnSpPr>
          <p:cNvPr id="18" name="Straight Connector 17"/>
          <p:cNvCxnSpPr/>
          <p:nvPr/>
        </p:nvCxnSpPr>
        <p:spPr>
          <a:xfrm flipH="1">
            <a:off x="6456363" y="727075"/>
            <a:ext cx="23812" cy="5365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220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Box 94"/>
          <p:cNvSpPr txBox="1">
            <a:spLocks noChangeArrowheads="1"/>
          </p:cNvSpPr>
          <p:nvPr/>
        </p:nvSpPr>
        <p:spPr bwMode="auto">
          <a:xfrm>
            <a:off x="5943600" y="6336507"/>
            <a:ext cx="25019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Building 1             Lot 1            Condo 1</a:t>
            </a:r>
          </a:p>
        </p:txBody>
      </p:sp>
      <p:sp>
        <p:nvSpPr>
          <p:cNvPr id="10" name="Oval 9"/>
          <p:cNvSpPr/>
          <p:nvPr/>
        </p:nvSpPr>
        <p:spPr bwMode="auto">
          <a:xfrm>
            <a:off x="1562100" y="825500"/>
            <a:ext cx="1447800" cy="8382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800" dirty="0">
                <a:solidFill>
                  <a:schemeClr val="tx1"/>
                </a:solidFill>
                <a:latin typeface="Arial" panose="020B0604020202020204" pitchFamily="34" charset="0"/>
                <a:cs typeface="Arial" panose="020B0604020202020204" pitchFamily="34" charset="0"/>
              </a:rPr>
              <a:t>SINGLE </a:t>
            </a:r>
            <a:br>
              <a:rPr lang="en-US" sz="800" dirty="0">
                <a:solidFill>
                  <a:schemeClr val="tx1"/>
                </a:solidFill>
                <a:latin typeface="Arial" panose="020B0604020202020204" pitchFamily="34" charset="0"/>
                <a:cs typeface="Arial" panose="020B0604020202020204" pitchFamily="34" charset="0"/>
              </a:rPr>
            </a:br>
            <a:r>
              <a:rPr lang="en-US" sz="800" dirty="0">
                <a:solidFill>
                  <a:schemeClr val="tx1"/>
                </a:solidFill>
                <a:latin typeface="Arial" panose="020B0604020202020204" pitchFamily="34" charset="0"/>
                <a:cs typeface="Arial" panose="020B0604020202020204" pitchFamily="34" charset="0"/>
              </a:rPr>
              <a:t>(NON-MARRIED) INDIVIDUAL</a:t>
            </a:r>
          </a:p>
        </p:txBody>
      </p:sp>
      <p:sp>
        <p:nvSpPr>
          <p:cNvPr id="11" name="Oval 10"/>
          <p:cNvSpPr/>
          <p:nvPr/>
        </p:nvSpPr>
        <p:spPr bwMode="auto">
          <a:xfrm>
            <a:off x="2743200" y="1981200"/>
            <a:ext cx="1524000" cy="6858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1000" dirty="0">
                <a:solidFill>
                  <a:schemeClr val="tx1"/>
                </a:solidFill>
                <a:latin typeface="Arial" panose="020B0604020202020204" pitchFamily="34" charset="0"/>
                <a:cs typeface="Arial" panose="020B0604020202020204" pitchFamily="34" charset="0"/>
              </a:rPr>
              <a:t>HOMESTEAD</a:t>
            </a:r>
            <a:endParaRPr lang="en-US" sz="800" dirty="0">
              <a:solidFill>
                <a:schemeClr val="tx1"/>
              </a:solidFill>
              <a:latin typeface="Arial" panose="020B0604020202020204" pitchFamily="34" charset="0"/>
              <a:cs typeface="Arial" panose="020B0604020202020204" pitchFamily="34" charset="0"/>
            </a:endParaRPr>
          </a:p>
        </p:txBody>
      </p:sp>
      <p:sp>
        <p:nvSpPr>
          <p:cNvPr id="12" name="Oval 11"/>
          <p:cNvSpPr/>
          <p:nvPr/>
        </p:nvSpPr>
        <p:spPr bwMode="auto">
          <a:xfrm>
            <a:off x="1905000" y="2743200"/>
            <a:ext cx="990600" cy="9144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800" dirty="0">
                <a:solidFill>
                  <a:schemeClr val="tx1"/>
                </a:solidFill>
                <a:latin typeface="Arial" panose="020B0604020202020204" pitchFamily="34" charset="0"/>
                <a:cs typeface="Arial" panose="020B0604020202020204" pitchFamily="34" charset="0"/>
              </a:rPr>
              <a:t>LIVING TRUST</a:t>
            </a:r>
          </a:p>
        </p:txBody>
      </p:sp>
      <p:sp>
        <p:nvSpPr>
          <p:cNvPr id="143366" name="TextBox 13"/>
          <p:cNvSpPr txBox="1">
            <a:spLocks noChangeArrowheads="1"/>
          </p:cNvSpPr>
          <p:nvPr/>
        </p:nvSpPr>
        <p:spPr bwMode="auto">
          <a:xfrm>
            <a:off x="266700" y="2068513"/>
            <a:ext cx="24384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900" b="0" dirty="0"/>
              <a:t>IRA Account              Automobile</a:t>
            </a:r>
          </a:p>
          <a:p>
            <a:pPr eaLnBrk="1" hangingPunct="1"/>
            <a:r>
              <a:rPr lang="en-US" altLang="en-US" sz="900" b="0" dirty="0"/>
              <a:t>401k/Pension Account</a:t>
            </a:r>
          </a:p>
          <a:p>
            <a:pPr eaLnBrk="1" hangingPunct="1"/>
            <a:r>
              <a:rPr lang="en-US" altLang="en-US" sz="900" b="0" dirty="0"/>
              <a:t>Annuity Contracts</a:t>
            </a:r>
          </a:p>
          <a:p>
            <a:pPr eaLnBrk="1" hangingPunct="1"/>
            <a:r>
              <a:rPr lang="en-US" altLang="en-US" sz="900" b="0" dirty="0"/>
              <a:t>Life Insurance</a:t>
            </a:r>
          </a:p>
          <a:p>
            <a:pPr eaLnBrk="1" hangingPunct="1"/>
            <a:r>
              <a:rPr lang="en-US" altLang="en-US" sz="900" b="0" dirty="0"/>
              <a:t>Can deposit into a wage account.</a:t>
            </a:r>
          </a:p>
        </p:txBody>
      </p:sp>
      <p:sp>
        <p:nvSpPr>
          <p:cNvPr id="143367" name="Rectangle 14"/>
          <p:cNvSpPr>
            <a:spLocks noChangeArrowheads="1"/>
          </p:cNvSpPr>
          <p:nvPr/>
        </p:nvSpPr>
        <p:spPr bwMode="auto">
          <a:xfrm>
            <a:off x="77788" y="4833938"/>
            <a:ext cx="906462" cy="765175"/>
          </a:xfrm>
          <a:prstGeom prst="rect">
            <a:avLst/>
          </a:prstGeom>
          <a:noFill/>
          <a:ln w="158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en-US" sz="1000"/>
              <a:t>WAGE ACCOUNT?</a:t>
            </a:r>
          </a:p>
        </p:txBody>
      </p:sp>
      <p:sp>
        <p:nvSpPr>
          <p:cNvPr id="16" name="Oval 15"/>
          <p:cNvSpPr/>
          <p:nvPr/>
        </p:nvSpPr>
        <p:spPr bwMode="auto">
          <a:xfrm>
            <a:off x="1524000" y="4648200"/>
            <a:ext cx="1295400" cy="11430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700" dirty="0">
                <a:solidFill>
                  <a:schemeClr val="tx1"/>
                </a:solidFill>
                <a:latin typeface="Arial" panose="020B0604020202020204" pitchFamily="34" charset="0"/>
                <a:cs typeface="Arial" panose="020B0604020202020204" pitchFamily="34" charset="0"/>
              </a:rPr>
              <a:t>PROFESSIONAL PRACTICE CORPORATION</a:t>
            </a:r>
          </a:p>
        </p:txBody>
      </p:sp>
      <p:sp>
        <p:nvSpPr>
          <p:cNvPr id="21" name="Oval 20"/>
          <p:cNvSpPr/>
          <p:nvPr/>
        </p:nvSpPr>
        <p:spPr bwMode="auto">
          <a:xfrm>
            <a:off x="3276600" y="4648200"/>
            <a:ext cx="1295400" cy="11430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700" dirty="0">
                <a:solidFill>
                  <a:schemeClr val="tx1"/>
                </a:solidFill>
                <a:latin typeface="Arial" panose="020B0604020202020204" pitchFamily="34" charset="0"/>
                <a:cs typeface="Arial" panose="020B0604020202020204" pitchFamily="34" charset="0"/>
              </a:rPr>
              <a:t>PROFESSIONAL BUILDING AND/OR EQUIPMENT LLC</a:t>
            </a:r>
          </a:p>
        </p:txBody>
      </p:sp>
      <p:sp>
        <p:nvSpPr>
          <p:cNvPr id="22" name="Oval 21"/>
          <p:cNvSpPr/>
          <p:nvPr/>
        </p:nvSpPr>
        <p:spPr bwMode="auto">
          <a:xfrm>
            <a:off x="4648200" y="4657725"/>
            <a:ext cx="1295400" cy="11430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700" dirty="0">
                <a:solidFill>
                  <a:schemeClr val="tx1"/>
                </a:solidFill>
                <a:latin typeface="Arial" panose="020B0604020202020204" pitchFamily="34" charset="0"/>
                <a:cs typeface="Arial" panose="020B0604020202020204" pitchFamily="34" charset="0"/>
              </a:rPr>
              <a:t>SECURITIES FLP</a:t>
            </a:r>
          </a:p>
        </p:txBody>
      </p:sp>
      <p:sp>
        <p:nvSpPr>
          <p:cNvPr id="23" name="Oval 22"/>
          <p:cNvSpPr/>
          <p:nvPr/>
        </p:nvSpPr>
        <p:spPr bwMode="auto">
          <a:xfrm>
            <a:off x="6413500" y="4480719"/>
            <a:ext cx="1295400" cy="11430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700" dirty="0">
                <a:solidFill>
                  <a:schemeClr val="tx1"/>
                </a:solidFill>
                <a:latin typeface="Arial" panose="020B0604020202020204" pitchFamily="34" charset="0"/>
                <a:cs typeface="Arial" panose="020B0604020202020204" pitchFamily="34" charset="0"/>
              </a:rPr>
              <a:t>REAL ESTATE FLP</a:t>
            </a:r>
          </a:p>
        </p:txBody>
      </p:sp>
      <p:sp>
        <p:nvSpPr>
          <p:cNvPr id="143372" name="Oval 23"/>
          <p:cNvSpPr>
            <a:spLocks noChangeArrowheads="1"/>
          </p:cNvSpPr>
          <p:nvPr/>
        </p:nvSpPr>
        <p:spPr bwMode="auto">
          <a:xfrm>
            <a:off x="5867400" y="5713413"/>
            <a:ext cx="609600" cy="533400"/>
          </a:xfrm>
          <a:prstGeom prst="ellipse">
            <a:avLst/>
          </a:prstGeom>
          <a:solidFill>
            <a:schemeClr val="accent1"/>
          </a:solidFill>
          <a:ln w="9525" algn="ctr">
            <a:solidFill>
              <a:schemeClr val="tx1"/>
            </a:solidFill>
            <a:round/>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en-US" sz="800"/>
              <a:t>LLC</a:t>
            </a:r>
          </a:p>
        </p:txBody>
      </p:sp>
      <p:sp>
        <p:nvSpPr>
          <p:cNvPr id="143373" name="Oval 24"/>
          <p:cNvSpPr>
            <a:spLocks noChangeArrowheads="1"/>
          </p:cNvSpPr>
          <p:nvPr/>
        </p:nvSpPr>
        <p:spPr bwMode="auto">
          <a:xfrm>
            <a:off x="6515100" y="5761038"/>
            <a:ext cx="609600" cy="533400"/>
          </a:xfrm>
          <a:prstGeom prst="ellipse">
            <a:avLst/>
          </a:prstGeom>
          <a:solidFill>
            <a:schemeClr val="accent1"/>
          </a:solidFill>
          <a:ln w="9525" algn="ctr">
            <a:solidFill>
              <a:schemeClr val="tx1"/>
            </a:solidFill>
            <a:round/>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en-US" sz="800"/>
              <a:t>LLC</a:t>
            </a:r>
          </a:p>
        </p:txBody>
      </p:sp>
      <p:sp>
        <p:nvSpPr>
          <p:cNvPr id="143374" name="Oval 25"/>
          <p:cNvSpPr>
            <a:spLocks noChangeArrowheads="1"/>
          </p:cNvSpPr>
          <p:nvPr/>
        </p:nvSpPr>
        <p:spPr bwMode="auto">
          <a:xfrm>
            <a:off x="7213600" y="5761038"/>
            <a:ext cx="609600" cy="533400"/>
          </a:xfrm>
          <a:prstGeom prst="ellipse">
            <a:avLst/>
          </a:prstGeom>
          <a:solidFill>
            <a:schemeClr val="accent1"/>
          </a:solidFill>
          <a:ln w="9525" algn="ctr">
            <a:solidFill>
              <a:schemeClr val="tx1"/>
            </a:solidFill>
            <a:round/>
            <a:headEnd/>
            <a:tailEnd/>
          </a:ln>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en-US" sz="800"/>
              <a:t>LLC</a:t>
            </a:r>
          </a:p>
        </p:txBody>
      </p:sp>
      <p:sp>
        <p:nvSpPr>
          <p:cNvPr id="27" name="Oval 26"/>
          <p:cNvSpPr/>
          <p:nvPr/>
        </p:nvSpPr>
        <p:spPr bwMode="auto">
          <a:xfrm>
            <a:off x="4267200" y="2743200"/>
            <a:ext cx="1066800" cy="990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800" dirty="0">
                <a:solidFill>
                  <a:schemeClr val="tx1"/>
                </a:solidFill>
                <a:latin typeface="Arial" panose="020B0604020202020204" pitchFamily="34" charset="0"/>
                <a:cs typeface="Arial" panose="020B0604020202020204" pitchFamily="34" charset="0"/>
              </a:rPr>
              <a:t>GIFTING TRUST</a:t>
            </a:r>
          </a:p>
        </p:txBody>
      </p:sp>
      <p:sp>
        <p:nvSpPr>
          <p:cNvPr id="28" name="Oval 27"/>
          <p:cNvSpPr/>
          <p:nvPr/>
        </p:nvSpPr>
        <p:spPr bwMode="auto">
          <a:xfrm>
            <a:off x="5486400" y="2743200"/>
            <a:ext cx="1143000" cy="990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700" dirty="0">
                <a:solidFill>
                  <a:schemeClr val="tx1"/>
                </a:solidFill>
                <a:latin typeface="Arial" panose="020B0604020202020204" pitchFamily="34" charset="0"/>
                <a:cs typeface="Arial" panose="020B0604020202020204" pitchFamily="34" charset="0"/>
              </a:rPr>
              <a:t>OFFSHORE ASSET PROTECTION TRUST</a:t>
            </a:r>
          </a:p>
        </p:txBody>
      </p:sp>
      <p:sp>
        <p:nvSpPr>
          <p:cNvPr id="29" name="Oval 28"/>
          <p:cNvSpPr/>
          <p:nvPr/>
        </p:nvSpPr>
        <p:spPr bwMode="auto">
          <a:xfrm>
            <a:off x="6781800" y="2743200"/>
            <a:ext cx="1143000" cy="990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700" dirty="0">
                <a:solidFill>
                  <a:schemeClr val="tx1"/>
                </a:solidFill>
                <a:latin typeface="Arial" panose="020B0604020202020204" pitchFamily="34" charset="0"/>
                <a:cs typeface="Arial" panose="020B0604020202020204" pitchFamily="34" charset="0"/>
              </a:rPr>
              <a:t>NEVADA ASSET PROTECTION TRUST</a:t>
            </a:r>
          </a:p>
        </p:txBody>
      </p:sp>
      <p:sp>
        <p:nvSpPr>
          <p:cNvPr id="30" name="Oval 29"/>
          <p:cNvSpPr/>
          <p:nvPr/>
        </p:nvSpPr>
        <p:spPr bwMode="auto">
          <a:xfrm>
            <a:off x="8001000" y="2743200"/>
            <a:ext cx="990600" cy="9906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n-US" sz="700" dirty="0">
                <a:solidFill>
                  <a:schemeClr val="tx1"/>
                </a:solidFill>
                <a:latin typeface="Arial" panose="020B0604020202020204" pitchFamily="34" charset="0"/>
                <a:cs typeface="Arial" panose="020B0604020202020204" pitchFamily="34" charset="0"/>
              </a:rPr>
              <a:t>TRUST FORMED BY CHILD WITH EXCESS ASSETS</a:t>
            </a:r>
          </a:p>
        </p:txBody>
      </p:sp>
      <p:cxnSp>
        <p:nvCxnSpPr>
          <p:cNvPr id="143379" name="Straight Connector 31"/>
          <p:cNvCxnSpPr>
            <a:cxnSpLocks noChangeShapeType="1"/>
            <a:stCxn id="23" idx="4"/>
            <a:endCxn id="143373" idx="0"/>
          </p:cNvCxnSpPr>
          <p:nvPr/>
        </p:nvCxnSpPr>
        <p:spPr bwMode="auto">
          <a:xfrm flipH="1">
            <a:off x="6819900" y="5623719"/>
            <a:ext cx="241300" cy="13731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0" name="Straight Connector 34"/>
          <p:cNvCxnSpPr>
            <a:cxnSpLocks noChangeShapeType="1"/>
            <a:stCxn id="23" idx="4"/>
            <a:endCxn id="143374" idx="0"/>
          </p:cNvCxnSpPr>
          <p:nvPr/>
        </p:nvCxnSpPr>
        <p:spPr bwMode="auto">
          <a:xfrm>
            <a:off x="7061200" y="5623719"/>
            <a:ext cx="457200" cy="13731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1" name="Straight Connector 36"/>
          <p:cNvCxnSpPr>
            <a:cxnSpLocks noChangeShapeType="1"/>
            <a:stCxn id="23" idx="4"/>
            <a:endCxn id="143372" idx="0"/>
          </p:cNvCxnSpPr>
          <p:nvPr/>
        </p:nvCxnSpPr>
        <p:spPr bwMode="auto">
          <a:xfrm flipH="1">
            <a:off x="6172200" y="5623719"/>
            <a:ext cx="889000" cy="8969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2" name="Straight Connector 38"/>
          <p:cNvCxnSpPr>
            <a:cxnSpLocks noChangeShapeType="1"/>
            <a:stCxn id="28" idx="4"/>
            <a:endCxn id="23" idx="0"/>
          </p:cNvCxnSpPr>
          <p:nvPr/>
        </p:nvCxnSpPr>
        <p:spPr bwMode="auto">
          <a:xfrm>
            <a:off x="6057900" y="3733800"/>
            <a:ext cx="1003300" cy="74691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3" name="Straight Connector 40"/>
          <p:cNvCxnSpPr>
            <a:cxnSpLocks noChangeShapeType="1"/>
            <a:stCxn id="27" idx="4"/>
            <a:endCxn id="23" idx="0"/>
          </p:cNvCxnSpPr>
          <p:nvPr/>
        </p:nvCxnSpPr>
        <p:spPr bwMode="auto">
          <a:xfrm>
            <a:off x="4800600" y="3733800"/>
            <a:ext cx="2260600" cy="74691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4" name="Straight Connector 42"/>
          <p:cNvCxnSpPr>
            <a:cxnSpLocks noChangeShapeType="1"/>
            <a:stCxn id="27" idx="4"/>
            <a:endCxn id="22" idx="0"/>
          </p:cNvCxnSpPr>
          <p:nvPr/>
        </p:nvCxnSpPr>
        <p:spPr bwMode="auto">
          <a:xfrm>
            <a:off x="4800600" y="3733800"/>
            <a:ext cx="571500" cy="914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5" name="Straight Connector 44"/>
          <p:cNvCxnSpPr>
            <a:cxnSpLocks noChangeShapeType="1"/>
            <a:stCxn id="27" idx="4"/>
            <a:endCxn id="21" idx="0"/>
          </p:cNvCxnSpPr>
          <p:nvPr/>
        </p:nvCxnSpPr>
        <p:spPr bwMode="auto">
          <a:xfrm flipH="1">
            <a:off x="3924300" y="3733800"/>
            <a:ext cx="876300" cy="914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6" name="Straight Connector 46"/>
          <p:cNvCxnSpPr>
            <a:cxnSpLocks noChangeShapeType="1"/>
            <a:stCxn id="12" idx="4"/>
            <a:endCxn id="22" idx="0"/>
          </p:cNvCxnSpPr>
          <p:nvPr/>
        </p:nvCxnSpPr>
        <p:spPr bwMode="auto">
          <a:xfrm>
            <a:off x="2400300" y="3657600"/>
            <a:ext cx="2971800" cy="99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7" name="Straight Connector 48"/>
          <p:cNvCxnSpPr>
            <a:cxnSpLocks noChangeShapeType="1"/>
            <a:stCxn id="12" idx="4"/>
            <a:endCxn id="21" idx="0"/>
          </p:cNvCxnSpPr>
          <p:nvPr/>
        </p:nvCxnSpPr>
        <p:spPr bwMode="auto">
          <a:xfrm>
            <a:off x="2400300" y="3657600"/>
            <a:ext cx="1524000" cy="99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8" name="Straight Connector 50"/>
          <p:cNvCxnSpPr>
            <a:cxnSpLocks noChangeShapeType="1"/>
            <a:stCxn id="12" idx="4"/>
            <a:endCxn id="16" idx="0"/>
          </p:cNvCxnSpPr>
          <p:nvPr/>
        </p:nvCxnSpPr>
        <p:spPr bwMode="auto">
          <a:xfrm flipH="1">
            <a:off x="2171700" y="3657600"/>
            <a:ext cx="228600" cy="990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89" name="Straight Arrow Connector 53"/>
          <p:cNvCxnSpPr>
            <a:cxnSpLocks noChangeShapeType="1"/>
            <a:stCxn id="16" idx="2"/>
            <a:endCxn id="143367" idx="3"/>
          </p:cNvCxnSpPr>
          <p:nvPr/>
        </p:nvCxnSpPr>
        <p:spPr bwMode="auto">
          <a:xfrm flipH="1" flipV="1">
            <a:off x="984250" y="5216525"/>
            <a:ext cx="539750" cy="31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3390" name="TextBox 56"/>
          <p:cNvSpPr txBox="1">
            <a:spLocks noChangeArrowheads="1"/>
          </p:cNvSpPr>
          <p:nvPr/>
        </p:nvSpPr>
        <p:spPr bwMode="auto">
          <a:xfrm>
            <a:off x="990600" y="5029200"/>
            <a:ext cx="76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Wages</a:t>
            </a:r>
          </a:p>
        </p:txBody>
      </p:sp>
      <p:cxnSp>
        <p:nvCxnSpPr>
          <p:cNvPr id="143391" name="Straight Arrow Connector 90"/>
          <p:cNvCxnSpPr>
            <a:cxnSpLocks noChangeShapeType="1"/>
            <a:stCxn id="16" idx="6"/>
            <a:endCxn id="21" idx="2"/>
          </p:cNvCxnSpPr>
          <p:nvPr/>
        </p:nvCxnSpPr>
        <p:spPr bwMode="auto">
          <a:xfrm>
            <a:off x="2819400" y="5219700"/>
            <a:ext cx="4572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3392" name="TextBox 91"/>
          <p:cNvSpPr txBox="1">
            <a:spLocks noChangeArrowheads="1"/>
          </p:cNvSpPr>
          <p:nvPr/>
        </p:nvSpPr>
        <p:spPr bwMode="auto">
          <a:xfrm>
            <a:off x="2819400" y="5257800"/>
            <a:ext cx="762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Long</a:t>
            </a:r>
          </a:p>
          <a:p>
            <a:pPr eaLnBrk="1" hangingPunct="1"/>
            <a:r>
              <a:rPr lang="en-US" altLang="en-US" sz="700" b="0"/>
              <a:t>Term</a:t>
            </a:r>
          </a:p>
          <a:p>
            <a:pPr eaLnBrk="1" hangingPunct="1"/>
            <a:r>
              <a:rPr lang="en-US" altLang="en-US" sz="700" b="0"/>
              <a:t>Lease</a:t>
            </a:r>
          </a:p>
        </p:txBody>
      </p:sp>
      <p:sp>
        <p:nvSpPr>
          <p:cNvPr id="143393" name="TextBox 92"/>
          <p:cNvSpPr txBox="1">
            <a:spLocks noChangeArrowheads="1"/>
          </p:cNvSpPr>
          <p:nvPr/>
        </p:nvSpPr>
        <p:spPr bwMode="auto">
          <a:xfrm>
            <a:off x="1219200" y="5943600"/>
            <a:ext cx="1905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Furniture, equipment, accounts receivable</a:t>
            </a:r>
          </a:p>
        </p:txBody>
      </p:sp>
      <p:sp>
        <p:nvSpPr>
          <p:cNvPr id="143394" name="TextBox 93"/>
          <p:cNvSpPr txBox="1">
            <a:spLocks noChangeArrowheads="1"/>
          </p:cNvSpPr>
          <p:nvPr/>
        </p:nvSpPr>
        <p:spPr bwMode="auto">
          <a:xfrm>
            <a:off x="4876800" y="5943600"/>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Brokerage Accounts</a:t>
            </a:r>
          </a:p>
        </p:txBody>
      </p:sp>
      <p:sp>
        <p:nvSpPr>
          <p:cNvPr id="143395" name="TextBox 95"/>
          <p:cNvSpPr txBox="1">
            <a:spLocks noChangeArrowheads="1"/>
          </p:cNvSpPr>
          <p:nvPr/>
        </p:nvSpPr>
        <p:spPr bwMode="auto">
          <a:xfrm>
            <a:off x="6858000" y="4191000"/>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S Corporation Stock</a:t>
            </a:r>
          </a:p>
        </p:txBody>
      </p:sp>
      <p:sp>
        <p:nvSpPr>
          <p:cNvPr id="143396" name="TextBox 96"/>
          <p:cNvSpPr txBox="1">
            <a:spLocks noChangeArrowheads="1"/>
          </p:cNvSpPr>
          <p:nvPr/>
        </p:nvSpPr>
        <p:spPr bwMode="auto">
          <a:xfrm>
            <a:off x="5257800" y="762000"/>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900" b="0"/>
              <a:t>Child or Children</a:t>
            </a:r>
          </a:p>
          <a:p>
            <a:pPr eaLnBrk="1" hangingPunct="1"/>
            <a:endParaRPr lang="en-US" altLang="en-US" sz="900" b="0"/>
          </a:p>
          <a:p>
            <a:pPr eaLnBrk="1" hangingPunct="1"/>
            <a:r>
              <a:rPr lang="en-US" altLang="en-US" sz="900" b="0"/>
              <a:t>529 Plans</a:t>
            </a:r>
          </a:p>
          <a:p>
            <a:pPr eaLnBrk="1" hangingPunct="1"/>
            <a:endParaRPr lang="en-US" altLang="en-US" sz="900" b="0"/>
          </a:p>
          <a:p>
            <a:pPr eaLnBrk="1" hangingPunct="1"/>
            <a:r>
              <a:rPr lang="en-US" altLang="en-US" sz="900" b="0"/>
              <a:t>UGMA Accounts (Subject to Creditors of the Child)</a:t>
            </a:r>
          </a:p>
          <a:p>
            <a:pPr eaLnBrk="1" hangingPunct="1"/>
            <a:endParaRPr lang="en-US" altLang="en-US" sz="900" b="0"/>
          </a:p>
          <a:p>
            <a:pPr eaLnBrk="1" hangingPunct="1"/>
            <a:r>
              <a:rPr lang="en-US" altLang="en-US" sz="900" b="0"/>
              <a:t>Child’s or Children’s Automobiles?</a:t>
            </a:r>
          </a:p>
          <a:p>
            <a:pPr eaLnBrk="1" hangingPunct="1"/>
            <a:r>
              <a:rPr lang="en-US" altLang="en-US" sz="900" b="0"/>
              <a:t>(Who signed for driving privileges?)</a:t>
            </a:r>
          </a:p>
        </p:txBody>
      </p:sp>
      <p:cxnSp>
        <p:nvCxnSpPr>
          <p:cNvPr id="143397" name="Straight Connector 98"/>
          <p:cNvCxnSpPr>
            <a:cxnSpLocks noChangeShapeType="1"/>
            <a:stCxn id="10" idx="2"/>
          </p:cNvCxnSpPr>
          <p:nvPr/>
        </p:nvCxnSpPr>
        <p:spPr bwMode="auto">
          <a:xfrm flipH="1">
            <a:off x="714375" y="1244600"/>
            <a:ext cx="847725" cy="8239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98" name="Straight Connector 100"/>
          <p:cNvCxnSpPr>
            <a:cxnSpLocks noChangeShapeType="1"/>
            <a:stCxn id="10" idx="3"/>
          </p:cNvCxnSpPr>
          <p:nvPr/>
        </p:nvCxnSpPr>
        <p:spPr bwMode="auto">
          <a:xfrm flipH="1">
            <a:off x="1703388" y="1541463"/>
            <a:ext cx="71437" cy="5762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399" name="Straight Connector 102"/>
          <p:cNvCxnSpPr>
            <a:cxnSpLocks noChangeShapeType="1"/>
            <a:stCxn id="10" idx="4"/>
            <a:endCxn id="11" idx="0"/>
          </p:cNvCxnSpPr>
          <p:nvPr/>
        </p:nvCxnSpPr>
        <p:spPr bwMode="auto">
          <a:xfrm>
            <a:off x="2286000" y="1663700"/>
            <a:ext cx="1219200" cy="317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400" name="Straight Connector 104"/>
          <p:cNvCxnSpPr>
            <a:cxnSpLocks noChangeShapeType="1"/>
            <a:stCxn id="10" idx="4"/>
          </p:cNvCxnSpPr>
          <p:nvPr/>
        </p:nvCxnSpPr>
        <p:spPr bwMode="auto">
          <a:xfrm>
            <a:off x="2286000" y="1663700"/>
            <a:ext cx="76200" cy="10572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3401" name="Straight Connector 106"/>
          <p:cNvCxnSpPr>
            <a:cxnSpLocks noChangeShapeType="1"/>
            <a:stCxn id="29" idx="4"/>
            <a:endCxn id="143395" idx="0"/>
          </p:cNvCxnSpPr>
          <p:nvPr/>
        </p:nvCxnSpPr>
        <p:spPr bwMode="auto">
          <a:xfrm>
            <a:off x="7353300" y="3733800"/>
            <a:ext cx="0"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3402" name="TextBox 107"/>
          <p:cNvSpPr txBox="1">
            <a:spLocks noChangeArrowheads="1"/>
          </p:cNvSpPr>
          <p:nvPr/>
        </p:nvSpPr>
        <p:spPr bwMode="auto">
          <a:xfrm>
            <a:off x="2819400" y="4114800"/>
            <a:ext cx="76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97%</a:t>
            </a:r>
          </a:p>
        </p:txBody>
      </p:sp>
      <p:sp>
        <p:nvSpPr>
          <p:cNvPr id="143403" name="TextBox 108"/>
          <p:cNvSpPr txBox="1">
            <a:spLocks noChangeArrowheads="1"/>
          </p:cNvSpPr>
          <p:nvPr/>
        </p:nvSpPr>
        <p:spPr bwMode="auto">
          <a:xfrm>
            <a:off x="3346076" y="4005262"/>
            <a:ext cx="76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97%</a:t>
            </a:r>
          </a:p>
        </p:txBody>
      </p:sp>
      <p:sp>
        <p:nvSpPr>
          <p:cNvPr id="143404" name="TextBox 109"/>
          <p:cNvSpPr txBox="1">
            <a:spLocks noChangeArrowheads="1"/>
          </p:cNvSpPr>
          <p:nvPr/>
        </p:nvSpPr>
        <p:spPr bwMode="auto">
          <a:xfrm>
            <a:off x="4343400" y="3733800"/>
            <a:ext cx="609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3%</a:t>
            </a:r>
          </a:p>
        </p:txBody>
      </p:sp>
      <p:sp>
        <p:nvSpPr>
          <p:cNvPr id="143405" name="TextBox 110"/>
          <p:cNvSpPr txBox="1">
            <a:spLocks noChangeArrowheads="1"/>
          </p:cNvSpPr>
          <p:nvPr/>
        </p:nvSpPr>
        <p:spPr bwMode="auto">
          <a:xfrm>
            <a:off x="4724400" y="3886200"/>
            <a:ext cx="609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3%</a:t>
            </a:r>
          </a:p>
        </p:txBody>
      </p:sp>
      <p:sp>
        <p:nvSpPr>
          <p:cNvPr id="143406" name="TextBox 111"/>
          <p:cNvSpPr txBox="1">
            <a:spLocks noChangeArrowheads="1"/>
          </p:cNvSpPr>
          <p:nvPr/>
        </p:nvSpPr>
        <p:spPr bwMode="auto">
          <a:xfrm>
            <a:off x="5943600" y="4343400"/>
            <a:ext cx="609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1%</a:t>
            </a:r>
          </a:p>
        </p:txBody>
      </p:sp>
      <p:sp>
        <p:nvSpPr>
          <p:cNvPr id="143407" name="TextBox 112"/>
          <p:cNvSpPr txBox="1">
            <a:spLocks noChangeArrowheads="1"/>
          </p:cNvSpPr>
          <p:nvPr/>
        </p:nvSpPr>
        <p:spPr bwMode="auto">
          <a:xfrm>
            <a:off x="6324600" y="3886200"/>
            <a:ext cx="76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eaLnBrk="1" hangingPunct="1"/>
            <a:r>
              <a:rPr lang="en-US" altLang="en-US" sz="700" b="0"/>
              <a:t>99%</a:t>
            </a:r>
          </a:p>
        </p:txBody>
      </p:sp>
      <p:sp>
        <p:nvSpPr>
          <p:cNvPr id="143408" name="TextBox 113"/>
          <p:cNvSpPr txBox="1">
            <a:spLocks noChangeArrowheads="1"/>
          </p:cNvSpPr>
          <p:nvPr/>
        </p:nvSpPr>
        <p:spPr bwMode="auto">
          <a:xfrm>
            <a:off x="8078788" y="2419350"/>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en-US" sz="700" b="0"/>
              <a:t>Parent, Trustee</a:t>
            </a:r>
          </a:p>
        </p:txBody>
      </p:sp>
      <p:cxnSp>
        <p:nvCxnSpPr>
          <p:cNvPr id="143409" name="Straight Connector 115"/>
          <p:cNvCxnSpPr>
            <a:cxnSpLocks noChangeShapeType="1"/>
            <a:stCxn id="30" idx="0"/>
            <a:endCxn id="143408" idx="2"/>
          </p:cNvCxnSpPr>
          <p:nvPr/>
        </p:nvCxnSpPr>
        <p:spPr bwMode="auto">
          <a:xfrm flipV="1">
            <a:off x="8496300" y="2619375"/>
            <a:ext cx="77788" cy="1238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3410" name="TextBox 52"/>
          <p:cNvSpPr txBox="1">
            <a:spLocks noChangeArrowheads="1"/>
          </p:cNvSpPr>
          <p:nvPr/>
        </p:nvSpPr>
        <p:spPr bwMode="auto">
          <a:xfrm>
            <a:off x="6858000" y="2209800"/>
            <a:ext cx="990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en-US" sz="700" b="0"/>
              <a:t>Nevada Trust Company, as Co-Trustee</a:t>
            </a:r>
          </a:p>
        </p:txBody>
      </p:sp>
      <p:cxnSp>
        <p:nvCxnSpPr>
          <p:cNvPr id="143411" name="Straight Connector 54"/>
          <p:cNvCxnSpPr>
            <a:cxnSpLocks noChangeShapeType="1"/>
            <a:stCxn id="29" idx="0"/>
            <a:endCxn id="143410" idx="2"/>
          </p:cNvCxnSpPr>
          <p:nvPr/>
        </p:nvCxnSpPr>
        <p:spPr bwMode="auto">
          <a:xfrm flipV="1">
            <a:off x="7353300" y="2625725"/>
            <a:ext cx="0" cy="1174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3412" name="TextBox 58"/>
          <p:cNvSpPr txBox="1">
            <a:spLocks noChangeArrowheads="1"/>
          </p:cNvSpPr>
          <p:nvPr/>
        </p:nvSpPr>
        <p:spPr bwMode="auto">
          <a:xfrm>
            <a:off x="5562600" y="21336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ctr" eaLnBrk="1" hangingPunct="1"/>
            <a:r>
              <a:rPr lang="en-US" altLang="en-US" sz="700" b="0"/>
              <a:t>Offshore Trust Company, as Trustee or Co-Trustee</a:t>
            </a:r>
          </a:p>
        </p:txBody>
      </p:sp>
      <p:cxnSp>
        <p:nvCxnSpPr>
          <p:cNvPr id="61" name="Straight Connector 60"/>
          <p:cNvCxnSpPr>
            <a:stCxn id="143412" idx="2"/>
            <a:endCxn id="28" idx="0"/>
          </p:cNvCxnSpPr>
          <p:nvPr/>
        </p:nvCxnSpPr>
        <p:spPr>
          <a:xfrm>
            <a:off x="6057900" y="2657475"/>
            <a:ext cx="0" cy="85725"/>
          </a:xfrm>
          <a:prstGeom prst="line">
            <a:avLst/>
          </a:prstGeom>
        </p:spPr>
        <p:style>
          <a:lnRef idx="2">
            <a:schemeClr val="accent1"/>
          </a:lnRef>
          <a:fillRef idx="0">
            <a:schemeClr val="accent1"/>
          </a:fillRef>
          <a:effectRef idx="1">
            <a:schemeClr val="accent1"/>
          </a:effectRef>
          <a:fontRef idx="minor">
            <a:schemeClr val="tx1"/>
          </a:fontRef>
        </p:style>
      </p:cxnSp>
      <p:sp>
        <p:nvSpPr>
          <p:cNvPr id="143414" name="Title 2"/>
          <p:cNvSpPr>
            <a:spLocks noGrp="1"/>
          </p:cNvSpPr>
          <p:nvPr>
            <p:ph type="title" idx="4294967295"/>
          </p:nvPr>
        </p:nvSpPr>
        <p:spPr>
          <a:xfrm>
            <a:off x="0" y="73025"/>
            <a:ext cx="8229600" cy="520700"/>
          </a:xfrm>
        </p:spPr>
        <p:txBody>
          <a:bodyPr>
            <a:noAutofit/>
          </a:bodyPr>
          <a:lstStyle/>
          <a:p>
            <a:pPr algn="ctr" eaLnBrk="1" hangingPunct="1"/>
            <a:r>
              <a:rPr lang="en-US" altLang="en-US" sz="2000" b="1" dirty="0">
                <a:latin typeface="Arial" panose="020B0604020202020204" pitchFamily="34" charset="0"/>
                <a:cs typeface="Arial" panose="020B0604020202020204" pitchFamily="34" charset="0"/>
              </a:rPr>
              <a:t>Estate &amp; Asset Protection Planning for the Single Professional</a:t>
            </a:r>
          </a:p>
        </p:txBody>
      </p:sp>
    </p:spTree>
    <p:extLst>
      <p:ext uri="{BB962C8B-B14F-4D97-AF65-F5344CB8AC3E}">
        <p14:creationId xmlns:p14="http://schemas.microsoft.com/office/powerpoint/2010/main" val="2358725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Oval 3"/>
          <p:cNvSpPr>
            <a:spLocks noChangeArrowheads="1"/>
          </p:cNvSpPr>
          <p:nvPr/>
        </p:nvSpPr>
        <p:spPr bwMode="auto">
          <a:xfrm>
            <a:off x="3047999" y="2209800"/>
            <a:ext cx="1905663" cy="1295400"/>
          </a:xfrm>
          <a:prstGeom prst="ellipse">
            <a:avLst/>
          </a:prstGeom>
          <a:solidFill>
            <a:srgbClr val="FFFFFF"/>
          </a:solidFill>
          <a:ln w="9525">
            <a:solidFill>
              <a:srgbClr val="000000"/>
            </a:solidFill>
            <a:round/>
            <a:headEnd/>
            <a:tailEnd/>
          </a:ln>
        </p:spPr>
        <p:txBody>
          <a:bodyPr lIns="36576" tIns="27432" rIns="36576" bIns="27432"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400" b="1" dirty="0">
                <a:solidFill>
                  <a:srgbClr val="000000"/>
                </a:solidFill>
                <a:latin typeface="Times New Roman" panose="02020603050405020304" pitchFamily="18" charset="0"/>
              </a:rPr>
              <a:t>ASSET PROTECTION TRUST</a:t>
            </a:r>
          </a:p>
        </p:txBody>
      </p:sp>
      <p:sp>
        <p:nvSpPr>
          <p:cNvPr id="408579" name="Line 2"/>
          <p:cNvSpPr>
            <a:spLocks noChangeShapeType="1"/>
          </p:cNvSpPr>
          <p:nvPr/>
        </p:nvSpPr>
        <p:spPr bwMode="auto">
          <a:xfrm flipV="1">
            <a:off x="1828800" y="2819400"/>
            <a:ext cx="117316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Times New Roman" panose="02020603050405020304" pitchFamily="18" charset="0"/>
            </a:endParaRPr>
          </a:p>
        </p:txBody>
      </p:sp>
      <p:sp>
        <p:nvSpPr>
          <p:cNvPr id="408580" name="Line 3"/>
          <p:cNvSpPr>
            <a:spLocks noChangeShapeType="1"/>
          </p:cNvSpPr>
          <p:nvPr/>
        </p:nvSpPr>
        <p:spPr bwMode="auto">
          <a:xfrm>
            <a:off x="3924300" y="1981200"/>
            <a:ext cx="0" cy="212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Times New Roman" panose="02020603050405020304" pitchFamily="18" charset="0"/>
            </a:endParaRPr>
          </a:p>
        </p:txBody>
      </p:sp>
      <p:sp>
        <p:nvSpPr>
          <p:cNvPr id="408581" name="TextBox 7"/>
          <p:cNvSpPr txBox="1">
            <a:spLocks noChangeArrowheads="1"/>
          </p:cNvSpPr>
          <p:nvPr/>
        </p:nvSpPr>
        <p:spPr bwMode="auto">
          <a:xfrm>
            <a:off x="1752600" y="1473200"/>
            <a:ext cx="434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600" dirty="0">
                <a:solidFill>
                  <a:schemeClr val="tx1"/>
                </a:solidFill>
                <a:latin typeface="Times New Roman" panose="02020603050405020304" pitchFamily="18" charset="0"/>
              </a:rPr>
              <a:t>Trust Company in proper jurisdiction = Trustee or Co-Trustee</a:t>
            </a:r>
          </a:p>
        </p:txBody>
      </p:sp>
      <p:sp>
        <p:nvSpPr>
          <p:cNvPr id="408582" name="TextBox 8"/>
          <p:cNvSpPr txBox="1">
            <a:spLocks noChangeArrowheads="1"/>
          </p:cNvSpPr>
          <p:nvPr/>
        </p:nvSpPr>
        <p:spPr bwMode="auto">
          <a:xfrm>
            <a:off x="381000" y="2438400"/>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spcBef>
                <a:spcPct val="0"/>
              </a:spcBef>
              <a:buClrTx/>
              <a:buFontTx/>
              <a:buNone/>
            </a:pPr>
            <a:r>
              <a:rPr lang="en-US" altLang="en-US" sz="1600" dirty="0">
                <a:solidFill>
                  <a:schemeClr val="tx1"/>
                </a:solidFill>
                <a:latin typeface="Times New Roman" panose="02020603050405020304" pitchFamily="18" charset="0"/>
              </a:rPr>
              <a:t>Mother &amp; Father as contributors</a:t>
            </a:r>
          </a:p>
        </p:txBody>
      </p:sp>
      <p:sp>
        <p:nvSpPr>
          <p:cNvPr id="178183" name="TextBox 9"/>
          <p:cNvSpPr txBox="1">
            <a:spLocks noChangeArrowheads="1"/>
          </p:cNvSpPr>
          <p:nvPr/>
        </p:nvSpPr>
        <p:spPr bwMode="auto">
          <a:xfrm>
            <a:off x="1676400" y="2844800"/>
            <a:ext cx="1524000" cy="260350"/>
          </a:xfrm>
          <a:prstGeom prst="rect">
            <a:avLst/>
          </a:prstGeom>
          <a:noFill/>
          <a:ln>
            <a:noFill/>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US" altLang="en-US" sz="1050" dirty="0">
                <a:latin typeface="Times New Roman" panose="02020603050405020304" pitchFamily="18" charset="0"/>
                <a:cs typeface="+mn-cs"/>
              </a:rPr>
              <a:t>Rental Home(s)</a:t>
            </a:r>
          </a:p>
        </p:txBody>
      </p:sp>
      <p:sp>
        <p:nvSpPr>
          <p:cNvPr id="408584" name="TextBox 10"/>
          <p:cNvSpPr txBox="1">
            <a:spLocks noChangeArrowheads="1"/>
          </p:cNvSpPr>
          <p:nvPr/>
        </p:nvSpPr>
        <p:spPr bwMode="auto">
          <a:xfrm>
            <a:off x="5067300" y="2438400"/>
            <a:ext cx="3886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eaLnBrk="1" hangingPunct="1">
              <a:spcBef>
                <a:spcPct val="0"/>
              </a:spcBef>
              <a:buClrTx/>
              <a:buFontTx/>
              <a:buChar char="-"/>
            </a:pPr>
            <a:r>
              <a:rPr lang="en-US" altLang="en-US" sz="1600" dirty="0">
                <a:solidFill>
                  <a:schemeClr val="tx1"/>
                </a:solidFill>
                <a:latin typeface="Times New Roman" panose="02020603050405020304" pitchFamily="18" charset="0"/>
              </a:rPr>
              <a:t>Benefits mother, father and children.</a:t>
            </a:r>
          </a:p>
          <a:p>
            <a:pPr eaLnBrk="1" hangingPunct="1">
              <a:spcBef>
                <a:spcPct val="0"/>
              </a:spcBef>
              <a:buClrTx/>
              <a:buFontTx/>
              <a:buChar char="-"/>
            </a:pPr>
            <a:r>
              <a:rPr lang="en-US" altLang="en-US" sz="1600" dirty="0">
                <a:solidFill>
                  <a:schemeClr val="tx1"/>
                </a:solidFill>
                <a:latin typeface="Times New Roman" panose="02020603050405020304" pitchFamily="18" charset="0"/>
              </a:rPr>
              <a:t>May be disregarded for income tax purposes.</a:t>
            </a:r>
          </a:p>
          <a:p>
            <a:pPr eaLnBrk="1" hangingPunct="1">
              <a:spcBef>
                <a:spcPct val="0"/>
              </a:spcBef>
              <a:buClrTx/>
              <a:buFontTx/>
              <a:buChar char="-"/>
            </a:pPr>
            <a:r>
              <a:rPr lang="en-US" altLang="en-US" sz="1600" dirty="0">
                <a:solidFill>
                  <a:schemeClr val="tx1"/>
                </a:solidFill>
                <a:latin typeface="Times New Roman" panose="02020603050405020304" pitchFamily="18" charset="0"/>
              </a:rPr>
              <a:t>No tax filing requirements if a domestic asset protection trust jurisdiction is used.</a:t>
            </a:r>
          </a:p>
          <a:p>
            <a:pPr eaLnBrk="1" hangingPunct="1">
              <a:spcBef>
                <a:spcPct val="0"/>
              </a:spcBef>
              <a:buClrTx/>
              <a:buFontTx/>
              <a:buChar char="-"/>
            </a:pPr>
            <a:r>
              <a:rPr lang="en-US" altLang="en-US" sz="1600" dirty="0">
                <a:solidFill>
                  <a:schemeClr val="tx1"/>
                </a:solidFill>
                <a:latin typeface="Times New Roman" panose="02020603050405020304" pitchFamily="18" charset="0"/>
              </a:rPr>
              <a:t>May need to have subsidiary management trust owned 100% by asset protection trust to hold title, to allow parents to have management powers (preferably one parent who does not have other exposed assets).</a:t>
            </a:r>
          </a:p>
        </p:txBody>
      </p:sp>
      <p:sp>
        <p:nvSpPr>
          <p:cNvPr id="408585" name="Title 1"/>
          <p:cNvSpPr txBox="1">
            <a:spLocks/>
          </p:cNvSpPr>
          <p:nvPr/>
        </p:nvSpPr>
        <p:spPr bwMode="auto">
          <a:xfrm>
            <a:off x="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7112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defTabSz="7112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7112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lvl="2" algn="ctr" eaLnBrk="1" hangingPunct="1">
              <a:spcBef>
                <a:spcPct val="0"/>
              </a:spcBef>
              <a:buClrTx/>
              <a:buFontTx/>
              <a:buNone/>
            </a:pPr>
            <a:r>
              <a:rPr lang="en-US" altLang="en-US" sz="2400" b="1" dirty="0">
                <a:solidFill>
                  <a:schemeClr val="tx1"/>
                </a:solidFill>
                <a:latin typeface="Times New Roman" panose="02020603050405020304" pitchFamily="18" charset="0"/>
              </a:rPr>
              <a:t>Limited Liability Trust – Asset Protection Trust</a:t>
            </a:r>
          </a:p>
        </p:txBody>
      </p:sp>
    </p:spTree>
    <p:extLst>
      <p:ext uri="{BB962C8B-B14F-4D97-AF65-F5344CB8AC3E}">
        <p14:creationId xmlns:p14="http://schemas.microsoft.com/office/powerpoint/2010/main" val="2858820934"/>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47">
            <a:extLst>
              <a:ext uri="{FF2B5EF4-FFF2-40B4-BE49-F238E27FC236}">
                <a16:creationId xmlns:a16="http://schemas.microsoft.com/office/drawing/2014/main" id="{FBA4D28E-9B43-4575-BBCB-60003C715125}"/>
              </a:ext>
            </a:extLst>
          </p:cNvPr>
          <p:cNvSpPr txBox="1"/>
          <p:nvPr/>
        </p:nvSpPr>
        <p:spPr>
          <a:xfrm>
            <a:off x="1295400" y="304801"/>
            <a:ext cx="6553200" cy="7381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Homestead Confidentiality </a:t>
            </a:r>
          </a:p>
        </p:txBody>
      </p:sp>
      <p:grpSp>
        <p:nvGrpSpPr>
          <p:cNvPr id="63491" name="Group 36"/>
          <p:cNvGrpSpPr>
            <a:grpSpLocks/>
          </p:cNvGrpSpPr>
          <p:nvPr/>
        </p:nvGrpSpPr>
        <p:grpSpPr bwMode="auto">
          <a:xfrm>
            <a:off x="2656114" y="1524000"/>
            <a:ext cx="3973286" cy="4119563"/>
            <a:chOff x="4723784" y="1447800"/>
            <a:chExt cx="3973286" cy="4119400"/>
          </a:xfrm>
        </p:grpSpPr>
        <p:sp>
          <p:nvSpPr>
            <p:cNvPr id="18" name="Rounded Rectangle 17">
              <a:extLst>
                <a:ext uri="{FF2B5EF4-FFF2-40B4-BE49-F238E27FC236}">
                  <a16:creationId xmlns:a16="http://schemas.microsoft.com/office/drawing/2014/main" id="{FCBD0665-ED2C-48E9-8DFB-B0B7F0B5046C}"/>
                </a:ext>
              </a:extLst>
            </p:cNvPr>
            <p:cNvSpPr/>
            <p:nvPr/>
          </p:nvSpPr>
          <p:spPr>
            <a:xfrm>
              <a:off x="4810870" y="1447800"/>
              <a:ext cx="1711325" cy="5413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1</a:t>
              </a:r>
            </a:p>
          </p:txBody>
        </p:sp>
        <p:sp>
          <p:nvSpPr>
            <p:cNvPr id="19" name="Rounded Rectangle 18">
              <a:extLst>
                <a:ext uri="{FF2B5EF4-FFF2-40B4-BE49-F238E27FC236}">
                  <a16:creationId xmlns:a16="http://schemas.microsoft.com/office/drawing/2014/main" id="{0ABC0276-1693-4364-AAF7-377C12D1D644}"/>
                </a:ext>
              </a:extLst>
            </p:cNvPr>
            <p:cNvSpPr/>
            <p:nvPr/>
          </p:nvSpPr>
          <p:spPr>
            <a:xfrm>
              <a:off x="6934945" y="1447800"/>
              <a:ext cx="1762125" cy="5413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SPOUSE 2</a:t>
              </a:r>
            </a:p>
          </p:txBody>
        </p:sp>
        <p:sp>
          <p:nvSpPr>
            <p:cNvPr id="20" name="TextBox 28">
              <a:extLst>
                <a:ext uri="{FF2B5EF4-FFF2-40B4-BE49-F238E27FC236}">
                  <a16:creationId xmlns:a16="http://schemas.microsoft.com/office/drawing/2014/main" id="{0EB9A70A-8C3C-4A18-B2F3-A1DADD097AAC}"/>
                </a:ext>
              </a:extLst>
            </p:cNvPr>
            <p:cNvSpPr txBox="1"/>
            <p:nvPr/>
          </p:nvSpPr>
          <p:spPr>
            <a:xfrm>
              <a:off x="6068170" y="2666952"/>
              <a:ext cx="1143000" cy="349236"/>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TBE</a:t>
              </a:r>
            </a:p>
          </p:txBody>
        </p:sp>
        <p:cxnSp>
          <p:nvCxnSpPr>
            <p:cNvPr id="21" name="Straight Connector 20">
              <a:extLst>
                <a:ext uri="{FF2B5EF4-FFF2-40B4-BE49-F238E27FC236}">
                  <a16:creationId xmlns:a16="http://schemas.microsoft.com/office/drawing/2014/main" id="{46BC4D6F-8020-410E-B279-DF83A6444C83}"/>
                </a:ext>
              </a:extLst>
            </p:cNvPr>
            <p:cNvCxnSpPr>
              <a:stCxn id="18" idx="2"/>
              <a:endCxn id="20" idx="0"/>
            </p:cNvCxnSpPr>
            <p:nvPr/>
          </p:nvCxnSpPr>
          <p:spPr>
            <a:xfrm>
              <a:off x="5666533" y="1989117"/>
              <a:ext cx="973137" cy="677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48F50D-3A12-424D-BDC5-D951F87CB358}"/>
                </a:ext>
              </a:extLst>
            </p:cNvPr>
            <p:cNvCxnSpPr>
              <a:stCxn id="19" idx="2"/>
              <a:endCxn id="20" idx="0"/>
            </p:cNvCxnSpPr>
            <p:nvPr/>
          </p:nvCxnSpPr>
          <p:spPr>
            <a:xfrm flipH="1">
              <a:off x="6639670" y="1989117"/>
              <a:ext cx="1176338" cy="677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6C6764D-CDA4-4346-B2D2-59586EDC65C3}"/>
                </a:ext>
              </a:extLst>
            </p:cNvPr>
            <p:cNvSpPr/>
            <p:nvPr/>
          </p:nvSpPr>
          <p:spPr>
            <a:xfrm>
              <a:off x="5587951" y="4038497"/>
              <a:ext cx="2411027" cy="8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REVOCABLE</a:t>
              </a:r>
              <a:r>
                <a:rPr kumimoji="0" lang="en-US" sz="1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LAND TRUST</a:t>
              </a:r>
            </a:p>
          </p:txBody>
        </p:sp>
        <p:cxnSp>
          <p:nvCxnSpPr>
            <p:cNvPr id="24" name="Straight Connector 23">
              <a:extLst>
                <a:ext uri="{FF2B5EF4-FFF2-40B4-BE49-F238E27FC236}">
                  <a16:creationId xmlns:a16="http://schemas.microsoft.com/office/drawing/2014/main" id="{163ED774-684E-4A28-9F05-17F9B6C08AB1}"/>
                </a:ext>
              </a:extLst>
            </p:cNvPr>
            <p:cNvCxnSpPr>
              <a:stCxn id="20" idx="2"/>
              <a:endCxn id="23" idx="0"/>
            </p:cNvCxnSpPr>
            <p:nvPr/>
          </p:nvCxnSpPr>
          <p:spPr>
            <a:xfrm>
              <a:off x="6639670" y="3016188"/>
              <a:ext cx="153795" cy="1022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26F6EE-D46F-4EBD-B06C-C0EA172709CB}"/>
                </a:ext>
              </a:extLst>
            </p:cNvPr>
            <p:cNvCxnSpPr/>
            <p:nvPr/>
          </p:nvCxnSpPr>
          <p:spPr>
            <a:xfrm flipH="1" flipV="1">
              <a:off x="6441233" y="3721010"/>
              <a:ext cx="301625" cy="3333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8C6E4F-B1A9-4421-8C42-EFCF68761A88}"/>
                </a:ext>
              </a:extLst>
            </p:cNvPr>
            <p:cNvCxnSpPr>
              <a:stCxn id="23" idx="4"/>
              <a:endCxn id="36" idx="0"/>
            </p:cNvCxnSpPr>
            <p:nvPr/>
          </p:nvCxnSpPr>
          <p:spPr>
            <a:xfrm>
              <a:off x="6731745" y="4936987"/>
              <a:ext cx="0" cy="387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6">
              <a:extLst>
                <a:ext uri="{FF2B5EF4-FFF2-40B4-BE49-F238E27FC236}">
                  <a16:creationId xmlns:a16="http://schemas.microsoft.com/office/drawing/2014/main" id="{433A7751-A27B-4833-9D12-8CA0470F9E52}"/>
                </a:ext>
              </a:extLst>
            </p:cNvPr>
            <p:cNvSpPr txBox="1"/>
            <p:nvPr/>
          </p:nvSpPr>
          <p:spPr>
            <a:xfrm>
              <a:off x="4723784" y="3601953"/>
              <a:ext cx="1717449" cy="28415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b="1" dirty="0">
                  <a:solidFill>
                    <a:prstClr val="black"/>
                  </a:solidFill>
                  <a:latin typeface="Times New Roman" panose="02020603050405020304" pitchFamily="18" charset="0"/>
                  <a:cs typeface="Times New Roman" panose="02020603050405020304" pitchFamily="18" charset="0"/>
                </a:rPr>
                <a:t>Delaware or Wyoming </a:t>
              </a:r>
              <a:r>
                <a:rPr kumimoji="0" lang="en-US" sz="1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LLC, Trustee</a:t>
              </a:r>
            </a:p>
          </p:txBody>
        </p:sp>
        <p:sp>
          <p:nvSpPr>
            <p:cNvPr id="36" name="TextBox 50">
              <a:extLst>
                <a:ext uri="{FF2B5EF4-FFF2-40B4-BE49-F238E27FC236}">
                  <a16:creationId xmlns:a16="http://schemas.microsoft.com/office/drawing/2014/main" id="{D5E7CB8F-CCD8-446E-9147-B2EE2A6119AD}"/>
                </a:ext>
              </a:extLst>
            </p:cNvPr>
            <p:cNvSpPr txBox="1"/>
            <p:nvPr/>
          </p:nvSpPr>
          <p:spPr>
            <a:xfrm>
              <a:off x="5969745" y="5324322"/>
              <a:ext cx="1524000" cy="24287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Homestead</a:t>
              </a:r>
            </a:p>
          </p:txBody>
        </p:sp>
      </p:grpSp>
      <p:sp>
        <p:nvSpPr>
          <p:cNvPr id="63492" name="TextBox 1"/>
          <p:cNvSpPr txBox="1">
            <a:spLocks noChangeArrowheads="1"/>
          </p:cNvSpPr>
          <p:nvPr/>
        </p:nvSpPr>
        <p:spPr bwMode="auto">
          <a:xfrm>
            <a:off x="50307" y="5378449"/>
            <a:ext cx="4064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“Statement of Authority” to avoid theft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Use SunBiz.org</a:t>
            </a:r>
          </a:p>
        </p:txBody>
      </p:sp>
    </p:spTree>
    <p:extLst>
      <p:ext uri="{BB962C8B-B14F-4D97-AF65-F5344CB8AC3E}">
        <p14:creationId xmlns:p14="http://schemas.microsoft.com/office/powerpoint/2010/main" val="1905113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5"/>
          <p:cNvSpPr txBox="1"/>
          <p:nvPr/>
        </p:nvSpPr>
        <p:spPr>
          <a:xfrm>
            <a:off x="7924800" y="2247900"/>
            <a:ext cx="1219200" cy="6921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b="1" dirty="0">
                <a:latin typeface="Times New Roman" panose="02020603050405020304" pitchFamily="18" charset="0"/>
                <a:cs typeface="Times New Roman" panose="02020603050405020304" pitchFamily="18" charset="0"/>
              </a:rPr>
              <a:t>(Judgment proof Uncle or Nephew) - has full management authority.</a:t>
            </a:r>
          </a:p>
        </p:txBody>
      </p:sp>
      <p:sp>
        <p:nvSpPr>
          <p:cNvPr id="4" name="TextBox 82"/>
          <p:cNvSpPr txBox="1"/>
          <p:nvPr/>
        </p:nvSpPr>
        <p:spPr>
          <a:xfrm>
            <a:off x="4929188" y="2386013"/>
            <a:ext cx="993775" cy="60483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b="1" dirty="0">
                <a:latin typeface="Times New Roman" panose="02020603050405020304" pitchFamily="18" charset="0"/>
                <a:cs typeface="Times New Roman" panose="02020603050405020304" pitchFamily="18" charset="0"/>
              </a:rPr>
              <a:t>(Judgment proof Uncle or Nephew)</a:t>
            </a:r>
          </a:p>
        </p:txBody>
      </p:sp>
      <p:sp>
        <p:nvSpPr>
          <p:cNvPr id="5" name="TextBox 1"/>
          <p:cNvSpPr txBox="1"/>
          <p:nvPr/>
        </p:nvSpPr>
        <p:spPr>
          <a:xfrm>
            <a:off x="-19050" y="3175"/>
            <a:ext cx="8901113" cy="8636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Confidential Rental House Ownership Strategies</a:t>
            </a:r>
          </a:p>
          <a:p>
            <a:pPr algn="ctr">
              <a:defRPr/>
            </a:pPr>
            <a:r>
              <a:rPr lang="en-US" sz="1400" b="1" dirty="0">
                <a:solidFill>
                  <a:schemeClr val="tx1"/>
                </a:solidFill>
                <a:latin typeface="Times New Roman" panose="02020603050405020304" pitchFamily="18" charset="0"/>
                <a:cs typeface="Times New Roman" panose="02020603050405020304" pitchFamily="18" charset="0"/>
              </a:rPr>
              <a:t>*Rental houses - limiting liability while also qualifying for appropriate insurances.</a:t>
            </a:r>
          </a:p>
        </p:txBody>
      </p:sp>
      <p:cxnSp>
        <p:nvCxnSpPr>
          <p:cNvPr id="10" name="Straight Connector 9"/>
          <p:cNvCxnSpPr/>
          <p:nvPr/>
        </p:nvCxnSpPr>
        <p:spPr>
          <a:xfrm flipH="1">
            <a:off x="2619375" y="981075"/>
            <a:ext cx="20638" cy="5280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854325" y="1169988"/>
            <a:ext cx="2370138" cy="660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1 </a:t>
            </a:r>
          </a:p>
          <a:p>
            <a:pPr algn="ctr">
              <a:defRPr/>
            </a:pPr>
            <a:r>
              <a:rPr lang="en-US" b="1" dirty="0">
                <a:solidFill>
                  <a:schemeClr val="tx1"/>
                </a:solidFill>
                <a:latin typeface="Times New Roman" panose="02020603050405020304" pitchFamily="18" charset="0"/>
                <a:cs typeface="Times New Roman" panose="02020603050405020304" pitchFamily="18" charset="0"/>
              </a:rPr>
              <a:t>(or Revocable Trust of Spouse 1)</a:t>
            </a:r>
          </a:p>
        </p:txBody>
      </p:sp>
      <p:sp>
        <p:nvSpPr>
          <p:cNvPr id="12" name="Oval 11"/>
          <p:cNvSpPr/>
          <p:nvPr/>
        </p:nvSpPr>
        <p:spPr>
          <a:xfrm>
            <a:off x="3236913" y="2520950"/>
            <a:ext cx="1604962" cy="8032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LLC</a:t>
            </a:r>
          </a:p>
        </p:txBody>
      </p:sp>
      <p:cxnSp>
        <p:nvCxnSpPr>
          <p:cNvPr id="13" name="Straight Connector 12"/>
          <p:cNvCxnSpPr/>
          <p:nvPr/>
        </p:nvCxnSpPr>
        <p:spPr>
          <a:xfrm>
            <a:off x="4038600" y="1830388"/>
            <a:ext cx="0" cy="690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06921" name="Picture 13" descr="http://www.iclipart.com/dodl.php?linklokauth=LzAyNC9iYXRjaF8yNS9pQ192aWN0b3JpYW5faG91c2Vfc3VtbWVyXzAxLmpwZywxNDYwMDY3MTA2LDE3My42NS4xOTYuNDMsMCwwLExMXzAsLDQ3YjI1YThlOTYyNTEwMTMzOGZmNWY1Mzg2ZGY3NTQ0/iC_victorian_house_summer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619500"/>
            <a:ext cx="1538288"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a:endCxn id="806921" idx="0"/>
          </p:cNvCxnSpPr>
          <p:nvPr/>
        </p:nvCxnSpPr>
        <p:spPr>
          <a:xfrm>
            <a:off x="4038600" y="3324225"/>
            <a:ext cx="6350" cy="2952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38600" y="2222500"/>
            <a:ext cx="438150" cy="2984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29325" y="981075"/>
            <a:ext cx="6350" cy="53435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235700" y="1130300"/>
            <a:ext cx="2146300" cy="660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1 </a:t>
            </a:r>
          </a:p>
          <a:p>
            <a:pPr algn="ctr">
              <a:defRPr/>
            </a:pPr>
            <a:r>
              <a:rPr lang="en-US" b="1" dirty="0">
                <a:solidFill>
                  <a:schemeClr val="tx1"/>
                </a:solidFill>
                <a:latin typeface="Times New Roman" panose="02020603050405020304" pitchFamily="18" charset="0"/>
                <a:cs typeface="Times New Roman" panose="02020603050405020304" pitchFamily="18" charset="0"/>
              </a:rPr>
              <a:t>(or Revocable Trust of Spouse 1)</a:t>
            </a:r>
          </a:p>
        </p:txBody>
      </p:sp>
      <p:sp>
        <p:nvSpPr>
          <p:cNvPr id="19" name="Oval 18"/>
          <p:cNvSpPr/>
          <p:nvPr/>
        </p:nvSpPr>
        <p:spPr>
          <a:xfrm>
            <a:off x="6629400" y="2400300"/>
            <a:ext cx="1295400" cy="6762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LLC</a:t>
            </a:r>
          </a:p>
        </p:txBody>
      </p:sp>
      <p:cxnSp>
        <p:nvCxnSpPr>
          <p:cNvPr id="20" name="Straight Connector 19"/>
          <p:cNvCxnSpPr>
            <a:stCxn id="18" idx="2"/>
            <a:endCxn id="19" idx="0"/>
          </p:cNvCxnSpPr>
          <p:nvPr/>
        </p:nvCxnSpPr>
        <p:spPr>
          <a:xfrm flipH="1">
            <a:off x="7277100" y="1790700"/>
            <a:ext cx="31750"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80"/>
          <p:cNvSpPr txBox="1"/>
          <p:nvPr/>
        </p:nvSpPr>
        <p:spPr>
          <a:xfrm>
            <a:off x="2751138" y="5241925"/>
            <a:ext cx="3013075" cy="51435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200" b="1" dirty="0">
                <a:latin typeface="Times New Roman" panose="02020603050405020304" pitchFamily="18" charset="0"/>
                <a:cs typeface="Times New Roman" panose="02020603050405020304" pitchFamily="18" charset="0"/>
              </a:rPr>
              <a:t>*     Should limit liability but good luck </a:t>
            </a:r>
          </a:p>
          <a:p>
            <a:pPr algn="ctr">
              <a:defRPr/>
            </a:pPr>
            <a:r>
              <a:rPr lang="en-US" sz="1200" b="1" dirty="0">
                <a:latin typeface="Times New Roman" panose="02020603050405020304" pitchFamily="18" charset="0"/>
                <a:cs typeface="Times New Roman" panose="02020603050405020304" pitchFamily="18" charset="0"/>
              </a:rPr>
              <a:t>        getting insurance.</a:t>
            </a:r>
          </a:p>
        </p:txBody>
      </p:sp>
      <p:cxnSp>
        <p:nvCxnSpPr>
          <p:cNvPr id="22" name="Straight Connector 21"/>
          <p:cNvCxnSpPr>
            <a:stCxn id="19" idx="0"/>
            <a:endCxn id="32" idx="1"/>
          </p:cNvCxnSpPr>
          <p:nvPr/>
        </p:nvCxnSpPr>
        <p:spPr>
          <a:xfrm flipV="1">
            <a:off x="7277100" y="2143125"/>
            <a:ext cx="342900" cy="257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629400" y="3619500"/>
            <a:ext cx="1295400" cy="6762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LAND TRUST</a:t>
            </a:r>
          </a:p>
        </p:txBody>
      </p:sp>
      <p:cxnSp>
        <p:nvCxnSpPr>
          <p:cNvPr id="24" name="Straight Connector 23"/>
          <p:cNvCxnSpPr>
            <a:stCxn id="19" idx="4"/>
            <a:endCxn id="23" idx="0"/>
          </p:cNvCxnSpPr>
          <p:nvPr/>
        </p:nvCxnSpPr>
        <p:spPr>
          <a:xfrm>
            <a:off x="7277100" y="3076575"/>
            <a:ext cx="0" cy="5429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06932" name="Picture 24" descr="http://www.iclipart.com/dodl.php?linklokauth=LzAyNC9iYXRjaF8yNS9pQ192aWN0b3JpYW5faG91c2Vfc3VtbWVyXzAxLmpwZywxNDYwMDY3MTA2LDE3My42NS4xOTYuNDMsMCwwLExMXzAsLDQ3YjI1YThlOTYyNTEwMTMzOGZmNWY1Mzg2ZGY3NTQ0/iC_victorian_house_summer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638" y="4533900"/>
            <a:ext cx="129698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p:cNvCxnSpPr>
            <a:stCxn id="23" idx="4"/>
            <a:endCxn id="806932" idx="0"/>
          </p:cNvCxnSpPr>
          <p:nvPr/>
        </p:nvCxnSpPr>
        <p:spPr>
          <a:xfrm flipH="1">
            <a:off x="7272338" y="4295775"/>
            <a:ext cx="4762" cy="238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315200" y="3314700"/>
            <a:ext cx="3810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97"/>
          <p:cNvSpPr txBox="1"/>
          <p:nvPr/>
        </p:nvSpPr>
        <p:spPr>
          <a:xfrm>
            <a:off x="6091238" y="5773738"/>
            <a:ext cx="2900362" cy="550862"/>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200" b="1" dirty="0">
                <a:latin typeface="Times New Roman" panose="02020603050405020304" pitchFamily="18" charset="0"/>
                <a:cs typeface="Times New Roman" panose="02020603050405020304" pitchFamily="18" charset="0"/>
              </a:rPr>
              <a:t>*     Some insurance carriers </a:t>
            </a:r>
            <a:br>
              <a:rPr lang="en-US" sz="1200" b="1" dirty="0">
                <a:latin typeface="Times New Roman" panose="02020603050405020304" pitchFamily="18" charset="0"/>
                <a:cs typeface="Times New Roman" panose="02020603050405020304" pitchFamily="18" charset="0"/>
              </a:rPr>
            </a:br>
            <a:r>
              <a:rPr lang="en-US" sz="1200" b="1" dirty="0">
                <a:latin typeface="Times New Roman" panose="02020603050405020304" pitchFamily="18" charset="0"/>
                <a:cs typeface="Times New Roman" panose="02020603050405020304" pitchFamily="18" charset="0"/>
              </a:rPr>
              <a:t>will like this better.</a:t>
            </a:r>
          </a:p>
        </p:txBody>
      </p:sp>
      <p:sp>
        <p:nvSpPr>
          <p:cNvPr id="29" name="TextBox 98"/>
          <p:cNvSpPr txBox="1"/>
          <p:nvPr/>
        </p:nvSpPr>
        <p:spPr>
          <a:xfrm>
            <a:off x="7940675" y="3467100"/>
            <a:ext cx="1160463" cy="96996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900" b="1" dirty="0">
                <a:latin typeface="Times New Roman" panose="02020603050405020304" pitchFamily="18" charset="0"/>
                <a:cs typeface="Times New Roman" panose="02020603050405020304" pitchFamily="18" charset="0"/>
              </a:rPr>
              <a:t>(Trustee has no authority to manage the property, but can only direct the LLC to change title)</a:t>
            </a:r>
          </a:p>
        </p:txBody>
      </p:sp>
      <p:grpSp>
        <p:nvGrpSpPr>
          <p:cNvPr id="806937" name="Group 35"/>
          <p:cNvGrpSpPr>
            <a:grpSpLocks/>
          </p:cNvGrpSpPr>
          <p:nvPr/>
        </p:nvGrpSpPr>
        <p:grpSpPr bwMode="auto">
          <a:xfrm>
            <a:off x="227013" y="1130300"/>
            <a:ext cx="2332037" cy="4318000"/>
            <a:chOff x="84827" y="1296062"/>
            <a:chExt cx="2332401" cy="4318884"/>
          </a:xfrm>
        </p:grpSpPr>
        <p:sp>
          <p:nvSpPr>
            <p:cNvPr id="6" name="Rounded Rectangle 5"/>
            <p:cNvSpPr/>
            <p:nvPr/>
          </p:nvSpPr>
          <p:spPr>
            <a:xfrm>
              <a:off x="153100" y="1296062"/>
              <a:ext cx="2208558" cy="66053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sz="1400" b="1" dirty="0">
                  <a:solidFill>
                    <a:schemeClr val="tx1"/>
                  </a:solidFill>
                  <a:latin typeface="Times New Roman" panose="02020603050405020304" pitchFamily="18" charset="0"/>
                  <a:cs typeface="Times New Roman" panose="02020603050405020304" pitchFamily="18" charset="0"/>
                </a:rPr>
                <a:t>SPOUSE 1 </a:t>
              </a:r>
            </a:p>
            <a:p>
              <a:pPr algn="ctr">
                <a:defRPr/>
              </a:pPr>
              <a:r>
                <a:rPr lang="en-US" b="1" dirty="0">
                  <a:solidFill>
                    <a:schemeClr val="tx1"/>
                  </a:solidFill>
                  <a:latin typeface="Times New Roman" panose="02020603050405020304" pitchFamily="18" charset="0"/>
                  <a:cs typeface="Times New Roman" panose="02020603050405020304" pitchFamily="18" charset="0"/>
                </a:rPr>
                <a:t>(or Revocable Trust of Spouse 1)</a:t>
              </a:r>
            </a:p>
          </p:txBody>
        </p:sp>
        <p:sp>
          <p:nvSpPr>
            <p:cNvPr id="7" name="TextBox 29"/>
            <p:cNvSpPr txBox="1"/>
            <p:nvPr/>
          </p:nvSpPr>
          <p:spPr>
            <a:xfrm>
              <a:off x="84827" y="4462185"/>
              <a:ext cx="2332401" cy="1152761"/>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sz="1200" b="1" dirty="0">
                  <a:latin typeface="Times New Roman" panose="02020603050405020304" pitchFamily="18" charset="0"/>
                  <a:cs typeface="Times New Roman" panose="02020603050405020304" pitchFamily="18" charset="0"/>
                </a:rPr>
                <a:t>*     Spouse 1 or Revocable Trust   </a:t>
              </a:r>
            </a:p>
            <a:p>
              <a:pPr algn="ctr">
                <a:defRPr/>
              </a:pPr>
              <a:r>
                <a:rPr lang="en-US" sz="1200" b="1" dirty="0">
                  <a:latin typeface="Times New Roman" panose="02020603050405020304" pitchFamily="18" charset="0"/>
                  <a:cs typeface="Times New Roman" panose="02020603050405020304" pitchFamily="18" charset="0"/>
                </a:rPr>
                <a:t>       of Spouse 1 owns rental house.</a:t>
              </a:r>
            </a:p>
            <a:p>
              <a:pPr algn="ctr">
                <a:defRPr/>
              </a:pPr>
              <a:endParaRPr lang="en-US" sz="1200" b="1" dirty="0">
                <a:latin typeface="Times New Roman" panose="02020603050405020304" pitchFamily="18" charset="0"/>
                <a:cs typeface="Times New Roman" panose="02020603050405020304" pitchFamily="18" charset="0"/>
              </a:endParaRPr>
            </a:p>
            <a:p>
              <a:pPr algn="ctr">
                <a:defRPr/>
              </a:pPr>
              <a:r>
                <a:rPr lang="en-US" sz="1200" b="1" dirty="0">
                  <a:latin typeface="Times New Roman" panose="02020603050405020304" pitchFamily="18" charset="0"/>
                  <a:cs typeface="Times New Roman" panose="02020603050405020304" pitchFamily="18" charset="0"/>
                </a:rPr>
                <a:t>*     House can cause creditor </a:t>
              </a:r>
            </a:p>
            <a:p>
              <a:pPr algn="ctr">
                <a:defRPr/>
              </a:pPr>
              <a:r>
                <a:rPr lang="en-US" sz="1200" b="1" dirty="0">
                  <a:latin typeface="Times New Roman" panose="02020603050405020304" pitchFamily="18" charset="0"/>
                  <a:cs typeface="Times New Roman" panose="02020603050405020304" pitchFamily="18" charset="0"/>
                </a:rPr>
                <a:t>       problems.</a:t>
              </a:r>
            </a:p>
          </p:txBody>
        </p:sp>
        <p:cxnSp>
          <p:nvCxnSpPr>
            <p:cNvPr id="8" name="Straight Connector 7"/>
            <p:cNvCxnSpPr/>
            <p:nvPr/>
          </p:nvCxnSpPr>
          <p:spPr>
            <a:xfrm flipH="1">
              <a:off x="1264523" y="1956597"/>
              <a:ext cx="7939" cy="4604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06948" name="Picture 8" descr="http://www.iclipart.com/dodl.php?linklokauth=LzAyNC9iYXRjaF8yNS9pQ192aWN0b3JpYW5faG91c2Vfc3VtbWVyXzAxLmpwZywxNDYwMDY3MTA2LDE3My42NS4xOTYuNDMsMCwwLExMXzAsLDQ3YjI1YThlOTYyNTEwMTMzOGZmNWY1Mzg2ZGY3NTQ0/iC_victorian_house_summer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60" y="2417813"/>
              <a:ext cx="1478071" cy="120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8"/>
            <p:cNvSpPr txBox="1"/>
            <p:nvPr/>
          </p:nvSpPr>
          <p:spPr>
            <a:xfrm>
              <a:off x="532572" y="3784184"/>
              <a:ext cx="1351173" cy="23182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b="1" dirty="0">
                  <a:latin typeface="Times New Roman" panose="02020603050405020304" pitchFamily="18" charset="0"/>
                  <a:ea typeface="Tahoma" pitchFamily="34" charset="0"/>
                  <a:cs typeface="Times New Roman" panose="02020603050405020304" pitchFamily="18" charset="0"/>
                </a:rPr>
                <a:t>(rental house)</a:t>
              </a:r>
            </a:p>
          </p:txBody>
        </p:sp>
      </p:grpSp>
      <p:sp>
        <p:nvSpPr>
          <p:cNvPr id="31" name="TextBox 48"/>
          <p:cNvSpPr txBox="1"/>
          <p:nvPr/>
        </p:nvSpPr>
        <p:spPr>
          <a:xfrm>
            <a:off x="4476750" y="2100263"/>
            <a:ext cx="1343025" cy="24606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Separate Manager</a:t>
            </a:r>
          </a:p>
          <a:p>
            <a:pPr>
              <a:defRPr/>
            </a:pPr>
            <a:endParaRPr lang="en-US" dirty="0">
              <a:latin typeface="Times New Roman" panose="02020603050405020304" pitchFamily="18" charset="0"/>
              <a:cs typeface="Times New Roman" panose="02020603050405020304" pitchFamily="18" charset="0"/>
            </a:endParaRPr>
          </a:p>
        </p:txBody>
      </p:sp>
      <p:sp>
        <p:nvSpPr>
          <p:cNvPr id="32" name="TextBox 53"/>
          <p:cNvSpPr txBox="1"/>
          <p:nvPr/>
        </p:nvSpPr>
        <p:spPr>
          <a:xfrm>
            <a:off x="7620000" y="2019300"/>
            <a:ext cx="1343025" cy="2476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Separate Manager</a:t>
            </a:r>
          </a:p>
          <a:p>
            <a:pPr>
              <a:defRPr/>
            </a:pPr>
            <a:endParaRPr lang="en-US" dirty="0">
              <a:latin typeface="Times New Roman" panose="02020603050405020304" pitchFamily="18" charset="0"/>
              <a:cs typeface="Times New Roman" panose="02020603050405020304" pitchFamily="18" charset="0"/>
            </a:endParaRPr>
          </a:p>
        </p:txBody>
      </p:sp>
      <p:sp>
        <p:nvSpPr>
          <p:cNvPr id="33" name="TextBox 56"/>
          <p:cNvSpPr txBox="1"/>
          <p:nvPr/>
        </p:nvSpPr>
        <p:spPr>
          <a:xfrm>
            <a:off x="7696200" y="3162300"/>
            <a:ext cx="1343025" cy="2286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Spouse 1, Trustee</a:t>
            </a:r>
          </a:p>
          <a:p>
            <a:pPr>
              <a:defRPr/>
            </a:pPr>
            <a:endParaRPr lang="en-US" dirty="0">
              <a:latin typeface="Times New Roman" panose="02020603050405020304" pitchFamily="18" charset="0"/>
              <a:cs typeface="Times New Roman" panose="02020603050405020304" pitchFamily="18" charset="0"/>
            </a:endParaRPr>
          </a:p>
        </p:txBody>
      </p:sp>
      <p:sp>
        <p:nvSpPr>
          <p:cNvPr id="34" name="TextBox 58"/>
          <p:cNvSpPr txBox="1"/>
          <p:nvPr/>
        </p:nvSpPr>
        <p:spPr>
          <a:xfrm>
            <a:off x="3332163" y="4889500"/>
            <a:ext cx="1350962" cy="23177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b="1" dirty="0">
                <a:latin typeface="Times New Roman" panose="02020603050405020304" pitchFamily="18" charset="0"/>
                <a:ea typeface="Tahoma" pitchFamily="34" charset="0"/>
                <a:cs typeface="Times New Roman" panose="02020603050405020304" pitchFamily="18" charset="0"/>
              </a:rPr>
              <a:t>(rental house)</a:t>
            </a:r>
          </a:p>
        </p:txBody>
      </p:sp>
      <p:sp>
        <p:nvSpPr>
          <p:cNvPr id="35" name="TextBox 64"/>
          <p:cNvSpPr txBox="1"/>
          <p:nvPr/>
        </p:nvSpPr>
        <p:spPr>
          <a:xfrm>
            <a:off x="6629400" y="5524500"/>
            <a:ext cx="1350963" cy="23177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b="1" dirty="0">
                <a:latin typeface="Times New Roman" panose="02020603050405020304" pitchFamily="18" charset="0"/>
                <a:ea typeface="Tahoma" pitchFamily="34" charset="0"/>
                <a:cs typeface="Times New Roman" panose="02020603050405020304" pitchFamily="18" charset="0"/>
              </a:rPr>
              <a:t>(rental house)</a:t>
            </a:r>
          </a:p>
        </p:txBody>
      </p:sp>
    </p:spTree>
    <p:extLst>
      <p:ext uri="{BB962C8B-B14F-4D97-AF65-F5344CB8AC3E}">
        <p14:creationId xmlns:p14="http://schemas.microsoft.com/office/powerpoint/2010/main" val="1520314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p:cNvSpPr txBox="1">
            <a:spLocks/>
          </p:cNvSpPr>
          <p:nvPr/>
        </p:nvSpPr>
        <p:spPr bwMode="auto">
          <a:xfrm>
            <a:off x="0" y="185738"/>
            <a:ext cx="9144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CHILD’S HOMESTEAD IRREVOCABLE TRUST</a:t>
            </a:r>
          </a:p>
        </p:txBody>
      </p:sp>
      <p:sp>
        <p:nvSpPr>
          <p:cNvPr id="348163" name="Oval 3"/>
          <p:cNvSpPr>
            <a:spLocks noChangeArrowheads="1"/>
          </p:cNvSpPr>
          <p:nvPr/>
        </p:nvSpPr>
        <p:spPr bwMode="auto">
          <a:xfrm>
            <a:off x="2442172" y="3797299"/>
            <a:ext cx="1676400" cy="1447800"/>
          </a:xfrm>
          <a:prstGeom prst="ellipse">
            <a:avLst/>
          </a:prstGeom>
          <a:solidFill>
            <a:schemeClr val="accent4">
              <a:lumMod val="60000"/>
              <a:lumOff val="40000"/>
            </a:schemeClr>
          </a:solidFill>
          <a:ln w="9525">
            <a:solidFill>
              <a:srgbClr val="000000"/>
            </a:solidFill>
            <a:round/>
            <a:headEnd/>
            <a:tailEnd/>
          </a:ln>
        </p:spPr>
        <p:txBody>
          <a:bodyPr lIns="36576" tIns="27432" rIns="36576" bIns="27432" anchor="ct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CHILD’S HOMESTEAD IRREVOCABLE TRUST</a:t>
            </a:r>
          </a:p>
        </p:txBody>
      </p:sp>
      <p:sp>
        <p:nvSpPr>
          <p:cNvPr id="348164" name="TextBox 219"/>
          <p:cNvSpPr txBox="1">
            <a:spLocks noChangeArrowheads="1"/>
          </p:cNvSpPr>
          <p:nvPr/>
        </p:nvSpPr>
        <p:spPr bwMode="auto">
          <a:xfrm>
            <a:off x="723900" y="838200"/>
            <a:ext cx="7696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Can own a home used by a child to benefit the spouse and descendants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Can qualify for the State Homestead Exemption and 3% cap</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Can be considered as owned by the Child for income tax purposes under Internal Revenue Code Section 678 to qualify for the $250,000 income tax exemption on sale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Can be controlled by the Trustee and used for the benefit of various family members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Will insulate family members from liabilities associated with ownership of the home</a:t>
            </a:r>
          </a:p>
        </p:txBody>
      </p:sp>
      <p:sp>
        <p:nvSpPr>
          <p:cNvPr id="348165" name="TextBox 220"/>
          <p:cNvSpPr txBox="1">
            <a:spLocks noChangeArrowheads="1"/>
          </p:cNvSpPr>
          <p:nvPr/>
        </p:nvSpPr>
        <p:spPr bwMode="auto">
          <a:xfrm>
            <a:off x="2442172" y="3013868"/>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Relative, Advisor or Trust Company = Trustee</a:t>
            </a:r>
          </a:p>
        </p:txBody>
      </p:sp>
      <p:cxnSp>
        <p:nvCxnSpPr>
          <p:cNvPr id="348166" name="Straight Connector 222"/>
          <p:cNvCxnSpPr>
            <a:cxnSpLocks noChangeShapeType="1"/>
            <a:stCxn id="348163" idx="0"/>
            <a:endCxn id="348165" idx="2"/>
          </p:cNvCxnSpPr>
          <p:nvPr/>
        </p:nvCxnSpPr>
        <p:spPr bwMode="auto">
          <a:xfrm flipV="1">
            <a:off x="3280372" y="3659981"/>
            <a:ext cx="0" cy="13731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8167" name="TextBox 223"/>
          <p:cNvSpPr txBox="1">
            <a:spLocks noChangeArrowheads="1"/>
          </p:cNvSpPr>
          <p:nvPr/>
        </p:nvSpPr>
        <p:spPr bwMode="auto">
          <a:xfrm>
            <a:off x="308572" y="4273549"/>
            <a:ext cx="106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GRANTOR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SPOUSE</a:t>
            </a:r>
          </a:p>
        </p:txBody>
      </p:sp>
      <p:cxnSp>
        <p:nvCxnSpPr>
          <p:cNvPr id="348168" name="Straight Arrow Connector 225"/>
          <p:cNvCxnSpPr>
            <a:cxnSpLocks noChangeShapeType="1"/>
            <a:stCxn id="348167" idx="3"/>
          </p:cNvCxnSpPr>
          <p:nvPr/>
        </p:nvCxnSpPr>
        <p:spPr bwMode="auto">
          <a:xfrm flipV="1">
            <a:off x="1375372" y="4498974"/>
            <a:ext cx="1025525" cy="47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48169" name="TextBox 228"/>
          <p:cNvSpPr txBox="1">
            <a:spLocks noChangeArrowheads="1"/>
          </p:cNvSpPr>
          <p:nvPr/>
        </p:nvSpPr>
        <p:spPr bwMode="auto">
          <a:xfrm>
            <a:off x="1146772" y="4498974"/>
            <a:ext cx="1371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Gift</a:t>
            </a:r>
            <a:endParaRPr kumimoji="0" lang="en-US" alt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48170" name="TextBox 229"/>
          <p:cNvSpPr txBox="1">
            <a:spLocks noChangeArrowheads="1"/>
          </p:cNvSpPr>
          <p:nvPr/>
        </p:nvSpPr>
        <p:spPr bwMode="auto">
          <a:xfrm>
            <a:off x="2400897" y="5702299"/>
            <a:ext cx="17605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Home and Other Assets</a:t>
            </a:r>
          </a:p>
        </p:txBody>
      </p:sp>
      <p:cxnSp>
        <p:nvCxnSpPr>
          <p:cNvPr id="348171" name="Straight Connector 231"/>
          <p:cNvCxnSpPr>
            <a:cxnSpLocks noChangeShapeType="1"/>
            <a:stCxn id="348163" idx="4"/>
            <a:endCxn id="348170" idx="0"/>
          </p:cNvCxnSpPr>
          <p:nvPr/>
        </p:nvCxnSpPr>
        <p:spPr bwMode="auto">
          <a:xfrm>
            <a:off x="3280372" y="5245099"/>
            <a:ext cx="794"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8172" name="TextBox 233"/>
          <p:cNvSpPr txBox="1">
            <a:spLocks noChangeArrowheads="1"/>
          </p:cNvSpPr>
          <p:nvPr/>
        </p:nvSpPr>
        <p:spPr bwMode="auto">
          <a:xfrm>
            <a:off x="4953000" y="3336925"/>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Trust assets can be applied for the health, education, maintenance and support of the Trustee-Spouse and children.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One or more children may reside in the house to qualify for the Florida Tax Homestead Exemption.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income tax purposes, the Trust can be considered as owned by the child who lives in the house so that the house can be sold income tax free to the extent of up to $250,000 in appreciation.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Trust will not be subject to creditor claims of any family member unless (1) the transfer to the Trust by the Grantor Spouse is a “fraudulent transfer,” or (2) the child has a right to withdraw more than the gift tax exclusion amount in any calendar year.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NOTE – The Trust must be appropriately drafted, funded, and administered to achieve the above results.</a:t>
            </a:r>
          </a:p>
        </p:txBody>
      </p:sp>
    </p:spTree>
    <p:extLst>
      <p:ext uri="{BB962C8B-B14F-4D97-AF65-F5344CB8AC3E}">
        <p14:creationId xmlns:p14="http://schemas.microsoft.com/office/powerpoint/2010/main" val="209060663"/>
      </p:ext>
    </p:extLst>
  </p:cSld>
  <p:clrMapOvr>
    <a:masterClrMapping/>
  </p:clrMapOvr>
  <p:transition spd="slow"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812" name="Group 60">
            <a:extLst>
              <a:ext uri="{FF2B5EF4-FFF2-40B4-BE49-F238E27FC236}">
                <a16:creationId xmlns:a16="http://schemas.microsoft.com/office/drawing/2014/main" id="{34C61F69-AF10-4D63-9CCF-11116B6B4EAA}"/>
              </a:ext>
            </a:extLst>
          </p:cNvPr>
          <p:cNvGraphicFramePr>
            <a:graphicFrameLocks noGrp="1"/>
          </p:cNvGraphicFramePr>
          <p:nvPr/>
        </p:nvGraphicFramePr>
        <p:xfrm>
          <a:off x="169752" y="243812"/>
          <a:ext cx="8804496" cy="5979447"/>
        </p:xfrm>
        <a:graphic>
          <a:graphicData uri="http://schemas.openxmlformats.org/drawingml/2006/table">
            <a:tbl>
              <a:tblPr/>
              <a:tblGrid>
                <a:gridCol w="1467416">
                  <a:extLst>
                    <a:ext uri="{9D8B030D-6E8A-4147-A177-3AD203B41FA5}">
                      <a16:colId xmlns:a16="http://schemas.microsoft.com/office/drawing/2014/main" val="20000"/>
                    </a:ext>
                  </a:extLst>
                </a:gridCol>
                <a:gridCol w="1467416">
                  <a:extLst>
                    <a:ext uri="{9D8B030D-6E8A-4147-A177-3AD203B41FA5}">
                      <a16:colId xmlns:a16="http://schemas.microsoft.com/office/drawing/2014/main" val="20001"/>
                    </a:ext>
                  </a:extLst>
                </a:gridCol>
                <a:gridCol w="1467416">
                  <a:extLst>
                    <a:ext uri="{9D8B030D-6E8A-4147-A177-3AD203B41FA5}">
                      <a16:colId xmlns:a16="http://schemas.microsoft.com/office/drawing/2014/main" val="20002"/>
                    </a:ext>
                  </a:extLst>
                </a:gridCol>
                <a:gridCol w="1467416">
                  <a:extLst>
                    <a:ext uri="{9D8B030D-6E8A-4147-A177-3AD203B41FA5}">
                      <a16:colId xmlns:a16="http://schemas.microsoft.com/office/drawing/2014/main" val="20003"/>
                    </a:ext>
                  </a:extLst>
                </a:gridCol>
                <a:gridCol w="1467416">
                  <a:extLst>
                    <a:ext uri="{9D8B030D-6E8A-4147-A177-3AD203B41FA5}">
                      <a16:colId xmlns:a16="http://schemas.microsoft.com/office/drawing/2014/main" val="20004"/>
                    </a:ext>
                  </a:extLst>
                </a:gridCol>
                <a:gridCol w="1467416">
                  <a:extLst>
                    <a:ext uri="{9D8B030D-6E8A-4147-A177-3AD203B41FA5}">
                      <a16:colId xmlns:a16="http://schemas.microsoft.com/office/drawing/2014/main" val="20005"/>
                    </a:ext>
                  </a:extLst>
                </a:gridCol>
              </a:tblGrid>
              <a:tr h="49818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rPr>
                        <a:t>COMPARISON OF METHODS TO PURCHASE HOMES FOR THE CHILDREN</a:t>
                      </a:r>
                    </a:p>
                  </a:txBody>
                  <a:tcPr marT="45714" marB="457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7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panose="02020603050405020304"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65000"/>
                        <a:lumOff val="3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rPr>
                        <a:t>$250,000 Exemption on Sale of Home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rPr>
                        <a:t>$50,000 Homestead Exemption and 3% Per Year Cap on Valuation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rPr>
                        <a:t>Divorce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rPr>
                        <a:t>Control</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Times New Roman" panose="02020603050405020304" pitchFamily="18" charset="0"/>
                        </a:rPr>
                        <a:t>Notes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9759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Father and Mother loan money to the child.  Child purchases and owns home.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Child gets income tax exemption.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Child gets homestead exemption and cap.</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Loan will be repaid to parents.  Equity may be subject to claim by spouse if this is not waived by Prenuptial Agreement.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Child controls the house.  However, we may be able to call the Note to force a sale.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Note: Child gets equity above Note.</a:t>
                      </a:r>
                      <a:endParaRPr kumimoji="0" lang="en-US" sz="1000" b="0" i="1" u="none" strike="noStrike" cap="none" normalizeH="0" baseline="0" dirty="0">
                        <a:ln>
                          <a:noFill/>
                        </a:ln>
                        <a:solidFill>
                          <a:schemeClr val="tx1"/>
                        </a:solidFill>
                        <a:effectLst/>
                        <a:latin typeface="Times New Roman" panose="02020603050405020304"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827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Father and Mother own the home and the child lives in the house.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No.</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Generally no.  However, it may be possible to obtain these with a 99-year lease.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Better protected.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Father and Mother control.</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000" b="0" i="1" u="none" strike="noStrike" cap="none" normalizeH="0" baseline="0" dirty="0">
                        <a:ln>
                          <a:noFill/>
                        </a:ln>
                        <a:solidFill>
                          <a:schemeClr val="tx1"/>
                        </a:solidFill>
                        <a:effectLst/>
                        <a:latin typeface="Times New Roman" panose="02020603050405020304"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25858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Via Child Funded Homestead Bypass Trust.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Child gets income tax exemption.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Child gets homestead exemption and cap.</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Better protected.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Friend, relative, advisor or trust company would be Trustee of the Trust and would retain control.</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Note: Creditors may be able to get into the Trust.  It may be possible for Trustee to transfer the house to the child’s individual name in the event of a Creditor issue.</a:t>
                      </a:r>
                      <a:endParaRPr kumimoji="0" lang="en-US" sz="1000" b="0" i="1" u="none" strike="noStrike" cap="none" normalizeH="0" baseline="0" dirty="0">
                        <a:ln>
                          <a:noFill/>
                        </a:ln>
                        <a:solidFill>
                          <a:schemeClr val="tx1"/>
                        </a:solidFill>
                        <a:effectLst/>
                        <a:latin typeface="Times New Roman" panose="02020603050405020304"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4736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Direct Client Funded Homestead Bypass Trust.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No</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Child gets homestead exemption and cap.</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Better protected.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Mother would be Trustee of the Trust and would retain control.</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Note: The $250,000 exemption is lost, but no creditor of the child should be able to get the assets.</a:t>
                      </a:r>
                      <a:endParaRPr kumimoji="0" lang="en-US" sz="1000" b="0" i="1" u="none" strike="noStrike" cap="none" normalizeH="0" baseline="0" dirty="0">
                        <a:ln>
                          <a:noFill/>
                        </a:ln>
                        <a:solidFill>
                          <a:schemeClr val="tx1"/>
                        </a:solidFill>
                        <a:effectLst/>
                        <a:latin typeface="Times New Roman" panose="02020603050405020304"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68021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One-half purchased by child and one-half owned by Father and Mother.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One-half.</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One-half.</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One-half, better protected.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Each controls one-half.</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000" b="0" i="1" u="none" strike="noStrike" cap="none" normalizeH="0" baseline="0" dirty="0">
                        <a:ln>
                          <a:noFill/>
                        </a:ln>
                        <a:solidFill>
                          <a:schemeClr val="tx1"/>
                        </a:solidFill>
                        <a:effectLst/>
                        <a:latin typeface="Times New Roman" panose="02020603050405020304" pitchFamily="18"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28464323"/>
      </p:ext>
    </p:extLst>
  </p:cSld>
  <p:clrMapOvr>
    <a:masterClrMapping/>
  </p:clrMapOvr>
  <p:transition spd="slow"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CB34A93F-3763-4AD1-A83E-A7DA7C167BDA}"/>
              </a:ext>
            </a:extLst>
          </p:cNvPr>
          <p:cNvSpPr>
            <a:spLocks noGrp="1"/>
          </p:cNvSpPr>
          <p:nvPr>
            <p:ph type="title" idx="4294967295"/>
          </p:nvPr>
        </p:nvSpPr>
        <p:spPr>
          <a:xfrm>
            <a:off x="0" y="0"/>
            <a:ext cx="5562600" cy="685800"/>
          </a:xfrm>
        </p:spPr>
        <p:txBody>
          <a:bodyPr>
            <a:noAutofit/>
          </a:bodyPr>
          <a:lstStyle/>
          <a:p>
            <a:pPr eaLnBrk="1" fontAlgn="auto" hangingPunct="1">
              <a:spcAft>
                <a:spcPts val="0"/>
              </a:spcAft>
              <a:defRPr/>
            </a:pPr>
            <a:r>
              <a:rPr lang="en-US" altLang="en-US" sz="2000" b="1" dirty="0">
                <a:latin typeface="Times New Roman" panose="02020603050405020304" pitchFamily="18" charset="0"/>
                <a:ea typeface="+mn-ea"/>
                <a:cs typeface="+mn-cs"/>
              </a:rPr>
              <a:t>QPRT TRUST PLANNING DEMONSTRATION</a:t>
            </a:r>
          </a:p>
        </p:txBody>
      </p:sp>
      <p:graphicFrame>
        <p:nvGraphicFramePr>
          <p:cNvPr id="75886" name="Group 110">
            <a:extLst>
              <a:ext uri="{FF2B5EF4-FFF2-40B4-BE49-F238E27FC236}">
                <a16:creationId xmlns:a16="http://schemas.microsoft.com/office/drawing/2014/main" id="{FCBABED0-363C-4D5B-BCAE-6191668F2777}"/>
              </a:ext>
            </a:extLst>
          </p:cNvPr>
          <p:cNvGraphicFramePr>
            <a:graphicFrameLocks noGrp="1"/>
          </p:cNvGraphicFramePr>
          <p:nvPr/>
        </p:nvGraphicFramePr>
        <p:xfrm>
          <a:off x="116681" y="608013"/>
          <a:ext cx="8910638" cy="5215014"/>
        </p:xfrm>
        <a:graphic>
          <a:graphicData uri="http://schemas.openxmlformats.org/drawingml/2006/table">
            <a:tbl>
              <a:tblPr/>
              <a:tblGrid>
                <a:gridCol w="742950">
                  <a:extLst>
                    <a:ext uri="{9D8B030D-6E8A-4147-A177-3AD203B41FA5}">
                      <a16:colId xmlns:a16="http://schemas.microsoft.com/office/drawing/2014/main" val="20000"/>
                    </a:ext>
                  </a:extLst>
                </a:gridCol>
                <a:gridCol w="890588">
                  <a:extLst>
                    <a:ext uri="{9D8B030D-6E8A-4147-A177-3AD203B41FA5}">
                      <a16:colId xmlns:a16="http://schemas.microsoft.com/office/drawing/2014/main" val="20001"/>
                    </a:ext>
                  </a:extLst>
                </a:gridCol>
                <a:gridCol w="1038225">
                  <a:extLst>
                    <a:ext uri="{9D8B030D-6E8A-4147-A177-3AD203B41FA5}">
                      <a16:colId xmlns:a16="http://schemas.microsoft.com/office/drawing/2014/main" val="20002"/>
                    </a:ext>
                  </a:extLst>
                </a:gridCol>
                <a:gridCol w="1092200">
                  <a:extLst>
                    <a:ext uri="{9D8B030D-6E8A-4147-A177-3AD203B41FA5}">
                      <a16:colId xmlns:a16="http://schemas.microsoft.com/office/drawing/2014/main" val="20003"/>
                    </a:ext>
                  </a:extLst>
                </a:gridCol>
                <a:gridCol w="998537">
                  <a:extLst>
                    <a:ext uri="{9D8B030D-6E8A-4147-A177-3AD203B41FA5}">
                      <a16:colId xmlns:a16="http://schemas.microsoft.com/office/drawing/2014/main" val="20004"/>
                    </a:ext>
                  </a:extLst>
                </a:gridCol>
                <a:gridCol w="998538">
                  <a:extLst>
                    <a:ext uri="{9D8B030D-6E8A-4147-A177-3AD203B41FA5}">
                      <a16:colId xmlns:a16="http://schemas.microsoft.com/office/drawing/2014/main" val="20005"/>
                    </a:ext>
                  </a:extLst>
                </a:gridCol>
                <a:gridCol w="998537">
                  <a:extLst>
                    <a:ext uri="{9D8B030D-6E8A-4147-A177-3AD203B41FA5}">
                      <a16:colId xmlns:a16="http://schemas.microsoft.com/office/drawing/2014/main" val="20006"/>
                    </a:ext>
                  </a:extLst>
                </a:gridCol>
                <a:gridCol w="942975">
                  <a:extLst>
                    <a:ext uri="{9D8B030D-6E8A-4147-A177-3AD203B41FA5}">
                      <a16:colId xmlns:a16="http://schemas.microsoft.com/office/drawing/2014/main" val="20007"/>
                    </a:ext>
                  </a:extLst>
                </a:gridCol>
                <a:gridCol w="1208088">
                  <a:extLst>
                    <a:ext uri="{9D8B030D-6E8A-4147-A177-3AD203B41FA5}">
                      <a16:colId xmlns:a16="http://schemas.microsoft.com/office/drawing/2014/main" val="20008"/>
                    </a:ext>
                  </a:extLst>
                </a:gridCol>
              </a:tblGrid>
              <a:tr h="136713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anose="02020603050405020304" pitchFamily="18"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Gift Component (with respect to each QPRT)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Value of ½ of Home at End of QPRT Term Assuming 7% Growth</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Estate Tax on Value at End of Term Assuming 35% Estate Tax Rate</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Estate Tax Savings on ½ of Home at End of QPRT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Estate Tax Savings on Entire Value of Home at End of QPRT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Estate Tax Savings After 16 Years Assuming 7% Growth on ½ of House</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Estate Tax Savings After 16 Years Assuming 7% Growth on Entire House</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54489">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6 Year QPRT</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Gift %</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73.220%</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$645,314.05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$225,859.92</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$132,193.23</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$264,386.96</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$350,633.96</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$701,267.92</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74160">
                <a:tc vMerge="1">
                  <a:txBody>
                    <a:bodyPr/>
                    <a:lstStyle/>
                    <a:p>
                      <a:endParaRPr lang="en-US"/>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Value of Gift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anose="02020603050405020304" pitchFamily="18" charset="0"/>
                        </a:rPr>
                        <a:t>$267,619.00</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315082">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8 Year QPRT</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Gift %</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64.328%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$738,820.06</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$258,587.02</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$176,295.43</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$352,590.85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$362,009.05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$724,018.10</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15082">
                <a:tc vMerge="1">
                  <a:txBody>
                    <a:bodyPr/>
                    <a:lstStyle/>
                    <a:p>
                      <a:endParaRPr lang="en-US"/>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Value of Gift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anose="02020603050405020304" pitchFamily="18" charset="0"/>
                        </a:rPr>
                        <a:t>$235,118.84</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15082">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10 Year QPRT</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Gift %</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55.528%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$845,875.08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$296,056.28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$225,022.09</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$450,044.17</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$373,266.45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$746,532.90</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15082">
                <a:tc vMerge="1">
                  <a:txBody>
                    <a:bodyPr/>
                    <a:lstStyle/>
                    <a:p>
                      <a:endParaRPr lang="en-US"/>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Value of Gift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anose="02020603050405020304" pitchFamily="18" charset="0"/>
                        </a:rPr>
                        <a:t>$202,954.84</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15082">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12 Year QPRT</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Gift %</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46.916%</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$968,442.38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$338,954.83</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$278,937.54</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$557,875.08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$384,283.35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$768,566.70</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15082">
                <a:tc vMerge="1">
                  <a:txBody>
                    <a:bodyPr/>
                    <a:lstStyle/>
                    <a:p>
                      <a:endParaRPr lang="en-US"/>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Value of Gift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anose="02020603050405020304" pitchFamily="18" charset="0"/>
                        </a:rPr>
                        <a:t>$171,477.98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313568">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14 Year QPRT</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Gift %</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38.633%</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$1,108,769.68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$388,069.39</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$338,648.12</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$677,296.25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$394,879.38</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$789,758.76</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15082">
                <a:tc vMerge="1">
                  <a:txBody>
                    <a:bodyPr/>
                    <a:lstStyle/>
                    <a:p>
                      <a:endParaRPr lang="en-US"/>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Value of Gift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anose="02020603050405020304" pitchFamily="18" charset="0"/>
                        </a:rPr>
                        <a:t>$141,203.62</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315082">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16 Year QPRT</a:t>
                      </a: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Gift %</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imes New Roman" panose="02020603050405020304" pitchFamily="18" charset="0"/>
                        </a:rPr>
                        <a:t>30.840%</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$1,269,430.41</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$444,300.64</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$404,848.7</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$809,697.15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$404,848.57</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$809,697.15</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15082">
                <a:tc vMerge="1">
                  <a:txBody>
                    <a:bodyPr/>
                    <a:lstStyle/>
                    <a:p>
                      <a:endParaRPr lang="en-US"/>
                    </a:p>
                  </a:txBody>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Times New Roman" panose="02020603050405020304" pitchFamily="18" charset="0"/>
                        </a:rPr>
                        <a:t>Value of Gift</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Times New Roman" panose="02020603050405020304" pitchFamily="18" charset="0"/>
                        </a:rPr>
                        <a:t>$112,720.20</a:t>
                      </a:r>
                    </a:p>
                  </a:txBody>
                  <a:tcPr marT="45697" marB="4569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bl>
          </a:graphicData>
        </a:graphic>
      </p:graphicFrame>
      <p:sp>
        <p:nvSpPr>
          <p:cNvPr id="352358" name="TextBox 5"/>
          <p:cNvSpPr txBox="1">
            <a:spLocks noChangeArrowheads="1"/>
          </p:cNvSpPr>
          <p:nvPr/>
        </p:nvSpPr>
        <p:spPr bwMode="auto">
          <a:xfrm>
            <a:off x="5638800" y="-57150"/>
            <a:ext cx="350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Age of Client 			68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Initial Value of Home 		$860,000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Fractional Discount Assumed 		15.00%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Discounted Value of ½ of Home 		$365,500</a:t>
            </a:r>
          </a:p>
        </p:txBody>
      </p:sp>
      <p:sp>
        <p:nvSpPr>
          <p:cNvPr id="352359" name="TextBox 6"/>
          <p:cNvSpPr txBox="1">
            <a:spLocks noChangeArrowheads="1"/>
          </p:cNvSpPr>
          <p:nvPr/>
        </p:nvSpPr>
        <p:spPr bwMode="auto">
          <a:xfrm>
            <a:off x="0" y="5823027"/>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Probability of Death Before Certain 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Current Age 68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years (70) 	4.18%	6 years (74)	14.31%	10 years (78)	27.33%	20 years (88)	68.53%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years (72)	8.92%	8 years (76)	20.45%	15 years (83)	47.24%</a:t>
            </a:r>
          </a:p>
        </p:txBody>
      </p:sp>
    </p:spTree>
    <p:extLst>
      <p:ext uri="{BB962C8B-B14F-4D97-AF65-F5344CB8AC3E}">
        <p14:creationId xmlns:p14="http://schemas.microsoft.com/office/powerpoint/2010/main" val="33045035"/>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86166" y="581888"/>
            <a:ext cx="5314659" cy="5973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91950" y="85725"/>
            <a:ext cx="8560100" cy="338554"/>
          </a:xfrm>
          <a:prstGeom prst="rect">
            <a:avLst/>
          </a:prstGeom>
          <a:noFill/>
        </p:spPr>
        <p:txBody>
          <a:bodyPr wrap="none" rtlCol="0">
            <a:spAutoFit/>
          </a:bodyPr>
          <a:lstStyle/>
          <a:p>
            <a:r>
              <a:rPr lang="en-US" sz="1600" b="1" dirty="0"/>
              <a:t>GASSMAN &amp; MARKHAM ON FLORIDA AND FEDERAL ASSET PROTECTION LAW TABLE OF CONTENTS</a:t>
            </a:r>
          </a:p>
        </p:txBody>
      </p:sp>
    </p:spTree>
    <p:extLst>
      <p:ext uri="{BB962C8B-B14F-4D97-AF65-F5344CB8AC3E}">
        <p14:creationId xmlns:p14="http://schemas.microsoft.com/office/powerpoint/2010/main" val="1212830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609600"/>
            <a:ext cx="90455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7" name="Title 1"/>
          <p:cNvSpPr txBox="1">
            <a:spLocks/>
          </p:cNvSpPr>
          <p:nvPr/>
        </p:nvSpPr>
        <p:spPr bwMode="auto">
          <a:xfrm>
            <a:off x="0" y="-238539"/>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6858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defTabSz="6858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defTabSz="6858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lgn="ctr" eaLnBrk="1" hangingPunct="1">
              <a:lnSpc>
                <a:spcPct val="90000"/>
              </a:lnSpc>
              <a:spcBef>
                <a:spcPct val="0"/>
              </a:spcBef>
              <a:buClrTx/>
              <a:buFontTx/>
              <a:buNone/>
            </a:pPr>
            <a:r>
              <a:rPr lang="en-US" altLang="en-US" b="1" dirty="0">
                <a:solidFill>
                  <a:schemeClr val="tx1"/>
                </a:solidFill>
                <a:latin typeface="Times New Roman" panose="02020603050405020304" pitchFamily="18" charset="0"/>
              </a:rPr>
              <a:t>QPRT TRUST PLANNING DEMONSTRATION</a:t>
            </a:r>
          </a:p>
        </p:txBody>
      </p:sp>
    </p:spTree>
    <p:extLst>
      <p:ext uri="{BB962C8B-B14F-4D97-AF65-F5344CB8AC3E}">
        <p14:creationId xmlns:p14="http://schemas.microsoft.com/office/powerpoint/2010/main" val="1778370318"/>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1200150"/>
            <a:ext cx="8610600" cy="1973263"/>
          </a:xfrm>
        </p:spPr>
        <p:txBody>
          <a:bodyPr>
            <a:noAutofit/>
          </a:bodyPr>
          <a:lstStyle/>
          <a:p>
            <a:pPr algn="ctr" eaLnBrk="1" hangingPunct="1"/>
            <a:r>
              <a:rPr lang="en-US" altLang="en-US" sz="6000" b="1" dirty="0">
                <a:latin typeface="Times New Roman" panose="02020603050405020304" pitchFamily="18" charset="0"/>
                <a:cs typeface="Times New Roman" panose="02020603050405020304" pitchFamily="18" charset="0"/>
              </a:rPr>
              <a:t>#1</a:t>
            </a:r>
            <a:br>
              <a:rPr lang="en-US" altLang="en-US" sz="6000" b="1" dirty="0">
                <a:latin typeface="Times New Roman" panose="02020603050405020304" pitchFamily="18" charset="0"/>
                <a:cs typeface="Times New Roman" panose="02020603050405020304" pitchFamily="18" charset="0"/>
              </a:rPr>
            </a:br>
            <a:r>
              <a:rPr lang="en-US" altLang="en-US" sz="6000" b="1" dirty="0">
                <a:latin typeface="Times New Roman" panose="02020603050405020304" pitchFamily="18" charset="0"/>
                <a:cs typeface="Times New Roman" panose="02020603050405020304" pitchFamily="18" charset="0"/>
              </a:rPr>
              <a:t>Firewall Protection</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3326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685800" y="71438"/>
            <a:ext cx="7772400" cy="712787"/>
          </a:xfrm>
        </p:spPr>
        <p:txBody>
          <a:bodyPr>
            <a:noAutofit/>
          </a:bodyPr>
          <a:lstStyle/>
          <a:p>
            <a:pPr algn="ctr">
              <a:defRPr/>
            </a:pPr>
            <a:r>
              <a:rPr lang="en-US" sz="4000" b="1" dirty="0">
                <a:latin typeface="Times New Roman" panose="02020603050405020304" pitchFamily="18" charset="0"/>
                <a:cs typeface="Times New Roman" panose="02020603050405020304" pitchFamily="18" charset="0"/>
              </a:rPr>
              <a:t>Firewall Protection</a:t>
            </a:r>
          </a:p>
        </p:txBody>
      </p:sp>
      <p:sp>
        <p:nvSpPr>
          <p:cNvPr id="8" name="Rectangle 7"/>
          <p:cNvSpPr/>
          <p:nvPr/>
        </p:nvSpPr>
        <p:spPr>
          <a:xfrm>
            <a:off x="175098" y="968189"/>
            <a:ext cx="8793804" cy="464742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Use Firewall Protection and Multiple Entities Where Possible: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	Two cabs in each LLC.</a:t>
            </a:r>
          </a:p>
          <a:p>
            <a:endParaRPr lang="en-US" dirty="0">
              <a:latin typeface="Times New Roman" panose="02020603050405020304" pitchFamily="18" charset="0"/>
              <a:cs typeface="Times New Roman" panose="02020603050405020304" pitchFamily="18" charset="0"/>
            </a:endParaRPr>
          </a:p>
          <a:p>
            <a:pPr marL="914400" indent="-457200"/>
            <a:r>
              <a:rPr lang="en-US" dirty="0">
                <a:latin typeface="Times New Roman" panose="02020603050405020304" pitchFamily="18" charset="0"/>
                <a:cs typeface="Times New Roman" panose="02020603050405020304" pitchFamily="18" charset="0"/>
              </a:rPr>
              <a:t>B.	Rental properties under separate LLC’s managed by your judgment-proof nephew who</a:t>
            </a:r>
          </a:p>
          <a:p>
            <a:r>
              <a:rPr lang="en-US" dirty="0">
                <a:latin typeface="Times New Roman" panose="02020603050405020304" pitchFamily="18" charset="0"/>
                <a:cs typeface="Times New Roman" panose="02020603050405020304" pitchFamily="18" charset="0"/>
              </a:rPr>
              <a:t>		needs to earn money.</a:t>
            </a:r>
          </a:p>
          <a:p>
            <a:endParaRPr lang="en-US" dirty="0">
              <a:latin typeface="Times New Roman" panose="02020603050405020304" pitchFamily="18" charset="0"/>
              <a:cs typeface="Times New Roman" panose="02020603050405020304" pitchFamily="18" charset="0"/>
            </a:endParaRPr>
          </a:p>
          <a:p>
            <a:pPr marL="914400" indent="-457200"/>
            <a:r>
              <a:rPr lang="en-US" dirty="0">
                <a:latin typeface="Times New Roman" panose="02020603050405020304" pitchFamily="18" charset="0"/>
                <a:cs typeface="Times New Roman" panose="02020603050405020304" pitchFamily="18" charset="0"/>
              </a:rPr>
              <a:t>C.	Put the business that may be sued under a company that is separate from a large portion</a:t>
            </a:r>
          </a:p>
          <a:p>
            <a:r>
              <a:rPr lang="en-US" dirty="0">
                <a:latin typeface="Times New Roman" panose="02020603050405020304" pitchFamily="18" charset="0"/>
                <a:cs typeface="Times New Roman" panose="02020603050405020304" pitchFamily="18" charset="0"/>
              </a:rPr>
              <a:t>		of the assets and intellectual property associated therewith.</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D.	Maintain proper corporate formalities.</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00711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66688"/>
            <a:ext cx="8229600" cy="639762"/>
          </a:xfrm>
        </p:spPr>
        <p:txBody>
          <a:bodyPr>
            <a:noAutofit/>
          </a:bodyPr>
          <a:lstStyle/>
          <a:p>
            <a:pPr algn="ctr"/>
            <a:r>
              <a:rPr lang="en-US" sz="2400" b="1" dirty="0">
                <a:latin typeface="Times New Roman" panose="02020603050405020304" pitchFamily="18" charset="0"/>
                <a:cs typeface="Times New Roman" panose="02020603050405020304" pitchFamily="18" charset="0"/>
              </a:rPr>
              <a:t>Using Intermediary Entities to Protect Family Limited Partnership From Potential Liability</a:t>
            </a:r>
          </a:p>
        </p:txBody>
      </p:sp>
      <p:sp>
        <p:nvSpPr>
          <p:cNvPr id="6" name="TextBox 5"/>
          <p:cNvSpPr txBox="1"/>
          <p:nvPr/>
        </p:nvSpPr>
        <p:spPr>
          <a:xfrm>
            <a:off x="4572000" y="2842280"/>
            <a:ext cx="917199"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100%</a:t>
            </a:r>
            <a:endParaRPr lang="en-US" sz="800" dirty="0">
              <a:latin typeface="Times New Roman" panose="02020603050405020304" pitchFamily="18" charset="0"/>
              <a:cs typeface="Times New Roman" panose="02020603050405020304" pitchFamily="18" charset="0"/>
            </a:endParaRPr>
          </a:p>
        </p:txBody>
      </p:sp>
      <p:grpSp>
        <p:nvGrpSpPr>
          <p:cNvPr id="3" name="Group 6"/>
          <p:cNvGrpSpPr/>
          <p:nvPr/>
        </p:nvGrpSpPr>
        <p:grpSpPr>
          <a:xfrm>
            <a:off x="3505200" y="1333500"/>
            <a:ext cx="2004060" cy="990600"/>
            <a:chOff x="647700" y="2286000"/>
            <a:chExt cx="1219200" cy="1066800"/>
          </a:xfrm>
        </p:grpSpPr>
        <p:sp>
          <p:nvSpPr>
            <p:cNvPr id="8" name="Oval 7"/>
            <p:cNvSpPr/>
            <p:nvPr/>
          </p:nvSpPr>
          <p:spPr>
            <a:xfrm>
              <a:off x="647700" y="2286000"/>
              <a:ext cx="1219200" cy="1066800"/>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92754" y="2556782"/>
              <a:ext cx="1143000" cy="464032"/>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FAMILY LIMITED PARTNERSHIP</a:t>
              </a:r>
            </a:p>
          </p:txBody>
        </p:sp>
      </p:grpSp>
      <p:grpSp>
        <p:nvGrpSpPr>
          <p:cNvPr id="4" name="Group 9"/>
          <p:cNvGrpSpPr/>
          <p:nvPr/>
        </p:nvGrpSpPr>
        <p:grpSpPr>
          <a:xfrm>
            <a:off x="914400" y="3221920"/>
            <a:ext cx="1447800" cy="969080"/>
            <a:chOff x="647700" y="2286000"/>
            <a:chExt cx="1219200" cy="1066800"/>
          </a:xfrm>
        </p:grpSpPr>
        <p:sp>
          <p:nvSpPr>
            <p:cNvPr id="11" name="Oval 10"/>
            <p:cNvSpPr/>
            <p:nvPr/>
          </p:nvSpPr>
          <p:spPr>
            <a:xfrm>
              <a:off x="647700" y="2286000"/>
              <a:ext cx="1219200" cy="1066800"/>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92754" y="2556782"/>
              <a:ext cx="1143000" cy="474337"/>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NEVADA</a:t>
              </a:r>
            </a:p>
            <a:p>
              <a:pPr algn="ctr"/>
              <a:r>
                <a:rPr lang="en-US" sz="1100" b="1" dirty="0">
                  <a:latin typeface="Times New Roman" panose="02020603050405020304" pitchFamily="18" charset="0"/>
                  <a:cs typeface="Times New Roman" panose="02020603050405020304" pitchFamily="18" charset="0"/>
                </a:rPr>
                <a:t>LLC</a:t>
              </a:r>
            </a:p>
          </p:txBody>
        </p:sp>
      </p:grpSp>
      <p:grpSp>
        <p:nvGrpSpPr>
          <p:cNvPr id="5" name="Group 15"/>
          <p:cNvGrpSpPr/>
          <p:nvPr/>
        </p:nvGrpSpPr>
        <p:grpSpPr>
          <a:xfrm>
            <a:off x="3013711" y="3193120"/>
            <a:ext cx="1447800" cy="969080"/>
            <a:chOff x="647700" y="2286000"/>
            <a:chExt cx="1219200" cy="1066800"/>
          </a:xfrm>
        </p:grpSpPr>
        <p:sp>
          <p:nvSpPr>
            <p:cNvPr id="17" name="Oval 16"/>
            <p:cNvSpPr/>
            <p:nvPr/>
          </p:nvSpPr>
          <p:spPr>
            <a:xfrm>
              <a:off x="647700" y="2286000"/>
              <a:ext cx="1219200" cy="1066800"/>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85799" y="2676654"/>
              <a:ext cx="1143000" cy="287990"/>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LLC 1</a:t>
              </a:r>
            </a:p>
          </p:txBody>
        </p:sp>
      </p:grpSp>
      <p:grpSp>
        <p:nvGrpSpPr>
          <p:cNvPr id="7" name="Group 18"/>
          <p:cNvGrpSpPr/>
          <p:nvPr/>
        </p:nvGrpSpPr>
        <p:grpSpPr>
          <a:xfrm>
            <a:off x="4992499" y="3198200"/>
            <a:ext cx="1447800" cy="969080"/>
            <a:chOff x="647700" y="2286000"/>
            <a:chExt cx="1219200" cy="1066800"/>
          </a:xfrm>
        </p:grpSpPr>
        <p:sp>
          <p:nvSpPr>
            <p:cNvPr id="20" name="Oval 19"/>
            <p:cNvSpPr/>
            <p:nvPr/>
          </p:nvSpPr>
          <p:spPr>
            <a:xfrm>
              <a:off x="647700" y="2286000"/>
              <a:ext cx="1219200" cy="1066800"/>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85799" y="2676654"/>
              <a:ext cx="1143000" cy="287990"/>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LLC 2</a:t>
              </a:r>
            </a:p>
          </p:txBody>
        </p:sp>
      </p:grpSp>
      <p:grpSp>
        <p:nvGrpSpPr>
          <p:cNvPr id="10" name="Group 21"/>
          <p:cNvGrpSpPr/>
          <p:nvPr/>
        </p:nvGrpSpPr>
        <p:grpSpPr>
          <a:xfrm>
            <a:off x="6248400" y="4876800"/>
            <a:ext cx="1447800" cy="969080"/>
            <a:chOff x="647700" y="2286000"/>
            <a:chExt cx="1219200" cy="1066800"/>
          </a:xfrm>
        </p:grpSpPr>
        <p:sp>
          <p:nvSpPr>
            <p:cNvPr id="23" name="Oval 22"/>
            <p:cNvSpPr/>
            <p:nvPr/>
          </p:nvSpPr>
          <p:spPr>
            <a:xfrm>
              <a:off x="647700" y="2286000"/>
              <a:ext cx="1219200" cy="1066800"/>
            </a:xfrm>
            <a:prstGeom prst="ellipse">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704649" y="2489058"/>
              <a:ext cx="1143000" cy="660683"/>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ENTITY </a:t>
              </a:r>
            </a:p>
            <a:p>
              <a:pPr algn="ctr"/>
              <a:r>
                <a:rPr lang="en-US" sz="1100" b="1" dirty="0">
                  <a:latin typeface="Times New Roman" panose="02020603050405020304" pitchFamily="18" charset="0"/>
                  <a:cs typeface="Times New Roman" panose="02020603050405020304" pitchFamily="18" charset="0"/>
                </a:rPr>
                <a:t>(with Member Obligations)</a:t>
              </a:r>
            </a:p>
          </p:txBody>
        </p:sp>
      </p:grpSp>
      <p:grpSp>
        <p:nvGrpSpPr>
          <p:cNvPr id="13" name="Group 24"/>
          <p:cNvGrpSpPr/>
          <p:nvPr/>
        </p:nvGrpSpPr>
        <p:grpSpPr>
          <a:xfrm>
            <a:off x="7387590" y="3547990"/>
            <a:ext cx="1371600" cy="490610"/>
            <a:chOff x="609600" y="1066800"/>
            <a:chExt cx="1371600" cy="533400"/>
          </a:xfrm>
        </p:grpSpPr>
        <p:sp>
          <p:nvSpPr>
            <p:cNvPr id="26" name="Rounded Rectangle 25"/>
            <p:cNvSpPr/>
            <p:nvPr/>
          </p:nvSpPr>
          <p:spPr>
            <a:xfrm>
              <a:off x="609600" y="1066800"/>
              <a:ext cx="1371600" cy="533400"/>
            </a:xfrm>
            <a:prstGeom prst="round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723900" y="1164223"/>
              <a:ext cx="1143000" cy="301158"/>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Other Persons</a:t>
              </a:r>
            </a:p>
          </p:txBody>
        </p:sp>
      </p:grpSp>
      <p:cxnSp>
        <p:nvCxnSpPr>
          <p:cNvPr id="28" name="Straight Connector 27"/>
          <p:cNvCxnSpPr>
            <a:stCxn id="8" idx="4"/>
            <a:endCxn id="11" idx="0"/>
          </p:cNvCxnSpPr>
          <p:nvPr/>
        </p:nvCxnSpPr>
        <p:spPr>
          <a:xfrm flipH="1">
            <a:off x="1638300" y="2324100"/>
            <a:ext cx="2868930" cy="8978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8" idx="4"/>
            <a:endCxn id="17" idx="0"/>
          </p:cNvCxnSpPr>
          <p:nvPr/>
        </p:nvCxnSpPr>
        <p:spPr>
          <a:xfrm flipH="1">
            <a:off x="3737611" y="2324100"/>
            <a:ext cx="769619" cy="869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36" name="Straight Connector 321535"/>
          <p:cNvCxnSpPr>
            <a:stCxn id="8" idx="4"/>
            <a:endCxn id="20" idx="0"/>
          </p:cNvCxnSpPr>
          <p:nvPr/>
        </p:nvCxnSpPr>
        <p:spPr>
          <a:xfrm>
            <a:off x="4507230" y="2324100"/>
            <a:ext cx="1209169" cy="874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39" name="Straight Connector 321538"/>
          <p:cNvCxnSpPr>
            <a:stCxn id="20" idx="4"/>
            <a:endCxn id="23" idx="0"/>
          </p:cNvCxnSpPr>
          <p:nvPr/>
        </p:nvCxnSpPr>
        <p:spPr>
          <a:xfrm>
            <a:off x="5716399" y="4167280"/>
            <a:ext cx="1255901" cy="709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541" name="Straight Connector 321540"/>
          <p:cNvCxnSpPr>
            <a:stCxn id="26" idx="2"/>
            <a:endCxn id="23" idx="0"/>
          </p:cNvCxnSpPr>
          <p:nvPr/>
        </p:nvCxnSpPr>
        <p:spPr>
          <a:xfrm flipH="1">
            <a:off x="6972300" y="4038600"/>
            <a:ext cx="110109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03631" y="2923497"/>
            <a:ext cx="917199"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100%</a:t>
            </a:r>
            <a:endParaRPr lang="en-US" sz="80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5716398" y="4538350"/>
            <a:ext cx="917199"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26%</a:t>
            </a:r>
            <a:endParaRPr lang="en-US" sz="8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7214740" y="4501899"/>
            <a:ext cx="917199" cy="246221"/>
          </a:xfrm>
          <a:prstGeom prst="rect">
            <a:avLst/>
          </a:prstGeom>
          <a:noFill/>
        </p:spPr>
        <p:txBody>
          <a:bodyPr wrap="square" rtlCol="0">
            <a:spAutoFit/>
          </a:bodyPr>
          <a:lstStyle/>
          <a:p>
            <a:pPr algn="ctr"/>
            <a:r>
              <a:rPr lang="en-US" sz="1000" dirty="0">
                <a:latin typeface="Times New Roman" panose="02020603050405020304" pitchFamily="18" charset="0"/>
                <a:cs typeface="Times New Roman" panose="02020603050405020304" pitchFamily="18" charset="0"/>
              </a:rPr>
              <a:t>74%</a:t>
            </a:r>
            <a:endParaRPr lang="en-US" sz="80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607084" y="4276739"/>
            <a:ext cx="2062431"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Owns mortgages owed by third parties</a:t>
            </a:r>
          </a:p>
        </p:txBody>
      </p:sp>
      <p:sp>
        <p:nvSpPr>
          <p:cNvPr id="42" name="TextBox 41"/>
          <p:cNvSpPr txBox="1"/>
          <p:nvPr/>
        </p:nvSpPr>
        <p:spPr>
          <a:xfrm>
            <a:off x="2744762" y="4197160"/>
            <a:ext cx="2062431"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Owns Hedge Fund Investment</a:t>
            </a:r>
          </a:p>
        </p:txBody>
      </p:sp>
    </p:spTree>
    <p:extLst>
      <p:ext uri="{BB962C8B-B14F-4D97-AF65-F5344CB8AC3E}">
        <p14:creationId xmlns:p14="http://schemas.microsoft.com/office/powerpoint/2010/main" val="3369167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9850"/>
            <a:ext cx="9144000" cy="777875"/>
          </a:xfrm>
          <a:prstGeom prst="rect">
            <a:avLst/>
          </a:prstGeom>
        </p:spPr>
        <p:txBody>
          <a:bodyPr>
            <a:noAutofit/>
          </a:bodyPr>
          <a:lstStyle/>
          <a:p>
            <a:pPr algn="ctr">
              <a:defRPr/>
            </a:pPr>
            <a:r>
              <a:rPr lang="en-US" sz="2800" b="1" dirty="0">
                <a:latin typeface="Times New Roman" panose="02020603050405020304" pitchFamily="18" charset="0"/>
                <a:cs typeface="Times New Roman" panose="02020603050405020304" pitchFamily="18" charset="0"/>
              </a:rPr>
              <a:t>Possible Family Logistics for a Successful Business and Estate Plan</a:t>
            </a:r>
          </a:p>
        </p:txBody>
      </p:sp>
      <p:grpSp>
        <p:nvGrpSpPr>
          <p:cNvPr id="114691" name="Group 6"/>
          <p:cNvGrpSpPr>
            <a:grpSpLocks/>
          </p:cNvGrpSpPr>
          <p:nvPr/>
        </p:nvGrpSpPr>
        <p:grpSpPr bwMode="auto">
          <a:xfrm>
            <a:off x="938212" y="1039812"/>
            <a:ext cx="1371600" cy="533400"/>
            <a:chOff x="609600" y="1066800"/>
            <a:chExt cx="1371600" cy="533400"/>
          </a:xfrm>
        </p:grpSpPr>
        <p:sp>
          <p:nvSpPr>
            <p:cNvPr id="5" name="Rounded Rectangle 4"/>
            <p:cNvSpPr/>
            <p:nvPr/>
          </p:nvSpPr>
          <p:spPr>
            <a:xfrm>
              <a:off x="609600" y="1066800"/>
              <a:ext cx="1371600" cy="5334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60" name="TextBox 5"/>
            <p:cNvSpPr txBox="1">
              <a:spLocks noChangeArrowheads="1"/>
            </p:cNvSpPr>
            <p:nvPr/>
          </p:nvSpPr>
          <p:spPr bwMode="auto">
            <a:xfrm>
              <a:off x="723900" y="1164223"/>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600" b="1" dirty="0">
                  <a:latin typeface="Times New Roman" panose="02020603050405020304" pitchFamily="18" charset="0"/>
                  <a:cs typeface="Times New Roman" panose="02020603050405020304" pitchFamily="18" charset="0"/>
                </a:rPr>
                <a:t>SPOUSE 2</a:t>
              </a:r>
            </a:p>
          </p:txBody>
        </p:sp>
      </p:grpSp>
      <p:grpSp>
        <p:nvGrpSpPr>
          <p:cNvPr id="114692" name="Group 8"/>
          <p:cNvGrpSpPr>
            <a:grpSpLocks/>
          </p:cNvGrpSpPr>
          <p:nvPr/>
        </p:nvGrpSpPr>
        <p:grpSpPr bwMode="auto">
          <a:xfrm>
            <a:off x="2995612" y="1039812"/>
            <a:ext cx="1371600" cy="533400"/>
            <a:chOff x="609600" y="1066800"/>
            <a:chExt cx="1371600" cy="533400"/>
          </a:xfrm>
        </p:grpSpPr>
        <p:sp>
          <p:nvSpPr>
            <p:cNvPr id="10" name="Rounded Rectangle 9"/>
            <p:cNvSpPr/>
            <p:nvPr/>
          </p:nvSpPr>
          <p:spPr>
            <a:xfrm>
              <a:off x="609600" y="1066800"/>
              <a:ext cx="1371600" cy="5334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58" name="TextBox 10"/>
            <p:cNvSpPr txBox="1">
              <a:spLocks noChangeArrowheads="1"/>
            </p:cNvSpPr>
            <p:nvPr/>
          </p:nvSpPr>
          <p:spPr bwMode="auto">
            <a:xfrm>
              <a:off x="723900" y="1164223"/>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600" b="1" dirty="0">
                  <a:latin typeface="Times New Roman" panose="02020603050405020304" pitchFamily="18" charset="0"/>
                  <a:cs typeface="Times New Roman" panose="02020603050405020304" pitchFamily="18" charset="0"/>
                </a:rPr>
                <a:t>SPOUSE 1</a:t>
              </a:r>
            </a:p>
          </p:txBody>
        </p:sp>
      </p:grpSp>
      <p:grpSp>
        <p:nvGrpSpPr>
          <p:cNvPr id="114693" name="Group 11"/>
          <p:cNvGrpSpPr>
            <a:grpSpLocks/>
          </p:cNvGrpSpPr>
          <p:nvPr/>
        </p:nvGrpSpPr>
        <p:grpSpPr bwMode="auto">
          <a:xfrm>
            <a:off x="6515100" y="979487"/>
            <a:ext cx="1371600" cy="533400"/>
            <a:chOff x="609600" y="1066800"/>
            <a:chExt cx="1371600" cy="533400"/>
          </a:xfrm>
        </p:grpSpPr>
        <p:sp>
          <p:nvSpPr>
            <p:cNvPr id="13" name="Rounded Rectangle 12"/>
            <p:cNvSpPr/>
            <p:nvPr/>
          </p:nvSpPr>
          <p:spPr>
            <a:xfrm>
              <a:off x="609600" y="1066800"/>
              <a:ext cx="1371600" cy="5334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56" name="TextBox 13"/>
            <p:cNvSpPr txBox="1">
              <a:spLocks noChangeArrowheads="1"/>
            </p:cNvSpPr>
            <p:nvPr/>
          </p:nvSpPr>
          <p:spPr bwMode="auto">
            <a:xfrm>
              <a:off x="723900" y="1164223"/>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600" b="1" dirty="0">
                  <a:latin typeface="Times New Roman" panose="02020603050405020304" pitchFamily="18" charset="0"/>
                  <a:cs typeface="Times New Roman" panose="02020603050405020304" pitchFamily="18" charset="0"/>
                </a:rPr>
                <a:t>SON</a:t>
              </a:r>
            </a:p>
          </p:txBody>
        </p:sp>
      </p:grpSp>
      <p:grpSp>
        <p:nvGrpSpPr>
          <p:cNvPr id="114694" name="Group 14"/>
          <p:cNvGrpSpPr>
            <a:grpSpLocks/>
          </p:cNvGrpSpPr>
          <p:nvPr/>
        </p:nvGrpSpPr>
        <p:grpSpPr bwMode="auto">
          <a:xfrm>
            <a:off x="1014412" y="2189162"/>
            <a:ext cx="1219200" cy="1066800"/>
            <a:chOff x="647700" y="2286000"/>
            <a:chExt cx="1219200" cy="1066800"/>
          </a:xfrm>
        </p:grpSpPr>
        <p:sp>
          <p:nvSpPr>
            <p:cNvPr id="8" name="Oval 7"/>
            <p:cNvSpPr/>
            <p:nvPr/>
          </p:nvSpPr>
          <p:spPr>
            <a:xfrm>
              <a:off x="647700" y="2286000"/>
              <a:ext cx="1219200" cy="10668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54" name="TextBox 15"/>
            <p:cNvSpPr txBox="1">
              <a:spLocks noChangeArrowheads="1"/>
            </p:cNvSpPr>
            <p:nvPr/>
          </p:nvSpPr>
          <p:spPr bwMode="auto">
            <a:xfrm>
              <a:off x="685800" y="2547263"/>
              <a:ext cx="1143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SPOUSE 2’s REVOCABLE TRUST</a:t>
              </a:r>
            </a:p>
          </p:txBody>
        </p:sp>
      </p:grpSp>
      <p:grpSp>
        <p:nvGrpSpPr>
          <p:cNvPr id="114695" name="Group 17"/>
          <p:cNvGrpSpPr>
            <a:grpSpLocks/>
          </p:cNvGrpSpPr>
          <p:nvPr/>
        </p:nvGrpSpPr>
        <p:grpSpPr bwMode="auto">
          <a:xfrm>
            <a:off x="3071812" y="2217737"/>
            <a:ext cx="1219200" cy="1066800"/>
            <a:chOff x="647700" y="2286000"/>
            <a:chExt cx="1219200" cy="1066800"/>
          </a:xfrm>
        </p:grpSpPr>
        <p:sp>
          <p:nvSpPr>
            <p:cNvPr id="19" name="Oval 18"/>
            <p:cNvSpPr/>
            <p:nvPr/>
          </p:nvSpPr>
          <p:spPr>
            <a:xfrm>
              <a:off x="647700" y="2286000"/>
              <a:ext cx="1219200" cy="10668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52" name="TextBox 19"/>
            <p:cNvSpPr txBox="1">
              <a:spLocks noChangeArrowheads="1"/>
            </p:cNvSpPr>
            <p:nvPr/>
          </p:nvSpPr>
          <p:spPr bwMode="auto">
            <a:xfrm>
              <a:off x="685800" y="2547263"/>
              <a:ext cx="1143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SPOUSE 1’s REVOCABLE TRUST</a:t>
              </a:r>
            </a:p>
          </p:txBody>
        </p:sp>
      </p:grpSp>
      <p:grpSp>
        <p:nvGrpSpPr>
          <p:cNvPr id="114696" name="Group 20"/>
          <p:cNvGrpSpPr>
            <a:grpSpLocks/>
          </p:cNvGrpSpPr>
          <p:nvPr/>
        </p:nvGrpSpPr>
        <p:grpSpPr bwMode="auto">
          <a:xfrm>
            <a:off x="1014412" y="4545012"/>
            <a:ext cx="1219200" cy="1066800"/>
            <a:chOff x="647700" y="2286000"/>
            <a:chExt cx="1219200" cy="1066800"/>
          </a:xfrm>
        </p:grpSpPr>
        <p:sp>
          <p:nvSpPr>
            <p:cNvPr id="22" name="Oval 21"/>
            <p:cNvSpPr/>
            <p:nvPr/>
          </p:nvSpPr>
          <p:spPr>
            <a:xfrm>
              <a:off x="647700" y="2286000"/>
              <a:ext cx="1219200" cy="10668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50" name="TextBox 22"/>
            <p:cNvSpPr txBox="1">
              <a:spLocks noChangeArrowheads="1"/>
            </p:cNvSpPr>
            <p:nvPr/>
          </p:nvSpPr>
          <p:spPr bwMode="auto">
            <a:xfrm>
              <a:off x="685800" y="2434679"/>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REAL ESTATE, LLC</a:t>
              </a:r>
            </a:p>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(Taxed as Partnership)</a:t>
              </a:r>
            </a:p>
          </p:txBody>
        </p:sp>
      </p:grpSp>
      <p:grpSp>
        <p:nvGrpSpPr>
          <p:cNvPr id="114697" name="Group 23"/>
          <p:cNvGrpSpPr>
            <a:grpSpLocks/>
          </p:cNvGrpSpPr>
          <p:nvPr/>
        </p:nvGrpSpPr>
        <p:grpSpPr bwMode="auto">
          <a:xfrm>
            <a:off x="2836862" y="4537075"/>
            <a:ext cx="1576388" cy="1139825"/>
            <a:chOff x="520700" y="2286000"/>
            <a:chExt cx="1384300" cy="1066800"/>
          </a:xfrm>
        </p:grpSpPr>
        <p:sp>
          <p:nvSpPr>
            <p:cNvPr id="25" name="Oval 24"/>
            <p:cNvSpPr/>
            <p:nvPr/>
          </p:nvSpPr>
          <p:spPr>
            <a:xfrm>
              <a:off x="647560" y="2286000"/>
              <a:ext cx="1219800" cy="10668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48" name="TextBox 25"/>
            <p:cNvSpPr txBox="1">
              <a:spLocks noChangeArrowheads="1"/>
            </p:cNvSpPr>
            <p:nvPr/>
          </p:nvSpPr>
          <p:spPr bwMode="auto">
            <a:xfrm>
              <a:off x="520700" y="2466428"/>
              <a:ext cx="1384300" cy="56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MEDICAL PRACTICE, LLC</a:t>
              </a:r>
            </a:p>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(S corporation)</a:t>
              </a:r>
            </a:p>
          </p:txBody>
        </p:sp>
      </p:grpSp>
      <p:cxnSp>
        <p:nvCxnSpPr>
          <p:cNvPr id="27" name="Straight Connector 26"/>
          <p:cNvCxnSpPr>
            <a:stCxn id="5" idx="2"/>
            <a:endCxn id="8" idx="0"/>
          </p:cNvCxnSpPr>
          <p:nvPr/>
        </p:nvCxnSpPr>
        <p:spPr>
          <a:xfrm>
            <a:off x="1624012" y="1573212"/>
            <a:ext cx="0" cy="6159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8" idx="4"/>
            <a:endCxn id="22" idx="0"/>
          </p:cNvCxnSpPr>
          <p:nvPr/>
        </p:nvCxnSpPr>
        <p:spPr>
          <a:xfrm>
            <a:off x="1624012" y="3255962"/>
            <a:ext cx="0" cy="1289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72" name="Straight Connector 54271"/>
          <p:cNvCxnSpPr>
            <a:stCxn id="10" idx="2"/>
            <a:endCxn id="19" idx="0"/>
          </p:cNvCxnSpPr>
          <p:nvPr/>
        </p:nvCxnSpPr>
        <p:spPr>
          <a:xfrm>
            <a:off x="3681412" y="1573212"/>
            <a:ext cx="0" cy="6445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74" name="Straight Connector 54273"/>
          <p:cNvCxnSpPr>
            <a:stCxn id="19" idx="4"/>
            <a:endCxn id="25" idx="0"/>
          </p:cNvCxnSpPr>
          <p:nvPr/>
        </p:nvCxnSpPr>
        <p:spPr>
          <a:xfrm>
            <a:off x="3681412" y="3284537"/>
            <a:ext cx="0" cy="12604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77" name="Straight Connector 54276"/>
          <p:cNvCxnSpPr>
            <a:stCxn id="8" idx="4"/>
            <a:endCxn id="25" idx="0"/>
          </p:cNvCxnSpPr>
          <p:nvPr/>
        </p:nvCxnSpPr>
        <p:spPr>
          <a:xfrm>
            <a:off x="1624012" y="3255962"/>
            <a:ext cx="2057400" cy="1289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79" name="Straight Connector 54278"/>
          <p:cNvCxnSpPr>
            <a:stCxn id="22" idx="0"/>
            <a:endCxn id="19" idx="4"/>
          </p:cNvCxnSpPr>
          <p:nvPr/>
        </p:nvCxnSpPr>
        <p:spPr>
          <a:xfrm flipV="1">
            <a:off x="1624012" y="3284537"/>
            <a:ext cx="2057400" cy="12604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4704" name="TextBox 54279"/>
          <p:cNvSpPr txBox="1">
            <a:spLocks noChangeArrowheads="1"/>
          </p:cNvSpPr>
          <p:nvPr/>
        </p:nvSpPr>
        <p:spPr bwMode="auto">
          <a:xfrm>
            <a:off x="1243012" y="3941762"/>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30%</a:t>
            </a:r>
          </a:p>
        </p:txBody>
      </p:sp>
      <p:sp>
        <p:nvSpPr>
          <p:cNvPr id="114705" name="TextBox 40"/>
          <p:cNvSpPr txBox="1">
            <a:spLocks noChangeArrowheads="1"/>
          </p:cNvSpPr>
          <p:nvPr/>
        </p:nvSpPr>
        <p:spPr bwMode="auto">
          <a:xfrm>
            <a:off x="1852612" y="4340225"/>
            <a:ext cx="533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40%</a:t>
            </a:r>
          </a:p>
        </p:txBody>
      </p:sp>
      <p:sp>
        <p:nvSpPr>
          <p:cNvPr id="114706" name="TextBox 41"/>
          <p:cNvSpPr txBox="1">
            <a:spLocks noChangeArrowheads="1"/>
          </p:cNvSpPr>
          <p:nvPr/>
        </p:nvSpPr>
        <p:spPr bwMode="auto">
          <a:xfrm>
            <a:off x="3060700" y="4357687"/>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10%</a:t>
            </a:r>
          </a:p>
        </p:txBody>
      </p:sp>
      <p:sp>
        <p:nvSpPr>
          <p:cNvPr id="114707" name="TextBox 42"/>
          <p:cNvSpPr txBox="1">
            <a:spLocks noChangeArrowheads="1"/>
          </p:cNvSpPr>
          <p:nvPr/>
        </p:nvSpPr>
        <p:spPr bwMode="auto">
          <a:xfrm>
            <a:off x="3681412" y="4083050"/>
            <a:ext cx="533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49%</a:t>
            </a:r>
          </a:p>
        </p:txBody>
      </p:sp>
      <p:grpSp>
        <p:nvGrpSpPr>
          <p:cNvPr id="114708" name="Group 43"/>
          <p:cNvGrpSpPr>
            <a:grpSpLocks/>
          </p:cNvGrpSpPr>
          <p:nvPr/>
        </p:nvGrpSpPr>
        <p:grpSpPr bwMode="auto">
          <a:xfrm>
            <a:off x="4900612" y="2244725"/>
            <a:ext cx="1219200" cy="1066800"/>
            <a:chOff x="647700" y="2286000"/>
            <a:chExt cx="1219200" cy="1066800"/>
          </a:xfrm>
        </p:grpSpPr>
        <p:sp>
          <p:nvSpPr>
            <p:cNvPr id="45" name="Oval 44"/>
            <p:cNvSpPr/>
            <p:nvPr/>
          </p:nvSpPr>
          <p:spPr>
            <a:xfrm>
              <a:off x="647700" y="2286000"/>
              <a:ext cx="1219200" cy="10668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46" name="TextBox 45"/>
            <p:cNvSpPr txBox="1">
              <a:spLocks noChangeArrowheads="1"/>
            </p:cNvSpPr>
            <p:nvPr/>
          </p:nvSpPr>
          <p:spPr bwMode="auto">
            <a:xfrm>
              <a:off x="685799" y="2519318"/>
              <a:ext cx="1143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TRUST FOR CHILDREN &amp; SPOUSE 2</a:t>
              </a:r>
            </a:p>
          </p:txBody>
        </p:sp>
      </p:grpSp>
      <p:grpSp>
        <p:nvGrpSpPr>
          <p:cNvPr id="114709" name="Group 46"/>
          <p:cNvGrpSpPr>
            <a:grpSpLocks/>
          </p:cNvGrpSpPr>
          <p:nvPr/>
        </p:nvGrpSpPr>
        <p:grpSpPr bwMode="auto">
          <a:xfrm>
            <a:off x="6667500" y="2235200"/>
            <a:ext cx="1219200" cy="1066800"/>
            <a:chOff x="647700" y="2286000"/>
            <a:chExt cx="1219200" cy="1066800"/>
          </a:xfrm>
        </p:grpSpPr>
        <p:sp>
          <p:nvSpPr>
            <p:cNvPr id="48" name="Oval 47"/>
            <p:cNvSpPr/>
            <p:nvPr/>
          </p:nvSpPr>
          <p:spPr>
            <a:xfrm>
              <a:off x="647700" y="2286000"/>
              <a:ext cx="1219200" cy="10668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44" name="TextBox 48"/>
            <p:cNvSpPr txBox="1">
              <a:spLocks noChangeArrowheads="1"/>
            </p:cNvSpPr>
            <p:nvPr/>
          </p:nvSpPr>
          <p:spPr bwMode="auto">
            <a:xfrm>
              <a:off x="685800" y="2547263"/>
              <a:ext cx="1143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SON’s REVOCABLE TRUST</a:t>
              </a:r>
            </a:p>
          </p:txBody>
        </p:sp>
      </p:grpSp>
      <p:grpSp>
        <p:nvGrpSpPr>
          <p:cNvPr id="114710" name="Group 49"/>
          <p:cNvGrpSpPr>
            <a:grpSpLocks/>
          </p:cNvGrpSpPr>
          <p:nvPr/>
        </p:nvGrpSpPr>
        <p:grpSpPr bwMode="auto">
          <a:xfrm>
            <a:off x="4767262" y="4497386"/>
            <a:ext cx="1866900" cy="1066800"/>
            <a:chOff x="647700" y="2286000"/>
            <a:chExt cx="1257301" cy="1067173"/>
          </a:xfrm>
        </p:grpSpPr>
        <p:sp>
          <p:nvSpPr>
            <p:cNvPr id="51" name="Oval 50"/>
            <p:cNvSpPr/>
            <p:nvPr/>
          </p:nvSpPr>
          <p:spPr>
            <a:xfrm>
              <a:off x="647700" y="2286000"/>
              <a:ext cx="1218812" cy="1067173"/>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42" name="TextBox 51"/>
            <p:cNvSpPr txBox="1">
              <a:spLocks noChangeArrowheads="1"/>
            </p:cNvSpPr>
            <p:nvPr/>
          </p:nvSpPr>
          <p:spPr bwMode="auto">
            <a:xfrm>
              <a:off x="647701" y="2438275"/>
              <a:ext cx="1257300" cy="76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INTELLECTUAL PROPERTY DEVELOPMENT, LLC</a:t>
              </a:r>
              <a:br>
                <a:rPr lang="en-US" altLang="en-US" sz="1100" b="1" dirty="0">
                  <a:latin typeface="Times New Roman" panose="02020603050405020304" pitchFamily="18" charset="0"/>
                  <a:cs typeface="Times New Roman" panose="02020603050405020304" pitchFamily="18" charset="0"/>
                </a:rPr>
              </a:br>
              <a:r>
                <a:rPr lang="en-US" altLang="en-US" sz="1100" b="1" dirty="0">
                  <a:latin typeface="Times New Roman" panose="02020603050405020304" pitchFamily="18" charset="0"/>
                  <a:cs typeface="Times New Roman" panose="02020603050405020304" pitchFamily="18" charset="0"/>
                </a:rPr>
                <a:t> (S Corporation)</a:t>
              </a:r>
            </a:p>
          </p:txBody>
        </p:sp>
      </p:grpSp>
      <p:grpSp>
        <p:nvGrpSpPr>
          <p:cNvPr id="114711" name="Group 52"/>
          <p:cNvGrpSpPr>
            <a:grpSpLocks/>
          </p:cNvGrpSpPr>
          <p:nvPr/>
        </p:nvGrpSpPr>
        <p:grpSpPr bwMode="auto">
          <a:xfrm>
            <a:off x="6931025" y="4519612"/>
            <a:ext cx="1574800" cy="1066800"/>
            <a:chOff x="647700" y="2286000"/>
            <a:chExt cx="1257300" cy="1066800"/>
          </a:xfrm>
        </p:grpSpPr>
        <p:sp>
          <p:nvSpPr>
            <p:cNvPr id="54" name="Oval 53"/>
            <p:cNvSpPr/>
            <p:nvPr/>
          </p:nvSpPr>
          <p:spPr>
            <a:xfrm>
              <a:off x="647700" y="2286000"/>
              <a:ext cx="1219277" cy="10668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solidFill>
                  <a:schemeClr val="tx1"/>
                </a:solidFill>
              </a:endParaRPr>
            </a:p>
          </p:txBody>
        </p:sp>
        <p:sp>
          <p:nvSpPr>
            <p:cNvPr id="114740" name="TextBox 54"/>
            <p:cNvSpPr txBox="1">
              <a:spLocks noChangeArrowheads="1"/>
            </p:cNvSpPr>
            <p:nvPr/>
          </p:nvSpPr>
          <p:spPr bwMode="auto">
            <a:xfrm>
              <a:off x="647700" y="2427125"/>
              <a:ext cx="1257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ABC MANAGEMENT, LLC</a:t>
              </a:r>
            </a:p>
            <a:p>
              <a:pPr algn="ctr">
                <a:lnSpc>
                  <a:spcPct val="100000"/>
                </a:lnSpc>
                <a:spcBef>
                  <a:spcPct val="0"/>
                </a:spcBef>
                <a:buClrTx/>
                <a:buFontTx/>
                <a:buNone/>
              </a:pPr>
              <a:r>
                <a:rPr lang="en-US" altLang="en-US" sz="1100" b="1" dirty="0">
                  <a:latin typeface="Times New Roman" panose="02020603050405020304" pitchFamily="18" charset="0"/>
                  <a:cs typeface="Times New Roman" panose="02020603050405020304" pitchFamily="18" charset="0"/>
                </a:rPr>
                <a:t>(C Corporation)</a:t>
              </a:r>
            </a:p>
          </p:txBody>
        </p:sp>
      </p:grpSp>
      <p:cxnSp>
        <p:nvCxnSpPr>
          <p:cNvPr id="54282" name="Straight Connector 54281"/>
          <p:cNvCxnSpPr>
            <a:stCxn id="22" idx="7"/>
            <a:endCxn id="45" idx="3"/>
          </p:cNvCxnSpPr>
          <p:nvPr/>
        </p:nvCxnSpPr>
        <p:spPr>
          <a:xfrm flipV="1">
            <a:off x="2055812" y="3155950"/>
            <a:ext cx="3022600" cy="154463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4713" name="TextBox 57"/>
          <p:cNvSpPr txBox="1">
            <a:spLocks noChangeArrowheads="1"/>
          </p:cNvSpPr>
          <p:nvPr/>
        </p:nvSpPr>
        <p:spPr bwMode="auto">
          <a:xfrm>
            <a:off x="2462212" y="4392612"/>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30%</a:t>
            </a:r>
          </a:p>
        </p:txBody>
      </p:sp>
      <p:cxnSp>
        <p:nvCxnSpPr>
          <p:cNvPr id="54284" name="Straight Connector 54283"/>
          <p:cNvCxnSpPr>
            <a:stCxn id="45" idx="4"/>
            <a:endCxn id="25" idx="7"/>
          </p:cNvCxnSpPr>
          <p:nvPr/>
        </p:nvCxnSpPr>
        <p:spPr>
          <a:xfrm flipH="1">
            <a:off x="4113212" y="3311525"/>
            <a:ext cx="1397000" cy="13890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86" name="Straight Connector 54285"/>
          <p:cNvCxnSpPr>
            <a:stCxn id="45" idx="4"/>
            <a:endCxn id="51" idx="0"/>
          </p:cNvCxnSpPr>
          <p:nvPr/>
        </p:nvCxnSpPr>
        <p:spPr>
          <a:xfrm>
            <a:off x="5510212" y="3311525"/>
            <a:ext cx="161925" cy="11858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88" name="Straight Connector 54287"/>
          <p:cNvCxnSpPr>
            <a:stCxn id="45" idx="5"/>
            <a:endCxn id="54" idx="0"/>
          </p:cNvCxnSpPr>
          <p:nvPr/>
        </p:nvCxnSpPr>
        <p:spPr>
          <a:xfrm>
            <a:off x="5942012" y="3155950"/>
            <a:ext cx="1752600" cy="13636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90" name="Straight Connector 54289"/>
          <p:cNvCxnSpPr>
            <a:stCxn id="48" idx="4"/>
            <a:endCxn id="54" idx="0"/>
          </p:cNvCxnSpPr>
          <p:nvPr/>
        </p:nvCxnSpPr>
        <p:spPr>
          <a:xfrm>
            <a:off x="7277100" y="3302000"/>
            <a:ext cx="417512" cy="12176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92" name="Straight Connector 54291"/>
          <p:cNvCxnSpPr>
            <a:stCxn id="48" idx="4"/>
            <a:endCxn id="51" idx="0"/>
          </p:cNvCxnSpPr>
          <p:nvPr/>
        </p:nvCxnSpPr>
        <p:spPr>
          <a:xfrm flipH="1">
            <a:off x="5672137" y="3302000"/>
            <a:ext cx="1604963" cy="119538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4719" name="TextBox 68"/>
          <p:cNvSpPr txBox="1">
            <a:spLocks noChangeArrowheads="1"/>
          </p:cNvSpPr>
          <p:nvPr/>
        </p:nvSpPr>
        <p:spPr bwMode="auto">
          <a:xfrm>
            <a:off x="4244975" y="4471987"/>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41%</a:t>
            </a:r>
          </a:p>
        </p:txBody>
      </p:sp>
      <p:sp>
        <p:nvSpPr>
          <p:cNvPr id="114720" name="TextBox 69"/>
          <p:cNvSpPr txBox="1">
            <a:spLocks noChangeArrowheads="1"/>
          </p:cNvSpPr>
          <p:nvPr/>
        </p:nvSpPr>
        <p:spPr bwMode="auto">
          <a:xfrm>
            <a:off x="5238750" y="4146550"/>
            <a:ext cx="533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70%</a:t>
            </a:r>
          </a:p>
        </p:txBody>
      </p:sp>
      <p:sp>
        <p:nvSpPr>
          <p:cNvPr id="114721" name="TextBox 70"/>
          <p:cNvSpPr txBox="1">
            <a:spLocks noChangeArrowheads="1"/>
          </p:cNvSpPr>
          <p:nvPr/>
        </p:nvSpPr>
        <p:spPr bwMode="auto">
          <a:xfrm>
            <a:off x="5981700" y="4233862"/>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30%</a:t>
            </a:r>
          </a:p>
        </p:txBody>
      </p:sp>
      <p:sp>
        <p:nvSpPr>
          <p:cNvPr id="114722" name="TextBox 71"/>
          <p:cNvSpPr txBox="1">
            <a:spLocks noChangeArrowheads="1"/>
          </p:cNvSpPr>
          <p:nvPr/>
        </p:nvSpPr>
        <p:spPr bwMode="auto">
          <a:xfrm>
            <a:off x="7245350" y="4316412"/>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50%</a:t>
            </a:r>
          </a:p>
        </p:txBody>
      </p:sp>
      <p:sp>
        <p:nvSpPr>
          <p:cNvPr id="114723" name="TextBox 72"/>
          <p:cNvSpPr txBox="1">
            <a:spLocks noChangeArrowheads="1"/>
          </p:cNvSpPr>
          <p:nvPr/>
        </p:nvSpPr>
        <p:spPr bwMode="auto">
          <a:xfrm>
            <a:off x="7486650" y="3805237"/>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50%</a:t>
            </a:r>
          </a:p>
        </p:txBody>
      </p:sp>
      <p:cxnSp>
        <p:nvCxnSpPr>
          <p:cNvPr id="54294" name="Straight Connector 54293"/>
          <p:cNvCxnSpPr/>
          <p:nvPr/>
        </p:nvCxnSpPr>
        <p:spPr>
          <a:xfrm>
            <a:off x="7277100" y="1525587"/>
            <a:ext cx="0" cy="711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296" name="Straight Arrow Connector 54295"/>
          <p:cNvCxnSpPr>
            <a:stCxn id="45" idx="2"/>
            <a:endCxn id="19" idx="6"/>
          </p:cNvCxnSpPr>
          <p:nvPr/>
        </p:nvCxnSpPr>
        <p:spPr>
          <a:xfrm flipH="1" flipV="1">
            <a:off x="4291012" y="2751137"/>
            <a:ext cx="609600" cy="269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4726" name="TextBox 77"/>
          <p:cNvSpPr txBox="1">
            <a:spLocks noChangeArrowheads="1"/>
          </p:cNvSpPr>
          <p:nvPr/>
        </p:nvSpPr>
        <p:spPr bwMode="auto">
          <a:xfrm>
            <a:off x="4259262" y="2014537"/>
            <a:ext cx="86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Low Interest Note owed to Husband from sale</a:t>
            </a:r>
          </a:p>
        </p:txBody>
      </p:sp>
      <p:sp>
        <p:nvSpPr>
          <p:cNvPr id="114727" name="TextBox 78"/>
          <p:cNvSpPr txBox="1">
            <a:spLocks noChangeArrowheads="1"/>
          </p:cNvSpPr>
          <p:nvPr/>
        </p:nvSpPr>
        <p:spPr bwMode="auto">
          <a:xfrm>
            <a:off x="5603875" y="1525587"/>
            <a:ext cx="981075" cy="55245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Has Prenuptial Agreement with Spouse</a:t>
            </a:r>
          </a:p>
        </p:txBody>
      </p:sp>
      <p:cxnSp>
        <p:nvCxnSpPr>
          <p:cNvPr id="54298" name="Straight Connector 54297"/>
          <p:cNvCxnSpPr>
            <a:stCxn id="13" idx="1"/>
            <a:endCxn id="114727" idx="0"/>
          </p:cNvCxnSpPr>
          <p:nvPr/>
        </p:nvCxnSpPr>
        <p:spPr>
          <a:xfrm flipH="1">
            <a:off x="6094412" y="1246187"/>
            <a:ext cx="420688" cy="279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301" name="Curved Connector 54300"/>
          <p:cNvCxnSpPr>
            <a:stCxn id="25" idx="4"/>
            <a:endCxn id="54" idx="4"/>
          </p:cNvCxnSpPr>
          <p:nvPr/>
        </p:nvCxnSpPr>
        <p:spPr>
          <a:xfrm rot="16200000" flipH="1">
            <a:off x="5783262" y="3509962"/>
            <a:ext cx="7938" cy="4211638"/>
          </a:xfrm>
          <a:prstGeom prst="curvedConnector3">
            <a:avLst>
              <a:gd name="adj1" fmla="val 6455044"/>
            </a:avLst>
          </a:prstGeom>
          <a:ln w="19050"/>
        </p:spPr>
        <p:style>
          <a:lnRef idx="1">
            <a:schemeClr val="accent1"/>
          </a:lnRef>
          <a:fillRef idx="0">
            <a:schemeClr val="accent1"/>
          </a:fillRef>
          <a:effectRef idx="0">
            <a:schemeClr val="accent1"/>
          </a:effectRef>
          <a:fontRef idx="minor">
            <a:schemeClr val="tx1"/>
          </a:fontRef>
        </p:style>
      </p:cxnSp>
      <p:sp>
        <p:nvSpPr>
          <p:cNvPr id="114730" name="TextBox 85"/>
          <p:cNvSpPr txBox="1">
            <a:spLocks noChangeArrowheads="1"/>
          </p:cNvSpPr>
          <p:nvPr/>
        </p:nvSpPr>
        <p:spPr bwMode="auto">
          <a:xfrm>
            <a:off x="5134768" y="5883660"/>
            <a:ext cx="1528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Management Agreement</a:t>
            </a:r>
          </a:p>
        </p:txBody>
      </p:sp>
      <p:cxnSp>
        <p:nvCxnSpPr>
          <p:cNvPr id="32" name="Straight Connector 31"/>
          <p:cNvCxnSpPr>
            <a:stCxn id="22" idx="6"/>
            <a:endCxn id="25" idx="2"/>
          </p:cNvCxnSpPr>
          <p:nvPr/>
        </p:nvCxnSpPr>
        <p:spPr>
          <a:xfrm>
            <a:off x="2233612" y="5078412"/>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4732" name="TextBox 88"/>
          <p:cNvSpPr txBox="1">
            <a:spLocks noChangeArrowheads="1"/>
          </p:cNvSpPr>
          <p:nvPr/>
        </p:nvSpPr>
        <p:spPr bwMode="auto">
          <a:xfrm>
            <a:off x="2309812" y="5100637"/>
            <a:ext cx="884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Lease</a:t>
            </a:r>
          </a:p>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Agreement</a:t>
            </a:r>
          </a:p>
        </p:txBody>
      </p:sp>
      <p:cxnSp>
        <p:nvCxnSpPr>
          <p:cNvPr id="36" name="Straight Connector 35"/>
          <p:cNvCxnSpPr>
            <a:stCxn id="114748" idx="3"/>
            <a:endCxn id="114742" idx="1"/>
          </p:cNvCxnSpPr>
          <p:nvPr/>
        </p:nvCxnSpPr>
        <p:spPr>
          <a:xfrm>
            <a:off x="4329112" y="5110162"/>
            <a:ext cx="438150" cy="7938"/>
          </a:xfrm>
          <a:prstGeom prst="line">
            <a:avLst/>
          </a:prstGeom>
        </p:spPr>
        <p:style>
          <a:lnRef idx="1">
            <a:schemeClr val="accent1"/>
          </a:lnRef>
          <a:fillRef idx="0">
            <a:schemeClr val="accent1"/>
          </a:fillRef>
          <a:effectRef idx="0">
            <a:schemeClr val="accent1"/>
          </a:effectRef>
          <a:fontRef idx="minor">
            <a:schemeClr val="tx1"/>
          </a:fontRef>
        </p:style>
      </p:cxnSp>
      <p:sp>
        <p:nvSpPr>
          <p:cNvPr id="114734" name="TextBox 95"/>
          <p:cNvSpPr txBox="1">
            <a:spLocks noChangeArrowheads="1"/>
          </p:cNvSpPr>
          <p:nvPr/>
        </p:nvSpPr>
        <p:spPr bwMode="auto">
          <a:xfrm>
            <a:off x="4224337" y="5203825"/>
            <a:ext cx="884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License</a:t>
            </a:r>
          </a:p>
          <a:p>
            <a:pPr>
              <a:lnSpc>
                <a:spcPct val="100000"/>
              </a:lnSpc>
              <a:spcBef>
                <a:spcPct val="0"/>
              </a:spcBef>
              <a:buClrTx/>
              <a:buFontTx/>
              <a:buNone/>
            </a:pPr>
            <a:r>
              <a:rPr lang="en-US" altLang="en-US" sz="1000" dirty="0">
                <a:latin typeface="Times New Roman" panose="02020603050405020304" pitchFamily="18" charset="0"/>
                <a:cs typeface="Times New Roman" panose="02020603050405020304" pitchFamily="18" charset="0"/>
              </a:rPr>
              <a:t>Agreement</a:t>
            </a:r>
          </a:p>
        </p:txBody>
      </p:sp>
    </p:spTree>
    <p:extLst>
      <p:ext uri="{BB962C8B-B14F-4D97-AF65-F5344CB8AC3E}">
        <p14:creationId xmlns:p14="http://schemas.microsoft.com/office/powerpoint/2010/main" val="3236413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420688" y="142875"/>
            <a:ext cx="8302625" cy="1231900"/>
          </a:xfrm>
        </p:spPr>
        <p:txBody>
          <a:bodyPr>
            <a:normAutofit fontScale="90000"/>
          </a:bodyPr>
          <a:lstStyle/>
          <a:p>
            <a:pPr algn="ctr">
              <a:defRPr/>
            </a:pPr>
            <a:r>
              <a:rPr lang="en-US" sz="2200" b="1" dirty="0">
                <a:latin typeface="Times New Roman" panose="02020603050405020304" pitchFamily="18" charset="0"/>
                <a:cs typeface="Times New Roman" panose="02020603050405020304" pitchFamily="18" charset="0"/>
              </a:rPr>
              <a:t>New Parent F Reorganization</a:t>
            </a:r>
            <a:br>
              <a:rPr lang="en-US" sz="22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Showing Accounts Receivable Factoring Arrangement</a:t>
            </a:r>
            <a:br>
              <a:rPr lang="en-US" sz="22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IRC Section 368(a) (1)(F) Allows a Regular Corporation to Divide into Separate Corporations Tax-Free by Having a New Common Parent Company Formed</a:t>
            </a:r>
          </a:p>
        </p:txBody>
      </p:sp>
      <p:pic>
        <p:nvPicPr>
          <p:cNvPr id="327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895" y="1374647"/>
            <a:ext cx="2426565" cy="476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498" y="1374648"/>
            <a:ext cx="3008311" cy="471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7298" y="1563323"/>
            <a:ext cx="3008311" cy="452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55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idx="4294967295"/>
          </p:nvPr>
        </p:nvSpPr>
        <p:spPr bwMode="auto">
          <a:xfrm>
            <a:off x="228600" y="112713"/>
            <a:ext cx="8686800" cy="944562"/>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altLang="en-US" sz="2800" b="1" dirty="0">
                <a:latin typeface="Times New Roman" panose="02020603050405020304" pitchFamily="18" charset="0"/>
                <a:cs typeface="Times New Roman" panose="02020603050405020304" pitchFamily="18" charset="0"/>
              </a:rPr>
              <a:t>Trustee’s Creditors May Not Invade a Trust </a:t>
            </a:r>
            <a:br>
              <a:rPr lang="en-US" altLang="en-US" sz="2800" b="1" dirty="0">
                <a:latin typeface="Times New Roman" panose="02020603050405020304" pitchFamily="18" charset="0"/>
                <a:cs typeface="Times New Roman" panose="02020603050405020304" pitchFamily="18" charset="0"/>
              </a:rPr>
            </a:br>
            <a:r>
              <a:rPr lang="en-US" altLang="en-US" sz="2800" b="1" dirty="0">
                <a:latin typeface="Times New Roman" panose="02020603050405020304" pitchFamily="18" charset="0"/>
                <a:cs typeface="Times New Roman" panose="02020603050405020304" pitchFamily="18" charset="0"/>
              </a:rPr>
              <a:t>Held for Third Parties</a:t>
            </a:r>
          </a:p>
        </p:txBody>
      </p:sp>
      <p:sp>
        <p:nvSpPr>
          <p:cNvPr id="215043" name="Content Placeholder 2"/>
          <p:cNvSpPr>
            <a:spLocks noGrp="1"/>
          </p:cNvSpPr>
          <p:nvPr>
            <p:ph idx="4294967295"/>
          </p:nvPr>
        </p:nvSpPr>
        <p:spPr bwMode="auto">
          <a:xfrm>
            <a:off x="457200" y="1322388"/>
            <a:ext cx="8229600" cy="4191000"/>
          </a:xfrm>
          <a:noFill/>
          <a:ln>
            <a:miter lim="800000"/>
            <a:headEnd/>
            <a:tailEnd/>
          </a:ln>
        </p:spPr>
        <p:txBody>
          <a:bodyPr vert="horz" wrap="square" lIns="91440" tIns="45720" rIns="91440" bIns="45720" numCol="1" anchor="t" anchorCtr="0" compatLnSpc="1">
            <a:prstTxWarp prst="textNoShape">
              <a:avLst/>
            </a:prstTxWarp>
            <a:normAutofit/>
          </a:bodyPr>
          <a:lstStyle/>
          <a:p>
            <a:pPr algn="just" eaLnBrk="1" hangingPunct="1"/>
            <a:r>
              <a:rPr lang="en-US" altLang="en-US" sz="1800" dirty="0">
                <a:latin typeface="Times New Roman" panose="02020603050405020304" pitchFamily="18" charset="0"/>
                <a:cs typeface="Times New Roman" panose="02020603050405020304" pitchFamily="18" charset="0"/>
              </a:rPr>
              <a:t>Florida Statute Section 736.0507 codifies the concept that a trustee’s interest in trust assets will not be subject to personal obligations of the trustee, even if the trustee becomes insolvent or bankrupt.  This, of course, does not apply to the extent that the trustee is the settlor and the beneficiary.</a:t>
            </a:r>
          </a:p>
          <a:p>
            <a:pPr algn="just" eaLnBrk="1" hangingPunct="1">
              <a:buFont typeface="Wingdings" pitchFamily="2" charset="2"/>
              <a:buNone/>
            </a:pPr>
            <a:endParaRPr lang="en-US" altLang="en-US" sz="1050" dirty="0">
              <a:latin typeface="Times New Roman" panose="02020603050405020304" pitchFamily="18" charset="0"/>
              <a:cs typeface="Times New Roman" panose="02020603050405020304" pitchFamily="18" charset="0"/>
            </a:endParaRPr>
          </a:p>
          <a:p>
            <a:pPr algn="just" eaLnBrk="1" hangingPunct="1"/>
            <a:r>
              <a:rPr lang="en-US" altLang="en-US" sz="1800" dirty="0">
                <a:latin typeface="Times New Roman" panose="02020603050405020304" pitchFamily="18" charset="0"/>
                <a:cs typeface="Times New Roman" panose="02020603050405020304" pitchFamily="18" charset="0"/>
              </a:rPr>
              <a:t>Under Florida Statute Sections 736.1013 and 736.1015, the trustee of a trust is not personally liable on contracts entered into on behalf of the trust unless the contract so provides or the trustee fails to reveal its fiduciary capacity.  Pursuant to Florida Statute Section 736.1013(2), a trustee is personally responsible for torts committed in the course of administration of a trust where the trustee is personally at fault.  As provided in Florida Statute Section 736.1015, the trustee has no personal liability for obligations of a general partnership where the general partner interest is held solely in his or her capacity as a trustee, unless the trust is a revocable trust and the trustee is the settlor.</a:t>
            </a:r>
          </a:p>
          <a:p>
            <a:pPr eaLnBrk="1" hangingPunct="1"/>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616565"/>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val 3"/>
          <p:cNvSpPr>
            <a:spLocks noChangeArrowheads="1"/>
          </p:cNvSpPr>
          <p:nvPr/>
        </p:nvSpPr>
        <p:spPr bwMode="auto">
          <a:xfrm>
            <a:off x="2514600" y="3048000"/>
            <a:ext cx="1524000" cy="1295400"/>
          </a:xfrm>
          <a:prstGeom prst="ellipse">
            <a:avLst/>
          </a:prstGeom>
          <a:noFill/>
          <a:ln w="9525">
            <a:solidFill>
              <a:schemeClr val="tx1"/>
            </a:solidFill>
            <a:round/>
            <a:headEnd/>
            <a:tailEnd/>
          </a:ln>
        </p:spPr>
        <p:txBody>
          <a:bodyPr lIns="42201" tIns="31650" rIns="42201" bIns="31650" anchor="ctr"/>
          <a:lstStyle/>
          <a:p>
            <a:pPr algn="ctr"/>
            <a:r>
              <a:rPr lang="en-US" sz="1200" dirty="0">
                <a:latin typeface="Times New Roman" panose="02020603050405020304" pitchFamily="18" charset="0"/>
                <a:cs typeface="Times New Roman" panose="02020603050405020304" pitchFamily="18" charset="0"/>
              </a:rPr>
              <a:t>ASSET PROTECTION TRUST</a:t>
            </a:r>
          </a:p>
        </p:txBody>
      </p:sp>
      <p:sp>
        <p:nvSpPr>
          <p:cNvPr id="29699" name="Line 2"/>
          <p:cNvSpPr>
            <a:spLocks noChangeShapeType="1"/>
          </p:cNvSpPr>
          <p:nvPr/>
        </p:nvSpPr>
        <p:spPr bwMode="auto">
          <a:xfrm flipV="1">
            <a:off x="1981202" y="3657600"/>
            <a:ext cx="525463" cy="0"/>
          </a:xfrm>
          <a:prstGeom prst="line">
            <a:avLst/>
          </a:prstGeom>
          <a:noFill/>
          <a:ln w="9525">
            <a:solidFill>
              <a:schemeClr val="tx1"/>
            </a:solidFill>
            <a:round/>
            <a:headEnd/>
            <a:tailEnd type="triangle" w="med" len="med"/>
          </a:ln>
        </p:spPr>
        <p:txBody>
          <a:bodyPr lIns="105502" tIns="52751" rIns="105502" bIns="52751"/>
          <a:lstStyle/>
          <a:p>
            <a:endParaRPr lang="en-US" dirty="0">
              <a:latin typeface="Times New Roman" panose="02020603050405020304" pitchFamily="18" charset="0"/>
              <a:cs typeface="Times New Roman" panose="02020603050405020304" pitchFamily="18" charset="0"/>
            </a:endParaRPr>
          </a:p>
        </p:txBody>
      </p:sp>
      <p:sp>
        <p:nvSpPr>
          <p:cNvPr id="29700" name="Line 3"/>
          <p:cNvSpPr>
            <a:spLocks noChangeShapeType="1"/>
          </p:cNvSpPr>
          <p:nvPr/>
        </p:nvSpPr>
        <p:spPr bwMode="auto">
          <a:xfrm>
            <a:off x="3124200" y="2819402"/>
            <a:ext cx="0" cy="212725"/>
          </a:xfrm>
          <a:prstGeom prst="line">
            <a:avLst/>
          </a:prstGeom>
          <a:noFill/>
          <a:ln w="9525">
            <a:solidFill>
              <a:srgbClr val="000000"/>
            </a:solidFill>
            <a:round/>
            <a:headEnd/>
            <a:tailEnd/>
          </a:ln>
        </p:spPr>
        <p:txBody>
          <a:bodyPr lIns="105502" tIns="52751" rIns="105502" bIns="52751"/>
          <a:lstStyle/>
          <a:p>
            <a:endParaRPr lang="en-US" dirty="0">
              <a:latin typeface="Times New Roman" panose="02020603050405020304" pitchFamily="18" charset="0"/>
              <a:cs typeface="Times New Roman" panose="02020603050405020304" pitchFamily="18" charset="0"/>
            </a:endParaRPr>
          </a:p>
        </p:txBody>
      </p:sp>
      <p:sp>
        <p:nvSpPr>
          <p:cNvPr id="29701" name="TextBox 7"/>
          <p:cNvSpPr txBox="1">
            <a:spLocks noChangeArrowheads="1"/>
          </p:cNvSpPr>
          <p:nvPr/>
        </p:nvSpPr>
        <p:spPr bwMode="auto">
          <a:xfrm>
            <a:off x="914400" y="2514600"/>
            <a:ext cx="4343400" cy="306388"/>
          </a:xfrm>
          <a:prstGeom prst="rect">
            <a:avLst/>
          </a:prstGeom>
          <a:noFill/>
          <a:ln w="9525">
            <a:noFill/>
            <a:miter lim="800000"/>
            <a:headEnd/>
            <a:tailEnd/>
          </a:ln>
        </p:spPr>
        <p:txBody>
          <a:bodyPr lIns="105502" tIns="52751" rIns="105502" bIns="52751">
            <a:spAutoFit/>
          </a:bodyPr>
          <a:lstStyle/>
          <a:p>
            <a:r>
              <a:rPr lang="en-US" sz="1300" dirty="0">
                <a:latin typeface="Times New Roman" panose="02020603050405020304" pitchFamily="18" charset="0"/>
                <a:cs typeface="Times New Roman" panose="02020603050405020304" pitchFamily="18" charset="0"/>
              </a:rPr>
              <a:t>Trust Company in proper jurisdiction = Trustee or Co-Trustee</a:t>
            </a:r>
          </a:p>
        </p:txBody>
      </p:sp>
      <p:sp>
        <p:nvSpPr>
          <p:cNvPr id="29702" name="TextBox 8"/>
          <p:cNvSpPr txBox="1">
            <a:spLocks noChangeArrowheads="1"/>
          </p:cNvSpPr>
          <p:nvPr/>
        </p:nvSpPr>
        <p:spPr bwMode="auto">
          <a:xfrm>
            <a:off x="533400" y="3429002"/>
            <a:ext cx="1524000" cy="512763"/>
          </a:xfrm>
          <a:prstGeom prst="rect">
            <a:avLst/>
          </a:prstGeom>
          <a:noFill/>
          <a:ln w="9525">
            <a:noFill/>
            <a:miter lim="800000"/>
            <a:headEnd/>
            <a:tailEnd/>
          </a:ln>
        </p:spPr>
        <p:txBody>
          <a:bodyPr lIns="105502" tIns="52751" rIns="105502" bIns="52751">
            <a:spAutoFit/>
          </a:bodyPr>
          <a:lstStyle/>
          <a:p>
            <a:r>
              <a:rPr lang="en-US" sz="1300" dirty="0">
                <a:latin typeface="Times New Roman" panose="02020603050405020304" pitchFamily="18" charset="0"/>
                <a:cs typeface="Times New Roman" panose="02020603050405020304" pitchFamily="18" charset="0"/>
              </a:rPr>
              <a:t>Mother &amp; Father as contributors</a:t>
            </a:r>
          </a:p>
        </p:txBody>
      </p:sp>
      <p:sp>
        <p:nvSpPr>
          <p:cNvPr id="29703" name="TextBox 9"/>
          <p:cNvSpPr txBox="1">
            <a:spLocks noChangeArrowheads="1"/>
          </p:cNvSpPr>
          <p:nvPr/>
        </p:nvSpPr>
        <p:spPr bwMode="auto">
          <a:xfrm>
            <a:off x="2438400" y="4876802"/>
            <a:ext cx="1524000" cy="307975"/>
          </a:xfrm>
          <a:prstGeom prst="rect">
            <a:avLst/>
          </a:prstGeom>
          <a:noFill/>
          <a:ln w="9525">
            <a:noFill/>
            <a:miter lim="800000"/>
            <a:headEnd/>
            <a:tailEnd/>
          </a:ln>
        </p:spPr>
        <p:txBody>
          <a:bodyPr lIns="105502" tIns="52751" rIns="105502" bIns="52751">
            <a:spAutoFit/>
          </a:bodyPr>
          <a:lstStyle/>
          <a:p>
            <a:r>
              <a:rPr lang="en-US" sz="1300" dirty="0">
                <a:latin typeface="Times New Roman" panose="02020603050405020304" pitchFamily="18" charset="0"/>
                <a:cs typeface="Times New Roman" panose="02020603050405020304" pitchFamily="18" charset="0"/>
              </a:rPr>
              <a:t>Rental Home(s)</a:t>
            </a:r>
          </a:p>
        </p:txBody>
      </p:sp>
      <p:sp>
        <p:nvSpPr>
          <p:cNvPr id="29704" name="TextBox 10"/>
          <p:cNvSpPr txBox="1">
            <a:spLocks noChangeArrowheads="1"/>
          </p:cNvSpPr>
          <p:nvPr/>
        </p:nvSpPr>
        <p:spPr bwMode="auto">
          <a:xfrm>
            <a:off x="4267200" y="3276600"/>
            <a:ext cx="3886200" cy="1706970"/>
          </a:xfrm>
          <a:prstGeom prst="rect">
            <a:avLst/>
          </a:prstGeom>
          <a:noFill/>
          <a:ln w="9525">
            <a:noFill/>
            <a:miter lim="800000"/>
            <a:headEnd/>
            <a:tailEnd/>
          </a:ln>
        </p:spPr>
        <p:txBody>
          <a:bodyPr lIns="105502" tIns="52751" rIns="105502" bIns="52751">
            <a:spAutoFit/>
          </a:bodyPr>
          <a:lstStyle/>
          <a:p>
            <a:pPr>
              <a:buFontTx/>
              <a:buChar char="-"/>
            </a:pPr>
            <a:r>
              <a:rPr lang="en-US" sz="1300" dirty="0">
                <a:latin typeface="Times New Roman" panose="02020603050405020304" pitchFamily="18" charset="0"/>
                <a:cs typeface="Times New Roman" panose="02020603050405020304" pitchFamily="18" charset="0"/>
              </a:rPr>
              <a:t>Benefits mother, father and children.</a:t>
            </a:r>
          </a:p>
          <a:p>
            <a:pPr>
              <a:buFontTx/>
              <a:buChar char="-"/>
            </a:pPr>
            <a:r>
              <a:rPr lang="en-US" sz="1300" dirty="0">
                <a:latin typeface="Times New Roman" panose="02020603050405020304" pitchFamily="18" charset="0"/>
                <a:cs typeface="Times New Roman" panose="02020603050405020304" pitchFamily="18" charset="0"/>
              </a:rPr>
              <a:t>May be disregarded for income tax purposes.</a:t>
            </a:r>
          </a:p>
          <a:p>
            <a:pPr>
              <a:buFontTx/>
              <a:buChar char="-"/>
            </a:pPr>
            <a:r>
              <a:rPr lang="en-US" sz="1300" dirty="0">
                <a:latin typeface="Times New Roman" panose="02020603050405020304" pitchFamily="18" charset="0"/>
                <a:cs typeface="Times New Roman" panose="02020603050405020304" pitchFamily="18" charset="0"/>
              </a:rPr>
              <a:t>No tax filing requirements if a domestic asset protection trust jurisdiction is used.</a:t>
            </a:r>
          </a:p>
          <a:p>
            <a:pPr>
              <a:buFontTx/>
              <a:buChar char="-"/>
            </a:pPr>
            <a:r>
              <a:rPr lang="en-US" sz="1300" dirty="0">
                <a:latin typeface="Times New Roman" panose="02020603050405020304" pitchFamily="18" charset="0"/>
                <a:cs typeface="Times New Roman" panose="02020603050405020304" pitchFamily="18" charset="0"/>
              </a:rPr>
              <a:t>May need to have subsidiary management trust owned 100% by asset protection trust to hold title, to allow parents to have management powers (preferably one parent who does not have other exposed assets).</a:t>
            </a:r>
          </a:p>
        </p:txBody>
      </p:sp>
      <p:sp>
        <p:nvSpPr>
          <p:cNvPr id="12" name="Title 1"/>
          <p:cNvSpPr txBox="1">
            <a:spLocks/>
          </p:cNvSpPr>
          <p:nvPr/>
        </p:nvSpPr>
        <p:spPr>
          <a:xfrm>
            <a:off x="0" y="138668"/>
            <a:ext cx="9144000" cy="697118"/>
          </a:xfrm>
          <a:prstGeom prst="rect">
            <a:avLst/>
          </a:prstGeom>
        </p:spPr>
        <p:txBody>
          <a:bodyPr lIns="105502" tIns="52751" rIns="105502" bIns="52751"/>
          <a:lstStyle/>
          <a:p>
            <a:pPr algn="ctr">
              <a:spcBef>
                <a:spcPts val="600"/>
              </a:spcBef>
              <a:tabLst>
                <a:tab pos="1768475" algn="l"/>
              </a:tabLst>
              <a:defRPr/>
            </a:pPr>
            <a:r>
              <a:rPr lang="en-US" altLang="zh-CN" sz="3200" b="1" dirty="0">
                <a:latin typeface="Times New Roman" panose="02020603050405020304" pitchFamily="18" charset="0"/>
                <a:ea typeface="+mj-ea"/>
                <a:cs typeface="Times New Roman" panose="02020603050405020304" pitchFamily="18" charset="0"/>
              </a:rPr>
              <a:t>Limited Liability Trust – Asset Protection Trust</a:t>
            </a:r>
          </a:p>
        </p:txBody>
      </p:sp>
      <p:sp>
        <p:nvSpPr>
          <p:cNvPr id="29706" name="TextBox 7"/>
          <p:cNvSpPr txBox="1">
            <a:spLocks noChangeArrowheads="1"/>
          </p:cNvSpPr>
          <p:nvPr/>
        </p:nvSpPr>
        <p:spPr bwMode="auto">
          <a:xfrm>
            <a:off x="510474" y="1378503"/>
            <a:ext cx="8123053" cy="983695"/>
          </a:xfrm>
          <a:prstGeom prst="rect">
            <a:avLst/>
          </a:prstGeom>
          <a:noFill/>
          <a:ln w="9525">
            <a:noFill/>
            <a:miter lim="800000"/>
            <a:headEnd/>
            <a:tailEnd/>
          </a:ln>
        </p:spPr>
        <p:txBody>
          <a:bodyPr wrap="square" lIns="105502" tIns="52751" rIns="105502" bIns="52751">
            <a:spAutoFit/>
          </a:bodyPr>
          <a:lstStyle/>
          <a:p>
            <a:pPr algn="ctr"/>
            <a:r>
              <a:rPr lang="en-US" sz="1900" b="1" dirty="0">
                <a:latin typeface="Times New Roman" panose="02020603050405020304" pitchFamily="18" charset="0"/>
                <a:cs typeface="Times New Roman" panose="02020603050405020304" pitchFamily="18" charset="0"/>
              </a:rPr>
              <a:t>Better than an LLC to hold investment property if liability insurance coverage and rates will be beneficial; Such a trust may also qualify under an individual umbrella policy, whereas an LLC may not</a:t>
            </a:r>
          </a:p>
        </p:txBody>
      </p:sp>
      <p:sp>
        <p:nvSpPr>
          <p:cNvPr id="16" name="TextBox 15"/>
          <p:cNvSpPr txBox="1"/>
          <p:nvPr/>
        </p:nvSpPr>
        <p:spPr>
          <a:xfrm>
            <a:off x="685800" y="5181600"/>
            <a:ext cx="7239000" cy="61555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Note:  </a:t>
            </a:r>
            <a:r>
              <a:rPr lang="en-US" sz="1600" dirty="0">
                <a:latin typeface="Times New Roman" panose="02020603050405020304" pitchFamily="18" charset="0"/>
                <a:cs typeface="Times New Roman" panose="02020603050405020304" pitchFamily="18" charset="0"/>
              </a:rPr>
              <a:t>An alternative may be to have a revocable land trust owned by an LLC – some carriers will insure property this way, but not under an irrevocable trust or an LLC.</a:t>
            </a:r>
          </a:p>
        </p:txBody>
      </p:sp>
    </p:spTree>
    <p:extLst>
      <p:ext uri="{BB962C8B-B14F-4D97-AF65-F5344CB8AC3E}">
        <p14:creationId xmlns:p14="http://schemas.microsoft.com/office/powerpoint/2010/main" val="2394194536"/>
      </p:ext>
    </p:extLst>
  </p:cSld>
  <p:clrMapOvr>
    <a:masterClrMapping/>
  </p:clrMapOvr>
  <p:transition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09600" y="876240"/>
            <a:ext cx="1761460" cy="1600200"/>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dirty="0">
                <a:solidFill>
                  <a:schemeClr val="tx1"/>
                </a:solidFill>
                <a:latin typeface="Times New Roman" panose="02020603050405020304" pitchFamily="18" charset="0"/>
                <a:cs typeface="Times New Roman" panose="02020603050405020304" pitchFamily="18" charset="0"/>
              </a:rPr>
              <a:t>REGULAR CORPORATION</a:t>
            </a:r>
            <a:r>
              <a:rPr lang="en-US" sz="1000" baseline="0" dirty="0">
                <a:solidFill>
                  <a:schemeClr val="tx1"/>
                </a:solidFill>
                <a:latin typeface="Times New Roman" panose="02020603050405020304" pitchFamily="18" charset="0"/>
                <a:cs typeface="Times New Roman" panose="02020603050405020304" pitchFamily="18" charset="0"/>
              </a:rPr>
              <a:t> </a:t>
            </a:r>
          </a:p>
          <a:p>
            <a:pPr algn="ctr"/>
            <a:r>
              <a:rPr lang="en-US" sz="1000" baseline="0" dirty="0">
                <a:solidFill>
                  <a:schemeClr val="tx1"/>
                </a:solidFill>
                <a:latin typeface="Times New Roman" panose="02020603050405020304" pitchFamily="18" charset="0"/>
                <a:cs typeface="Times New Roman" panose="02020603050405020304" pitchFamily="18" charset="0"/>
              </a:rPr>
              <a:t>OR PROFESSIONAL ASSOCIATION</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3809999" y="876240"/>
            <a:ext cx="1729563" cy="1600200"/>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dirty="0">
                <a:solidFill>
                  <a:schemeClr val="tx1"/>
                </a:solidFill>
                <a:latin typeface="Times New Roman" panose="02020603050405020304" pitchFamily="18" charset="0"/>
                <a:cs typeface="Times New Roman" panose="02020603050405020304" pitchFamily="18" charset="0"/>
              </a:rPr>
              <a:t>LLC  OR PL </a:t>
            </a:r>
          </a:p>
          <a:p>
            <a:pPr algn="ctr"/>
            <a:r>
              <a:rPr lang="en-US" sz="1000" dirty="0">
                <a:solidFill>
                  <a:schemeClr val="tx1"/>
                </a:solidFill>
                <a:latin typeface="Times New Roman" panose="02020603050405020304" pitchFamily="18" charset="0"/>
                <a:cs typeface="Times New Roman" panose="02020603050405020304" pitchFamily="18" charset="0"/>
              </a:rPr>
              <a:t>OR LIMITED</a:t>
            </a:r>
            <a:r>
              <a:rPr lang="en-US" sz="1000" baseline="0" dirty="0">
                <a:solidFill>
                  <a:schemeClr val="tx1"/>
                </a:solidFill>
                <a:latin typeface="Times New Roman" panose="02020603050405020304" pitchFamily="18" charset="0"/>
                <a:cs typeface="Times New Roman" panose="02020603050405020304" pitchFamily="18" charset="0"/>
              </a:rPr>
              <a:t> PARTNERSHIP </a:t>
            </a:r>
          </a:p>
          <a:p>
            <a:pPr algn="ctr"/>
            <a:r>
              <a:rPr lang="en-US" sz="1000" baseline="0" dirty="0">
                <a:solidFill>
                  <a:schemeClr val="tx1"/>
                </a:solidFill>
                <a:latin typeface="Times New Roman" panose="02020603050405020304" pitchFamily="18" charset="0"/>
                <a:cs typeface="Times New Roman" panose="02020603050405020304" pitchFamily="18" charset="0"/>
              </a:rPr>
              <a:t>OR LLLP</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6" name="Oval 5"/>
          <p:cNvSpPr/>
          <p:nvPr/>
        </p:nvSpPr>
        <p:spPr>
          <a:xfrm>
            <a:off x="6934199" y="876240"/>
            <a:ext cx="1763233" cy="1600200"/>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dirty="0">
                <a:solidFill>
                  <a:schemeClr val="tx1"/>
                </a:solidFill>
                <a:latin typeface="Times New Roman" panose="02020603050405020304" pitchFamily="18" charset="0"/>
                <a:cs typeface="Times New Roman" panose="02020603050405020304" pitchFamily="18" charset="0"/>
              </a:rPr>
              <a:t>GENERAL PARTNERSHIP</a:t>
            </a:r>
            <a:r>
              <a:rPr lang="en-US" sz="1000" baseline="0" dirty="0">
                <a:solidFill>
                  <a:schemeClr val="tx1"/>
                </a:solidFill>
                <a:latin typeface="Times New Roman" panose="02020603050405020304" pitchFamily="18" charset="0"/>
                <a:cs typeface="Times New Roman" panose="02020603050405020304" pitchFamily="18" charset="0"/>
              </a:rPr>
              <a:t> </a:t>
            </a:r>
          </a:p>
          <a:p>
            <a:pPr algn="ctr"/>
            <a:r>
              <a:rPr lang="en-US" sz="1000" baseline="0" dirty="0">
                <a:solidFill>
                  <a:schemeClr val="tx1"/>
                </a:solidFill>
                <a:latin typeface="Times New Roman" panose="02020603050405020304" pitchFamily="18" charset="0"/>
                <a:cs typeface="Times New Roman" panose="02020603050405020304" pitchFamily="18" charset="0"/>
              </a:rPr>
              <a:t>OR LIMITED LIABILITY PARTNERSHIP (LLP)</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52119" y="2590800"/>
            <a:ext cx="2567527" cy="2800767"/>
          </a:xfrm>
          <a:prstGeom prst="rect">
            <a:avLst/>
          </a:prstGeom>
          <a:noFill/>
        </p:spPr>
        <p:txBody>
          <a:bodyPr wrap="square" rtlCol="0">
            <a:spAutoFit/>
          </a:bodyPr>
          <a:lstStyle/>
          <a:p>
            <a:pPr marL="228600" indent="-228600">
              <a:buAutoNum type="arabicPeriod"/>
            </a:pPr>
            <a:r>
              <a:rPr lang="en-US" sz="1100" dirty="0">
                <a:latin typeface="Times New Roman" panose="02020603050405020304" pitchFamily="18" charset="0"/>
                <a:cs typeface="Times New Roman" panose="02020603050405020304" pitchFamily="18" charset="0"/>
              </a:rPr>
              <a:t>Taxed as S corporation or C corporation.</a:t>
            </a:r>
          </a:p>
          <a:p>
            <a:pPr marL="228600" indent="-228600">
              <a:buAutoNum type="arabicPeriod"/>
            </a:pPr>
            <a:r>
              <a:rPr lang="en-US" sz="1100" dirty="0">
                <a:latin typeface="Times New Roman" panose="02020603050405020304" pitchFamily="18" charset="0"/>
                <a:cs typeface="Times New Roman" panose="02020603050405020304" pitchFamily="18" charset="0"/>
              </a:rPr>
              <a:t>S corporations pay no tax unless they used to be a C corporation and certain circumstances exist.</a:t>
            </a:r>
          </a:p>
          <a:p>
            <a:pPr marL="228600" indent="-228600"/>
            <a:r>
              <a:rPr lang="en-US" sz="1100" dirty="0">
                <a:latin typeface="Times New Roman" panose="02020603050405020304" pitchFamily="18" charset="0"/>
                <a:cs typeface="Times New Roman" panose="02020603050405020304" pitchFamily="18" charset="0"/>
              </a:rPr>
              <a:t>	The income and deductions of an S corporation flow through to the shareholders pro rata to ownership.  </a:t>
            </a:r>
          </a:p>
          <a:p>
            <a:pPr marL="228600" indent="-228600"/>
            <a:r>
              <a:rPr lang="en-US" sz="1100" dirty="0">
                <a:latin typeface="Times New Roman" panose="02020603050405020304" pitchFamily="18" charset="0"/>
                <a:cs typeface="Times New Roman" panose="02020603050405020304" pitchFamily="18" charset="0"/>
              </a:rPr>
              <a:t>3.	A C corporation is taxed as a separate entity and if it is a professional service company, all net income is taxed at the highest bracket (39.6%).</a:t>
            </a:r>
          </a:p>
          <a:p>
            <a:pPr marL="228600" indent="-228600">
              <a:buAutoNum type="arabicPeriod" startAt="4"/>
            </a:pPr>
            <a:r>
              <a:rPr lang="en-US" sz="1100" dirty="0">
                <a:latin typeface="Times New Roman" panose="02020603050405020304" pitchFamily="18" charset="0"/>
                <a:cs typeface="Times New Roman" panose="02020603050405020304" pitchFamily="18" charset="0"/>
              </a:rPr>
              <a:t>No charging order protection.</a:t>
            </a:r>
          </a:p>
          <a:p>
            <a:pPr marL="228600" indent="-228600">
              <a:buAutoNum type="arabicPeriod" startAt="4"/>
            </a:pPr>
            <a:endParaRPr lang="en-US" sz="1100" dirty="0">
              <a:latin typeface="Times New Roman" panose="02020603050405020304" pitchFamily="18" charset="0"/>
              <a:cs typeface="Times New Roman" panose="02020603050405020304" pitchFamily="18" charset="0"/>
            </a:endParaRPr>
          </a:p>
          <a:p>
            <a:pPr marL="228600" indent="-228600"/>
            <a:r>
              <a:rPr lang="en-US" sz="1100" dirty="0">
                <a:latin typeface="Times New Roman" panose="02020603050405020304" pitchFamily="18" charset="0"/>
                <a:cs typeface="Times New Roman" panose="02020603050405020304" pitchFamily="18" charset="0"/>
              </a:rPr>
              <a:t>$35 filing fee</a:t>
            </a:r>
          </a:p>
          <a:p>
            <a:pPr marL="228600" indent="-228600"/>
            <a:r>
              <a:rPr lang="en-US" sz="1100" dirty="0">
                <a:latin typeface="Times New Roman" panose="02020603050405020304" pitchFamily="18" charset="0"/>
                <a:cs typeface="Times New Roman" panose="02020603050405020304" pitchFamily="18" charset="0"/>
              </a:rPr>
              <a:t>$150 annual report fee</a:t>
            </a:r>
          </a:p>
        </p:txBody>
      </p:sp>
      <p:sp>
        <p:nvSpPr>
          <p:cNvPr id="8" name="TextBox 7"/>
          <p:cNvSpPr txBox="1"/>
          <p:nvPr/>
        </p:nvSpPr>
        <p:spPr>
          <a:xfrm>
            <a:off x="3349256" y="2590800"/>
            <a:ext cx="2743200" cy="3816429"/>
          </a:xfrm>
          <a:prstGeom prst="rect">
            <a:avLst/>
          </a:prstGeom>
          <a:noFill/>
        </p:spPr>
        <p:txBody>
          <a:bodyPr wrap="square" rtlCol="0">
            <a:spAutoFit/>
          </a:bodyPr>
          <a:lstStyle/>
          <a:p>
            <a:pPr marL="228600" indent="-228600">
              <a:buAutoNum type="arabicPeriod"/>
            </a:pPr>
            <a:r>
              <a:rPr lang="en-US" sz="1100" dirty="0">
                <a:latin typeface="Times New Roman" panose="02020603050405020304" pitchFamily="18" charset="0"/>
                <a:cs typeface="Times New Roman" panose="02020603050405020304" pitchFamily="18" charset="0"/>
              </a:rPr>
              <a:t>Only 1 member- disregarded for federal income tax purposes.</a:t>
            </a:r>
          </a:p>
          <a:p>
            <a:pPr marL="228600" indent="-228600"/>
            <a:r>
              <a:rPr lang="en-US" sz="1100" dirty="0">
                <a:latin typeface="Times New Roman" panose="02020603050405020304" pitchFamily="18" charset="0"/>
                <a:cs typeface="Times New Roman" panose="02020603050405020304" pitchFamily="18" charset="0"/>
              </a:rPr>
              <a:t>	But may have a Taxpayer Identification Number.</a:t>
            </a:r>
          </a:p>
          <a:p>
            <a:pPr marL="228600" indent="-228600">
              <a:buAutoNum type="arabicPeriod" startAt="2"/>
            </a:pPr>
            <a:r>
              <a:rPr lang="en-US" sz="1100" dirty="0">
                <a:latin typeface="Times New Roman" panose="02020603050405020304" pitchFamily="18" charset="0"/>
                <a:cs typeface="Times New Roman" panose="02020603050405020304" pitchFamily="18" charset="0"/>
              </a:rPr>
              <a:t>If 2 or more members – taxed as a partnership.  A partnership is taxed in a manner similar to an S corporation, but with major differences.</a:t>
            </a:r>
          </a:p>
          <a:p>
            <a:pPr marL="228600" indent="-228600">
              <a:buAutoNum type="arabicPeriod" startAt="3"/>
            </a:pPr>
            <a:r>
              <a:rPr lang="en-US" sz="1100" dirty="0">
                <a:latin typeface="Times New Roman" panose="02020603050405020304" pitchFamily="18" charset="0"/>
                <a:cs typeface="Times New Roman" panose="02020603050405020304" pitchFamily="18" charset="0"/>
              </a:rPr>
              <a:t>Can elect to be taxed as an S corporation or a C corporation for federal income tax purposes.</a:t>
            </a:r>
          </a:p>
          <a:p>
            <a:pPr marL="228600" indent="-228600"/>
            <a:r>
              <a:rPr lang="en-US" sz="1100" dirty="0">
                <a:latin typeface="Times New Roman" panose="02020603050405020304" pitchFamily="18" charset="0"/>
                <a:cs typeface="Times New Roman" panose="02020603050405020304" pitchFamily="18" charset="0"/>
              </a:rPr>
              <a:t>	To have corporate tax treatment a Form 8832 must be filed with the IRS.</a:t>
            </a:r>
          </a:p>
          <a:p>
            <a:pPr marL="228600" indent="-228600"/>
            <a:endParaRPr lang="en-US" sz="1100" dirty="0">
              <a:latin typeface="Times New Roman" panose="02020603050405020304" pitchFamily="18" charset="0"/>
              <a:cs typeface="Times New Roman" panose="02020603050405020304" pitchFamily="18" charset="0"/>
            </a:endParaRPr>
          </a:p>
          <a:p>
            <a:pPr marL="228600" indent="-228600"/>
            <a:r>
              <a:rPr lang="en-US" sz="1100" dirty="0">
                <a:latin typeface="Times New Roman" panose="02020603050405020304" pitchFamily="18" charset="0"/>
                <a:cs typeface="Times New Roman" panose="02020603050405020304" pitchFamily="18" charset="0"/>
              </a:rPr>
              <a:t>$125 LLC filing fee</a:t>
            </a:r>
          </a:p>
          <a:p>
            <a:pPr marL="228600" indent="-228600"/>
            <a:r>
              <a:rPr lang="en-US" sz="1100" dirty="0">
                <a:latin typeface="Times New Roman" panose="02020603050405020304" pitchFamily="18" charset="0"/>
                <a:cs typeface="Times New Roman" panose="02020603050405020304" pitchFamily="18" charset="0"/>
              </a:rPr>
              <a:t>$138.75 LLC annual report fee</a:t>
            </a:r>
          </a:p>
          <a:p>
            <a:pPr marL="228600" indent="-228600"/>
            <a:endParaRPr lang="en-US" sz="1100" dirty="0">
              <a:latin typeface="Times New Roman" panose="02020603050405020304" pitchFamily="18" charset="0"/>
              <a:cs typeface="Times New Roman" panose="02020603050405020304" pitchFamily="18" charset="0"/>
            </a:endParaRPr>
          </a:p>
          <a:p>
            <a:pPr marL="228600" indent="-228600"/>
            <a:r>
              <a:rPr lang="en-US" sz="1100" dirty="0">
                <a:latin typeface="Times New Roman" panose="02020603050405020304" pitchFamily="18" charset="0"/>
                <a:cs typeface="Times New Roman" panose="02020603050405020304" pitchFamily="18" charset="0"/>
              </a:rPr>
              <a:t>$1,000 LP/LLLP filing fee</a:t>
            </a:r>
          </a:p>
          <a:p>
            <a:pPr marL="228600" indent="-228600"/>
            <a:r>
              <a:rPr lang="en-US" sz="1100" dirty="0">
                <a:latin typeface="Times New Roman" panose="02020603050405020304" pitchFamily="18" charset="0"/>
                <a:cs typeface="Times New Roman" panose="02020603050405020304" pitchFamily="18" charset="0"/>
              </a:rPr>
              <a:t>$500 LP/LLLP annual report fee</a:t>
            </a:r>
          </a:p>
          <a:p>
            <a:pPr marL="228600" indent="-228600"/>
            <a:r>
              <a:rPr lang="en-US" sz="1100" dirty="0">
                <a:latin typeface="Times New Roman" panose="02020603050405020304" pitchFamily="18" charset="0"/>
                <a:cs typeface="Times New Roman" panose="02020603050405020304" pitchFamily="18" charset="0"/>
              </a:rPr>
              <a:t>(other state filing fees are much lower for L.L.L.P.’s)</a:t>
            </a:r>
          </a:p>
          <a:p>
            <a:pPr marL="228600" indent="-228600"/>
            <a:endParaRPr lang="en-US" sz="11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422065" y="2590800"/>
            <a:ext cx="2574615" cy="2462213"/>
          </a:xfrm>
          <a:prstGeom prst="rect">
            <a:avLst/>
          </a:prstGeom>
          <a:noFill/>
        </p:spPr>
        <p:txBody>
          <a:bodyPr wrap="square" rtlCol="0">
            <a:spAutoFit/>
          </a:bodyPr>
          <a:lstStyle/>
          <a:p>
            <a:pPr marL="228600" indent="-228600">
              <a:buAutoNum type="arabicPeriod"/>
            </a:pPr>
            <a:r>
              <a:rPr lang="en-US" sz="1100" dirty="0">
                <a:latin typeface="Times New Roman" panose="02020603050405020304" pitchFamily="18" charset="0"/>
                <a:cs typeface="Times New Roman" panose="02020603050405020304" pitchFamily="18" charset="0"/>
              </a:rPr>
              <a:t>Can be disregarded if  considered to have one member (such as if an individual owns 50% and his or her revocable trust owns 50%)</a:t>
            </a:r>
          </a:p>
          <a:p>
            <a:pPr marL="228600" indent="-228600">
              <a:buAutoNum type="arabicPeriod"/>
            </a:pPr>
            <a:r>
              <a:rPr lang="en-US" sz="1100" dirty="0">
                <a:latin typeface="Times New Roman" panose="02020603050405020304" pitchFamily="18" charset="0"/>
                <a:cs typeface="Times New Roman" panose="02020603050405020304" pitchFamily="18" charset="0"/>
              </a:rPr>
              <a:t>Taxed as a partnership if 2 or more members.</a:t>
            </a:r>
          </a:p>
          <a:p>
            <a:pPr marL="228600" indent="-228600">
              <a:buAutoNum type="arabicPeriod"/>
            </a:pPr>
            <a:r>
              <a:rPr lang="en-US" sz="1100" dirty="0">
                <a:latin typeface="Times New Roman" panose="02020603050405020304" pitchFamily="18" charset="0"/>
                <a:cs typeface="Times New Roman" panose="02020603050405020304" pitchFamily="18" charset="0"/>
              </a:rPr>
              <a:t>No charging order protection.</a:t>
            </a:r>
          </a:p>
          <a:p>
            <a:pPr marL="228600" indent="-228600">
              <a:buAutoNum type="arabicPeriod"/>
            </a:pPr>
            <a:endParaRPr lang="en-US" sz="1100" dirty="0">
              <a:latin typeface="Times New Roman" panose="02020603050405020304" pitchFamily="18" charset="0"/>
              <a:cs typeface="Times New Roman" panose="02020603050405020304" pitchFamily="18" charset="0"/>
            </a:endParaRPr>
          </a:p>
          <a:p>
            <a:pPr marL="228600" indent="-228600"/>
            <a:r>
              <a:rPr lang="en-US" sz="1100" dirty="0">
                <a:latin typeface="Times New Roman" panose="02020603050405020304" pitchFamily="18" charset="0"/>
                <a:cs typeface="Times New Roman" panose="02020603050405020304" pitchFamily="18" charset="0"/>
              </a:rPr>
              <a:t>No filing required for general partnership.</a:t>
            </a:r>
          </a:p>
          <a:p>
            <a:pPr marL="228600" indent="-228600"/>
            <a:endParaRPr lang="en-US" sz="1100" dirty="0">
              <a:latin typeface="Times New Roman" panose="02020603050405020304" pitchFamily="18" charset="0"/>
              <a:cs typeface="Times New Roman" panose="02020603050405020304" pitchFamily="18" charset="0"/>
            </a:endParaRPr>
          </a:p>
          <a:p>
            <a:pPr marL="228600" indent="-228600"/>
            <a:r>
              <a:rPr lang="en-US" sz="1100" dirty="0">
                <a:latin typeface="Times New Roman" panose="02020603050405020304" pitchFamily="18" charset="0"/>
                <a:cs typeface="Times New Roman" panose="02020603050405020304" pitchFamily="18" charset="0"/>
              </a:rPr>
              <a:t>$50 LLP filing fee</a:t>
            </a:r>
          </a:p>
          <a:p>
            <a:pPr marL="228600" indent="-228600"/>
            <a:r>
              <a:rPr lang="en-US" sz="1100" dirty="0">
                <a:latin typeface="Times New Roman" panose="02020603050405020304" pitchFamily="18" charset="0"/>
                <a:cs typeface="Times New Roman" panose="02020603050405020304" pitchFamily="18" charset="0"/>
              </a:rPr>
              <a:t>$25 LLP annual report fee</a:t>
            </a:r>
          </a:p>
          <a:p>
            <a:endParaRPr lang="en-US" sz="1100" dirty="0">
              <a:latin typeface="Times New Roman" panose="02020603050405020304" pitchFamily="18" charset="0"/>
              <a:cs typeface="Times New Roman" panose="02020603050405020304" pitchFamily="18" charset="0"/>
            </a:endParaRPr>
          </a:p>
          <a:p>
            <a:endParaRPr lang="en-US" sz="11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0" y="204579"/>
            <a:ext cx="91440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Practice and Business Entities and How They Can be Taxed</a:t>
            </a:r>
          </a:p>
        </p:txBody>
      </p:sp>
    </p:spTree>
    <p:extLst>
      <p:ext uri="{BB962C8B-B14F-4D97-AF65-F5344CB8AC3E}">
        <p14:creationId xmlns:p14="http://schemas.microsoft.com/office/powerpoint/2010/main" val="11393376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81000" y="1300609"/>
            <a:ext cx="1676400" cy="1357531"/>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dirty="0">
                <a:solidFill>
                  <a:schemeClr val="tx1"/>
                </a:solidFill>
                <a:latin typeface="Times New Roman" panose="02020603050405020304" pitchFamily="18" charset="0"/>
                <a:cs typeface="Times New Roman" panose="02020603050405020304" pitchFamily="18" charset="0"/>
              </a:rPr>
              <a:t>C CORP TAXED ENTITY</a:t>
            </a:r>
          </a:p>
        </p:txBody>
      </p:sp>
      <p:sp>
        <p:nvSpPr>
          <p:cNvPr id="5" name="Oval 4"/>
          <p:cNvSpPr/>
          <p:nvPr/>
        </p:nvSpPr>
        <p:spPr>
          <a:xfrm>
            <a:off x="2743200" y="1300609"/>
            <a:ext cx="1673352" cy="1357531"/>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dirty="0">
                <a:solidFill>
                  <a:schemeClr val="tx1"/>
                </a:solidFill>
                <a:latin typeface="Times New Roman" panose="02020603050405020304" pitchFamily="18" charset="0"/>
                <a:cs typeface="Times New Roman" panose="02020603050405020304" pitchFamily="18" charset="0"/>
              </a:rPr>
              <a:t>S CORP </a:t>
            </a:r>
          </a:p>
          <a:p>
            <a:pPr algn="ctr"/>
            <a:r>
              <a:rPr lang="en-US" sz="1100" dirty="0">
                <a:solidFill>
                  <a:schemeClr val="tx1"/>
                </a:solidFill>
                <a:latin typeface="Times New Roman" panose="02020603050405020304" pitchFamily="18" charset="0"/>
                <a:cs typeface="Times New Roman" panose="02020603050405020304" pitchFamily="18" charset="0"/>
              </a:rPr>
              <a:t>TAXED ENTITY</a:t>
            </a:r>
          </a:p>
        </p:txBody>
      </p:sp>
      <p:sp>
        <p:nvSpPr>
          <p:cNvPr id="6" name="Oval 5"/>
          <p:cNvSpPr/>
          <p:nvPr/>
        </p:nvSpPr>
        <p:spPr>
          <a:xfrm>
            <a:off x="5105400" y="1300609"/>
            <a:ext cx="1673352" cy="1357531"/>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100" dirty="0">
                <a:solidFill>
                  <a:schemeClr val="tx1"/>
                </a:solidFill>
                <a:latin typeface="Times New Roman" panose="02020603050405020304" pitchFamily="18" charset="0"/>
                <a:cs typeface="Times New Roman" panose="02020603050405020304" pitchFamily="18" charset="0"/>
              </a:rPr>
              <a:t>PARTNERSHIP TAXED ENTITY</a:t>
            </a:r>
          </a:p>
        </p:txBody>
      </p:sp>
      <p:sp>
        <p:nvSpPr>
          <p:cNvPr id="7" name="TextBox 6"/>
          <p:cNvSpPr txBox="1"/>
          <p:nvPr/>
        </p:nvSpPr>
        <p:spPr>
          <a:xfrm>
            <a:off x="318977" y="2772284"/>
            <a:ext cx="1880191" cy="267765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Corporate level tax – revenues minus deductible expenses.</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Dividends are not deductible expenses.</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May deduct healthcare and disability insurance expenses under certain circumstances.</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In the highest individual tax bracket on the first dollar of income if this is a personal service company.</a:t>
            </a:r>
          </a:p>
          <a:p>
            <a:endParaRPr lang="en-US" sz="1050" dirty="0">
              <a:latin typeface="Times New Roman" panose="02020603050405020304" pitchFamily="18" charset="0"/>
              <a:cs typeface="Times New Roman" panose="02020603050405020304" pitchFamily="18" charset="0"/>
            </a:endParaRPr>
          </a:p>
          <a:p>
            <a:endParaRPr lang="en-US" sz="105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381693" y="2734417"/>
            <a:ext cx="2355112" cy="3347070"/>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Income and deductions are computed and then go on income tax returns of owners by K-</a:t>
            </a:r>
            <a:r>
              <a:rPr lang="en-US" sz="1200" dirty="0">
                <a:latin typeface="Times New Roman" panose="02020603050405020304" pitchFamily="18" charset="0"/>
                <a:cs typeface="Times New Roman" panose="02020603050405020304" pitchFamily="18" charset="0"/>
              </a:rPr>
              <a:t>1</a:t>
            </a:r>
            <a:r>
              <a:rPr lang="en-US" sz="1050" dirty="0">
                <a:latin typeface="Times New Roman" panose="02020603050405020304" pitchFamily="18" charset="0"/>
                <a:cs typeface="Times New Roman" panose="02020603050405020304" pitchFamily="18" charset="0"/>
              </a:rPr>
              <a:t> reporting.</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There can only be one class of stock, but voting/non-voting is permitted.</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Contribution of appreciated assets can trigger tax unless the 80% rule is followed under IRC Section 351</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Income is triggered if an appreciated asset or accounts receivable are transferred from the S corporation to shareholders unless it is deductible compensation.</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Special rules apply if an S corporation used to be a C corporation.  This can cause double tax.</a:t>
            </a:r>
          </a:p>
        </p:txBody>
      </p:sp>
      <p:sp>
        <p:nvSpPr>
          <p:cNvPr id="9" name="TextBox 8"/>
          <p:cNvSpPr txBox="1"/>
          <p:nvPr/>
        </p:nvSpPr>
        <p:spPr>
          <a:xfrm>
            <a:off x="4816549" y="2755498"/>
            <a:ext cx="2307265" cy="3508653"/>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Income and deductions are computed and then go on income tax returns of owners by K-</a:t>
            </a:r>
            <a:r>
              <a:rPr lang="en-US" sz="1200" dirty="0">
                <a:latin typeface="Times New Roman" panose="02020603050405020304" pitchFamily="18" charset="0"/>
                <a:cs typeface="Times New Roman" panose="02020603050405020304" pitchFamily="18" charset="0"/>
              </a:rPr>
              <a:t>1</a:t>
            </a:r>
            <a:r>
              <a:rPr lang="en-US" sz="1050" dirty="0">
                <a:latin typeface="Times New Roman" panose="02020603050405020304" pitchFamily="18" charset="0"/>
                <a:cs typeface="Times New Roman" panose="02020603050405020304" pitchFamily="18" charset="0"/>
              </a:rPr>
              <a:t> reporting – no entity level tax.</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Distributions to partners are usually subject to employment taxes</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Compensation paid to partners is often called “guaranteed payments” and reduces partnership income</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Typically no income tax is triggered when appreciated assets are contributed to the partnership in exchange for a partnership interest</a:t>
            </a:r>
          </a:p>
          <a:p>
            <a:endParaRPr lang="en-US" sz="1050" dirty="0">
              <a:latin typeface="Times New Roman" panose="02020603050405020304" pitchFamily="18" charset="0"/>
              <a:cs typeface="Times New Roman" panose="02020603050405020304" pitchFamily="18" charset="0"/>
            </a:endParaRPr>
          </a:p>
          <a:p>
            <a:r>
              <a:rPr lang="en-US" sz="1050" dirty="0">
                <a:latin typeface="Times New Roman" panose="02020603050405020304" pitchFamily="18" charset="0"/>
                <a:cs typeface="Times New Roman" panose="02020603050405020304" pitchFamily="18" charset="0"/>
              </a:rPr>
              <a:t>Typically no gain is triggered when the partnership transfers appreciated assets to its partners to redeem their ownership interests.</a:t>
            </a:r>
          </a:p>
        </p:txBody>
      </p:sp>
      <p:sp>
        <p:nvSpPr>
          <p:cNvPr id="10" name="TextBox 9"/>
          <p:cNvSpPr txBox="1"/>
          <p:nvPr/>
        </p:nvSpPr>
        <p:spPr>
          <a:xfrm>
            <a:off x="609600" y="155866"/>
            <a:ext cx="79248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Basic Income Tax Operation of Each Type of Entity</a:t>
            </a:r>
          </a:p>
        </p:txBody>
      </p:sp>
      <p:sp>
        <p:nvSpPr>
          <p:cNvPr id="11" name="Oval 10"/>
          <p:cNvSpPr/>
          <p:nvPr/>
        </p:nvSpPr>
        <p:spPr>
          <a:xfrm>
            <a:off x="7162800" y="1300609"/>
            <a:ext cx="1673352" cy="1368163"/>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dirty="0">
                <a:solidFill>
                  <a:schemeClr val="tx1"/>
                </a:solidFill>
                <a:latin typeface="Times New Roman" panose="02020603050405020304" pitchFamily="18" charset="0"/>
                <a:cs typeface="Times New Roman" panose="02020603050405020304" pitchFamily="18" charset="0"/>
              </a:rPr>
              <a:t>PROPRIETORSHIP</a:t>
            </a:r>
          </a:p>
          <a:p>
            <a:pPr algn="ctr"/>
            <a:r>
              <a:rPr lang="en-US" dirty="0">
                <a:solidFill>
                  <a:schemeClr val="tx1"/>
                </a:solidFill>
                <a:latin typeface="Times New Roman" panose="02020603050405020304" pitchFamily="18" charset="0"/>
                <a:cs typeface="Times New Roman" panose="02020603050405020304" pitchFamily="18" charset="0"/>
              </a:rPr>
              <a:t>Or Disregarded</a:t>
            </a:r>
          </a:p>
        </p:txBody>
      </p:sp>
      <p:sp>
        <p:nvSpPr>
          <p:cNvPr id="12" name="TextBox 11"/>
          <p:cNvSpPr txBox="1"/>
          <p:nvPr/>
        </p:nvSpPr>
        <p:spPr>
          <a:xfrm>
            <a:off x="7199375" y="2793549"/>
            <a:ext cx="1742605" cy="2839239"/>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All income and deductions are shown on individual’s Form 1040 Schedule C – subject to employment taxes of 12.4% on the first $113,700 of income, plus the 2.9% Medicare tax, making for a 15.3% tax thereon, plus the 2.9% Medicare tax on income from $113,700 and an additional 0.9% Medicare tax to the extent of self-employment income that exceeds $200,000 for a single taxpayer and $250,000 for a married taxpayer.  </a:t>
            </a:r>
          </a:p>
        </p:txBody>
      </p:sp>
      <p:sp>
        <p:nvSpPr>
          <p:cNvPr id="13" name="TextBox 12"/>
          <p:cNvSpPr txBox="1"/>
          <p:nvPr/>
        </p:nvSpPr>
        <p:spPr>
          <a:xfrm>
            <a:off x="381000" y="755946"/>
            <a:ext cx="1676400" cy="430887"/>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Shareholder</a:t>
            </a:r>
          </a:p>
          <a:p>
            <a:pPr algn="ctr"/>
            <a:r>
              <a:rPr lang="en-US" sz="1000" dirty="0">
                <a:latin typeface="Times New Roman" panose="02020603050405020304" pitchFamily="18" charset="0"/>
                <a:cs typeface="Times New Roman" panose="02020603050405020304" pitchFamily="18" charset="0"/>
              </a:rPr>
              <a:t>(Dividends are taxed)</a:t>
            </a:r>
          </a:p>
        </p:txBody>
      </p:sp>
      <p:sp>
        <p:nvSpPr>
          <p:cNvPr id="14" name="TextBox 13"/>
          <p:cNvSpPr txBox="1"/>
          <p:nvPr/>
        </p:nvSpPr>
        <p:spPr>
          <a:xfrm>
            <a:off x="2743200" y="755946"/>
            <a:ext cx="1676400" cy="430887"/>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Shareholder</a:t>
            </a:r>
          </a:p>
          <a:p>
            <a:pPr algn="ctr"/>
            <a:r>
              <a:rPr lang="en-US" sz="1000" dirty="0">
                <a:latin typeface="Times New Roman" panose="02020603050405020304" pitchFamily="18" charset="0"/>
                <a:cs typeface="Times New Roman" panose="02020603050405020304" pitchFamily="18" charset="0"/>
              </a:rPr>
              <a:t>(Dividends are not taxed)</a:t>
            </a:r>
          </a:p>
        </p:txBody>
      </p:sp>
      <p:sp>
        <p:nvSpPr>
          <p:cNvPr id="15" name="TextBox 14"/>
          <p:cNvSpPr txBox="1"/>
          <p:nvPr/>
        </p:nvSpPr>
        <p:spPr>
          <a:xfrm>
            <a:off x="4875276" y="655670"/>
            <a:ext cx="2133600" cy="538609"/>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Partners</a:t>
            </a:r>
          </a:p>
          <a:p>
            <a:pPr algn="ctr"/>
            <a:r>
              <a:rPr lang="en-US" sz="900" dirty="0">
                <a:latin typeface="Times New Roman" panose="02020603050405020304" pitchFamily="18" charset="0"/>
                <a:cs typeface="Times New Roman" panose="02020603050405020304" pitchFamily="18" charset="0"/>
              </a:rPr>
              <a:t>(Individuals, S corporations or otherwise)</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 (Distributions are not taxed)</a:t>
            </a:r>
          </a:p>
        </p:txBody>
      </p:sp>
    </p:spTree>
    <p:extLst>
      <p:ext uri="{BB962C8B-B14F-4D97-AF65-F5344CB8AC3E}">
        <p14:creationId xmlns:p14="http://schemas.microsoft.com/office/powerpoint/2010/main" val="97840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39605" y="689956"/>
            <a:ext cx="6464791" cy="5755352"/>
            <a:chOff x="833784" y="163311"/>
            <a:chExt cx="7210425" cy="5924550"/>
          </a:xfrm>
        </p:grpSpPr>
        <p:pic>
          <p:nvPicPr>
            <p:cNvPr id="2" name="Picture 1"/>
            <p:cNvPicPr>
              <a:picLocks noChangeAspect="1"/>
            </p:cNvPicPr>
            <p:nvPr/>
          </p:nvPicPr>
          <p:blipFill>
            <a:blip r:embed="rId2"/>
            <a:stretch>
              <a:fillRect/>
            </a:stretch>
          </p:blipFill>
          <p:spPr>
            <a:xfrm>
              <a:off x="833784" y="163311"/>
              <a:ext cx="7210425" cy="89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833784" y="1058661"/>
              <a:ext cx="7210425"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6" name="TextBox 5"/>
          <p:cNvSpPr txBox="1"/>
          <p:nvPr/>
        </p:nvSpPr>
        <p:spPr>
          <a:xfrm>
            <a:off x="291950" y="85725"/>
            <a:ext cx="8560100" cy="338554"/>
          </a:xfrm>
          <a:prstGeom prst="rect">
            <a:avLst/>
          </a:prstGeom>
          <a:noFill/>
        </p:spPr>
        <p:txBody>
          <a:bodyPr wrap="none" rtlCol="0">
            <a:spAutoFit/>
          </a:bodyPr>
          <a:lstStyle/>
          <a:p>
            <a:r>
              <a:rPr lang="en-US" sz="1600" b="1" dirty="0"/>
              <a:t>GASSMAN &amp; MARKHAM ON FLORIDA AND FEDERAL ASSET PROTECTION LAW TABLE OF CONTENTS</a:t>
            </a:r>
          </a:p>
        </p:txBody>
      </p:sp>
    </p:spTree>
    <p:extLst>
      <p:ext uri="{BB962C8B-B14F-4D97-AF65-F5344CB8AC3E}">
        <p14:creationId xmlns:p14="http://schemas.microsoft.com/office/powerpoint/2010/main" val="34276657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8125" y="609600"/>
            <a:ext cx="8667750" cy="5915025"/>
            <a:chOff x="304800" y="609600"/>
            <a:chExt cx="8458200" cy="6019800"/>
          </a:xfrm>
        </p:grpSpPr>
        <p:sp>
          <p:nvSpPr>
            <p:cNvPr id="137218" name="Oval 6"/>
            <p:cNvSpPr>
              <a:spLocks noChangeArrowheads="1"/>
            </p:cNvSpPr>
            <p:nvPr/>
          </p:nvSpPr>
          <p:spPr bwMode="auto">
            <a:xfrm>
              <a:off x="304800" y="2713038"/>
              <a:ext cx="1295400" cy="982662"/>
            </a:xfrm>
            <a:prstGeom prst="ellipse">
              <a:avLst/>
            </a:prstGeom>
            <a:solidFill>
              <a:srgbClr val="FFFFFF"/>
            </a:solidFill>
            <a:ln w="9525">
              <a:solidFill>
                <a:srgbClr val="000000"/>
              </a:solidFill>
              <a:round/>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1000" b="1" dirty="0">
                  <a:latin typeface="Calibri" panose="020F0502020204030204" pitchFamily="34" charset="0"/>
                </a:rPr>
                <a:t>S CORPORATION PRACTICE</a:t>
              </a:r>
            </a:p>
            <a:p>
              <a:pPr algn="ctr" eaLnBrk="1" hangingPunct="1">
                <a:lnSpc>
                  <a:spcPct val="100000"/>
                </a:lnSpc>
                <a:spcBef>
                  <a:spcPct val="0"/>
                </a:spcBef>
                <a:buClrTx/>
                <a:buFontTx/>
                <a:buNone/>
              </a:pPr>
              <a:r>
                <a:rPr lang="en-US" altLang="en-US" sz="1000" b="1" dirty="0">
                  <a:latin typeface="Calibri" panose="020F0502020204030204" pitchFamily="34" charset="0"/>
                </a:rPr>
                <a:t>ENTITY</a:t>
              </a:r>
            </a:p>
          </p:txBody>
        </p:sp>
        <p:sp>
          <p:nvSpPr>
            <p:cNvPr id="137219" name="Rectangle 7"/>
            <p:cNvSpPr>
              <a:spLocks noChangeArrowheads="1"/>
            </p:cNvSpPr>
            <p:nvPr/>
          </p:nvSpPr>
          <p:spPr bwMode="auto">
            <a:xfrm>
              <a:off x="503238" y="1387475"/>
              <a:ext cx="1554162" cy="441325"/>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1000" b="1" dirty="0">
                  <a:latin typeface="Calibri" panose="020F0502020204030204" pitchFamily="34" charset="0"/>
                </a:rPr>
                <a:t>Owned by Physician or as Tenants by the Entireties</a:t>
              </a:r>
            </a:p>
          </p:txBody>
        </p:sp>
        <p:cxnSp>
          <p:nvCxnSpPr>
            <p:cNvPr id="73733" name="AutoShape 6"/>
            <p:cNvCxnSpPr>
              <a:cxnSpLocks noChangeShapeType="1"/>
            </p:cNvCxnSpPr>
            <p:nvPr/>
          </p:nvCxnSpPr>
          <p:spPr bwMode="auto">
            <a:xfrm flipV="1">
              <a:off x="868363" y="1836738"/>
              <a:ext cx="0" cy="876300"/>
            </a:xfrm>
            <a:prstGeom prst="straightConnector1">
              <a:avLst/>
            </a:prstGeom>
            <a:ln w="15875">
              <a:solidFill>
                <a:schemeClr val="accent1"/>
              </a:solidFill>
              <a:headEnd/>
              <a:tailEnd/>
            </a:ln>
          </p:spPr>
          <p:style>
            <a:lnRef idx="1">
              <a:schemeClr val="accent1"/>
            </a:lnRef>
            <a:fillRef idx="0">
              <a:schemeClr val="accent1"/>
            </a:fillRef>
            <a:effectRef idx="0">
              <a:schemeClr val="accent1"/>
            </a:effectRef>
            <a:fontRef idx="minor">
              <a:schemeClr val="tx1"/>
            </a:fontRef>
          </p:style>
        </p:cxnSp>
        <p:sp>
          <p:nvSpPr>
            <p:cNvPr id="73734" name="Line 8"/>
            <p:cNvSpPr>
              <a:spLocks noChangeShapeType="1"/>
            </p:cNvSpPr>
            <p:nvPr/>
          </p:nvSpPr>
          <p:spPr bwMode="auto">
            <a:xfrm flipV="1">
              <a:off x="1600200" y="1219200"/>
              <a:ext cx="838200" cy="2041525"/>
            </a:xfrm>
            <a:prstGeom prst="line">
              <a:avLst/>
            </a:prstGeom>
            <a:ln w="15875">
              <a:solidFill>
                <a:schemeClr val="accent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p>
          </p:txBody>
        </p:sp>
        <p:sp>
          <p:nvSpPr>
            <p:cNvPr id="73735" name="Line 9"/>
            <p:cNvSpPr>
              <a:spLocks noChangeShapeType="1"/>
            </p:cNvSpPr>
            <p:nvPr/>
          </p:nvSpPr>
          <p:spPr bwMode="auto">
            <a:xfrm flipV="1">
              <a:off x="1592263" y="2057400"/>
              <a:ext cx="846137" cy="1219200"/>
            </a:xfrm>
            <a:prstGeom prst="line">
              <a:avLst/>
            </a:prstGeom>
            <a:ln w="15875">
              <a:solidFill>
                <a:schemeClr val="accent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p>
          </p:txBody>
        </p:sp>
        <p:sp>
          <p:nvSpPr>
            <p:cNvPr id="73736" name="Line 10"/>
            <p:cNvSpPr>
              <a:spLocks noChangeShapeType="1"/>
            </p:cNvSpPr>
            <p:nvPr/>
          </p:nvSpPr>
          <p:spPr bwMode="auto">
            <a:xfrm flipV="1">
              <a:off x="1600200" y="2667000"/>
              <a:ext cx="914400" cy="609600"/>
            </a:xfrm>
            <a:prstGeom prst="line">
              <a:avLst/>
            </a:prstGeom>
            <a:ln w="15875">
              <a:solidFill>
                <a:schemeClr val="accent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p>
          </p:txBody>
        </p:sp>
        <p:sp>
          <p:nvSpPr>
            <p:cNvPr id="73737" name="Line 11"/>
            <p:cNvSpPr>
              <a:spLocks noChangeShapeType="1"/>
            </p:cNvSpPr>
            <p:nvPr/>
          </p:nvSpPr>
          <p:spPr bwMode="auto">
            <a:xfrm>
              <a:off x="1616075" y="3292475"/>
              <a:ext cx="822325" cy="2955925"/>
            </a:xfrm>
            <a:prstGeom prst="line">
              <a:avLst/>
            </a:prstGeom>
            <a:ln w="15875">
              <a:solidFill>
                <a:schemeClr val="accent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p>
          </p:txBody>
        </p:sp>
        <p:sp>
          <p:nvSpPr>
            <p:cNvPr id="73738" name="Line 12"/>
            <p:cNvSpPr>
              <a:spLocks noChangeShapeType="1"/>
            </p:cNvSpPr>
            <p:nvPr/>
          </p:nvSpPr>
          <p:spPr bwMode="auto">
            <a:xfrm>
              <a:off x="1600200" y="3276600"/>
              <a:ext cx="838200" cy="457200"/>
            </a:xfrm>
            <a:prstGeom prst="line">
              <a:avLst/>
            </a:prstGeom>
            <a:ln w="15875">
              <a:solidFill>
                <a:schemeClr val="accent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p>
          </p:txBody>
        </p:sp>
        <p:sp>
          <p:nvSpPr>
            <p:cNvPr id="73739" name="Line 13"/>
            <p:cNvSpPr>
              <a:spLocks noChangeShapeType="1"/>
            </p:cNvSpPr>
            <p:nvPr/>
          </p:nvSpPr>
          <p:spPr bwMode="auto">
            <a:xfrm>
              <a:off x="1592263" y="3292475"/>
              <a:ext cx="846137" cy="1355725"/>
            </a:xfrm>
            <a:prstGeom prst="line">
              <a:avLst/>
            </a:prstGeom>
            <a:ln w="15875">
              <a:solidFill>
                <a:schemeClr val="accent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p>
          </p:txBody>
        </p:sp>
        <p:sp>
          <p:nvSpPr>
            <p:cNvPr id="73740" name="Line 14"/>
            <p:cNvSpPr>
              <a:spLocks noChangeShapeType="1"/>
            </p:cNvSpPr>
            <p:nvPr/>
          </p:nvSpPr>
          <p:spPr bwMode="auto">
            <a:xfrm>
              <a:off x="1600200" y="3276600"/>
              <a:ext cx="914400" cy="2133600"/>
            </a:xfrm>
            <a:prstGeom prst="line">
              <a:avLst/>
            </a:prstGeom>
            <a:ln w="15875">
              <a:solidFill>
                <a:schemeClr val="accent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dirty="0"/>
            </a:p>
          </p:txBody>
        </p:sp>
        <p:sp>
          <p:nvSpPr>
            <p:cNvPr id="137228" name="Rectangle 16"/>
            <p:cNvSpPr>
              <a:spLocks noChangeArrowheads="1"/>
            </p:cNvSpPr>
            <p:nvPr/>
          </p:nvSpPr>
          <p:spPr bwMode="auto">
            <a:xfrm>
              <a:off x="2514600" y="609600"/>
              <a:ext cx="1287463" cy="152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PAYEE</a:t>
              </a:r>
            </a:p>
          </p:txBody>
        </p:sp>
        <p:sp>
          <p:nvSpPr>
            <p:cNvPr id="137229" name="Rectangle 17"/>
            <p:cNvSpPr>
              <a:spLocks noChangeArrowheads="1"/>
            </p:cNvSpPr>
            <p:nvPr/>
          </p:nvSpPr>
          <p:spPr bwMode="auto">
            <a:xfrm>
              <a:off x="3886200" y="609600"/>
              <a:ext cx="1600200" cy="152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800" b="1" dirty="0">
                  <a:latin typeface="Calibri" panose="020F0502020204030204" pitchFamily="34" charset="0"/>
                </a:rPr>
                <a:t>CREDITOR PROTECTED IN FLORIDA?</a:t>
              </a:r>
              <a:endParaRPr lang="en-US" altLang="en-US" sz="900" b="1" dirty="0">
                <a:latin typeface="Calibri" panose="020F0502020204030204" pitchFamily="34" charset="0"/>
              </a:endParaRPr>
            </a:p>
          </p:txBody>
        </p:sp>
        <p:sp>
          <p:nvSpPr>
            <p:cNvPr id="137230" name="Rectangle 18"/>
            <p:cNvSpPr>
              <a:spLocks noChangeArrowheads="1"/>
            </p:cNvSpPr>
            <p:nvPr/>
          </p:nvSpPr>
          <p:spPr bwMode="auto">
            <a:xfrm>
              <a:off x="5562600" y="609600"/>
              <a:ext cx="1600200" cy="152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Current Taxes/Expenses</a:t>
              </a:r>
            </a:p>
          </p:txBody>
        </p:sp>
        <p:sp>
          <p:nvSpPr>
            <p:cNvPr id="137231" name="Rectangle 19"/>
            <p:cNvSpPr>
              <a:spLocks noChangeArrowheads="1"/>
            </p:cNvSpPr>
            <p:nvPr/>
          </p:nvSpPr>
          <p:spPr bwMode="auto">
            <a:xfrm>
              <a:off x="7239000" y="609600"/>
              <a:ext cx="1524000" cy="152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Tax Cuts and Jobs Act</a:t>
              </a:r>
            </a:p>
          </p:txBody>
        </p:sp>
        <p:sp>
          <p:nvSpPr>
            <p:cNvPr id="137232" name="Rectangle 20"/>
            <p:cNvSpPr>
              <a:spLocks noChangeArrowheads="1"/>
            </p:cNvSpPr>
            <p:nvPr/>
          </p:nvSpPr>
          <p:spPr bwMode="auto">
            <a:xfrm>
              <a:off x="2514600" y="838200"/>
              <a:ext cx="1287463"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Pension Plans</a:t>
              </a:r>
            </a:p>
          </p:txBody>
        </p:sp>
        <p:sp>
          <p:nvSpPr>
            <p:cNvPr id="137233" name="Rectangle 21"/>
            <p:cNvSpPr>
              <a:spLocks noChangeArrowheads="1"/>
            </p:cNvSpPr>
            <p:nvPr/>
          </p:nvSpPr>
          <p:spPr bwMode="auto">
            <a:xfrm>
              <a:off x="3886200" y="8382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Yes</a:t>
              </a:r>
            </a:p>
          </p:txBody>
        </p:sp>
        <p:sp>
          <p:nvSpPr>
            <p:cNvPr id="137234" name="Rectangle 22"/>
            <p:cNvSpPr>
              <a:spLocks noChangeArrowheads="1"/>
            </p:cNvSpPr>
            <p:nvPr/>
          </p:nvSpPr>
          <p:spPr bwMode="auto">
            <a:xfrm>
              <a:off x="5562600" y="8382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Costs for staff and to maintain plan – spouse on payroll to justify additional contribution.</a:t>
              </a:r>
            </a:p>
            <a:p>
              <a:pPr algn="ctr" eaLnBrk="1" hangingPunct="1">
                <a:lnSpc>
                  <a:spcPct val="100000"/>
                </a:lnSpc>
                <a:spcBef>
                  <a:spcPct val="0"/>
                </a:spcBef>
                <a:buClrTx/>
                <a:buFontTx/>
                <a:buNone/>
              </a:pPr>
              <a:r>
                <a:rPr lang="en-US" altLang="en-US" sz="900" b="1" dirty="0">
                  <a:latin typeface="Calibri" panose="020F0502020204030204" pitchFamily="34" charset="0"/>
                </a:rPr>
                <a:t>Highest tax - 39.6%. Nonqualified plans subject to 3.8% Medicare tax</a:t>
              </a:r>
            </a:p>
            <a:p>
              <a:pPr algn="ctr" eaLnBrk="1" hangingPunct="1">
                <a:lnSpc>
                  <a:spcPct val="100000"/>
                </a:lnSpc>
                <a:spcBef>
                  <a:spcPct val="0"/>
                </a:spcBef>
                <a:buClrTx/>
                <a:buFontTx/>
                <a:buNone/>
              </a:pPr>
              <a:endParaRPr lang="en-US" altLang="en-US" sz="900" b="1" dirty="0">
                <a:latin typeface="Calibri" panose="020F0502020204030204" pitchFamily="34" charset="0"/>
              </a:endParaRPr>
            </a:p>
          </p:txBody>
        </p:sp>
        <p:sp>
          <p:nvSpPr>
            <p:cNvPr id="137235" name="Rectangle 23"/>
            <p:cNvSpPr>
              <a:spLocks noChangeArrowheads="1"/>
            </p:cNvSpPr>
            <p:nvPr/>
          </p:nvSpPr>
          <p:spPr bwMode="auto">
            <a:xfrm>
              <a:off x="7239000" y="838200"/>
              <a:ext cx="15240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endParaRPr lang="en-US" altLang="en-US" sz="900" b="1" dirty="0">
                <a:latin typeface="Calibri" panose="020F0502020204030204" pitchFamily="34" charset="0"/>
              </a:endParaRPr>
            </a:p>
            <a:p>
              <a:pPr algn="ctr" eaLnBrk="1" hangingPunct="1">
                <a:lnSpc>
                  <a:spcPct val="100000"/>
                </a:lnSpc>
                <a:spcBef>
                  <a:spcPct val="0"/>
                </a:spcBef>
                <a:buClrTx/>
                <a:buFontTx/>
                <a:buNone/>
              </a:pPr>
              <a:r>
                <a:rPr lang="en-US" altLang="en-US" sz="900" b="1" dirty="0">
                  <a:latin typeface="Calibri" panose="020F0502020204030204" pitchFamily="34" charset="0"/>
                </a:rPr>
                <a:t>Highest tax bracket is 37%. </a:t>
              </a:r>
            </a:p>
            <a:p>
              <a:pPr algn="ctr" eaLnBrk="1" hangingPunct="1">
                <a:lnSpc>
                  <a:spcPct val="100000"/>
                </a:lnSpc>
                <a:spcBef>
                  <a:spcPct val="0"/>
                </a:spcBef>
                <a:buClrTx/>
                <a:buFontTx/>
                <a:buNone/>
              </a:pPr>
              <a:endParaRPr lang="en-US" altLang="en-US" sz="900" b="1" dirty="0">
                <a:latin typeface="Calibri" panose="020F0502020204030204" pitchFamily="34" charset="0"/>
              </a:endParaRPr>
            </a:p>
          </p:txBody>
        </p:sp>
        <p:sp>
          <p:nvSpPr>
            <p:cNvPr id="137236" name="Rectangle 24"/>
            <p:cNvSpPr>
              <a:spLocks noChangeArrowheads="1"/>
            </p:cNvSpPr>
            <p:nvPr/>
          </p:nvSpPr>
          <p:spPr bwMode="auto">
            <a:xfrm>
              <a:off x="2514600" y="1752600"/>
              <a:ext cx="1287463" cy="457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Children on the Payroll</a:t>
              </a:r>
            </a:p>
          </p:txBody>
        </p:sp>
        <p:sp>
          <p:nvSpPr>
            <p:cNvPr id="137237" name="Rectangle 25"/>
            <p:cNvSpPr>
              <a:spLocks noChangeArrowheads="1"/>
            </p:cNvSpPr>
            <p:nvPr/>
          </p:nvSpPr>
          <p:spPr bwMode="auto">
            <a:xfrm>
              <a:off x="3886200" y="1752600"/>
              <a:ext cx="1600200" cy="457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Yes – If goes to Roth IRA in the name of the child.</a:t>
              </a:r>
            </a:p>
          </p:txBody>
        </p:sp>
        <p:sp>
          <p:nvSpPr>
            <p:cNvPr id="137238" name="Rectangle 26"/>
            <p:cNvSpPr>
              <a:spLocks noChangeArrowheads="1"/>
            </p:cNvSpPr>
            <p:nvPr/>
          </p:nvSpPr>
          <p:spPr bwMode="auto">
            <a:xfrm>
              <a:off x="5562600" y="1752600"/>
              <a:ext cx="1600200" cy="457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Child in lower rate (Lowest bracket – 10%)  but 15.3% employment taxes apply.</a:t>
              </a:r>
            </a:p>
          </p:txBody>
        </p:sp>
        <p:sp>
          <p:nvSpPr>
            <p:cNvPr id="137239" name="Rectangle 27"/>
            <p:cNvSpPr>
              <a:spLocks noChangeArrowheads="1"/>
            </p:cNvSpPr>
            <p:nvPr/>
          </p:nvSpPr>
          <p:spPr bwMode="auto">
            <a:xfrm>
              <a:off x="7239000" y="1752600"/>
              <a:ext cx="1524000" cy="457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Lowest bracket will be 10%.</a:t>
              </a:r>
            </a:p>
            <a:p>
              <a:pPr algn="ctr" eaLnBrk="1" hangingPunct="1">
                <a:lnSpc>
                  <a:spcPct val="100000"/>
                </a:lnSpc>
                <a:spcBef>
                  <a:spcPct val="0"/>
                </a:spcBef>
                <a:buClrTx/>
                <a:buFontTx/>
                <a:buNone/>
              </a:pPr>
              <a:r>
                <a:rPr lang="en-US" altLang="en-US" sz="900" b="1" dirty="0">
                  <a:latin typeface="Calibri" panose="020F0502020204030204" pitchFamily="34" charset="0"/>
                </a:rPr>
                <a:t>Standard Deduction =  $12,000 Single or $24,000 MFJ</a:t>
              </a:r>
            </a:p>
          </p:txBody>
        </p:sp>
        <p:sp>
          <p:nvSpPr>
            <p:cNvPr id="137240" name="Rectangle 28"/>
            <p:cNvSpPr>
              <a:spLocks noChangeArrowheads="1"/>
            </p:cNvSpPr>
            <p:nvPr/>
          </p:nvSpPr>
          <p:spPr bwMode="auto">
            <a:xfrm>
              <a:off x="2514600" y="2286000"/>
              <a:ext cx="1287463"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Wages paid to Doctor</a:t>
              </a:r>
            </a:p>
          </p:txBody>
        </p:sp>
        <p:sp>
          <p:nvSpPr>
            <p:cNvPr id="137241" name="Rectangle 29"/>
            <p:cNvSpPr>
              <a:spLocks noChangeArrowheads="1"/>
            </p:cNvSpPr>
            <p:nvPr/>
          </p:nvSpPr>
          <p:spPr bwMode="auto">
            <a:xfrm>
              <a:off x="3886200" y="22860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If Head of Household, Florida Statute 222 may apply – deposit directly into protected account.</a:t>
              </a:r>
            </a:p>
          </p:txBody>
        </p:sp>
        <p:sp>
          <p:nvSpPr>
            <p:cNvPr id="137242" name="Rectangle 30"/>
            <p:cNvSpPr>
              <a:spLocks noChangeArrowheads="1"/>
            </p:cNvSpPr>
            <p:nvPr/>
          </p:nvSpPr>
          <p:spPr bwMode="auto">
            <a:xfrm>
              <a:off x="5562600" y="22860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800" b="1" dirty="0">
                  <a:latin typeface="Calibri" panose="020F0502020204030204" pitchFamily="34" charset="0"/>
                </a:rPr>
                <a:t>15.3% employment taxes on first $127,200, and then 2.9% over $127,200 plus .9% tax on wages exceeding $200,000 for single person and $250,000 for married joint filers. </a:t>
              </a:r>
            </a:p>
          </p:txBody>
        </p:sp>
        <p:sp>
          <p:nvSpPr>
            <p:cNvPr id="137243" name="Rectangle 31"/>
            <p:cNvSpPr>
              <a:spLocks noChangeArrowheads="1"/>
            </p:cNvSpPr>
            <p:nvPr/>
          </p:nvSpPr>
          <p:spPr bwMode="auto">
            <a:xfrm>
              <a:off x="7239000" y="2286000"/>
              <a:ext cx="15240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endParaRPr lang="en-US" altLang="en-US" sz="900" b="1" dirty="0">
                <a:latin typeface="Calibri" panose="020F0502020204030204" pitchFamily="34" charset="0"/>
              </a:endParaRPr>
            </a:p>
            <a:p>
              <a:pPr algn="ctr">
                <a:lnSpc>
                  <a:spcPct val="100000"/>
                </a:lnSpc>
                <a:spcBef>
                  <a:spcPct val="0"/>
                </a:spcBef>
                <a:buClrTx/>
                <a:buFontTx/>
                <a:buNone/>
              </a:pPr>
              <a:endParaRPr lang="en-US" altLang="en-US" sz="900" b="1" dirty="0">
                <a:latin typeface="Calibri" panose="020F0502020204030204" pitchFamily="34" charset="0"/>
              </a:endParaRPr>
            </a:p>
            <a:p>
              <a:pPr algn="ctr">
                <a:lnSpc>
                  <a:spcPct val="100000"/>
                </a:lnSpc>
                <a:spcBef>
                  <a:spcPct val="0"/>
                </a:spcBef>
                <a:buClrTx/>
                <a:buFontTx/>
                <a:buNone/>
              </a:pPr>
              <a:r>
                <a:rPr lang="en-US" altLang="en-US" sz="900" b="1" dirty="0">
                  <a:latin typeface="Calibri" panose="020F0502020204030204" pitchFamily="34" charset="0"/>
                </a:rPr>
                <a:t>Repeal of additional 0.9% tax  not mentioned in new Act</a:t>
              </a:r>
            </a:p>
          </p:txBody>
        </p:sp>
        <p:sp>
          <p:nvSpPr>
            <p:cNvPr id="137244" name="Rectangle 32"/>
            <p:cNvSpPr>
              <a:spLocks noChangeArrowheads="1"/>
            </p:cNvSpPr>
            <p:nvPr/>
          </p:nvSpPr>
          <p:spPr bwMode="auto">
            <a:xfrm>
              <a:off x="2514600" y="3200400"/>
              <a:ext cx="1287463"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Dividends to owner of entity.</a:t>
              </a:r>
            </a:p>
          </p:txBody>
        </p:sp>
        <p:sp>
          <p:nvSpPr>
            <p:cNvPr id="137245" name="Rectangle 33"/>
            <p:cNvSpPr>
              <a:spLocks noChangeArrowheads="1"/>
            </p:cNvSpPr>
            <p:nvPr/>
          </p:nvSpPr>
          <p:spPr bwMode="auto">
            <a:xfrm>
              <a:off x="3886200" y="32004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Only if owner is protected – such as tenants by the entireties or a family limited partnership owning the entity.</a:t>
              </a:r>
            </a:p>
          </p:txBody>
        </p:sp>
        <p:sp>
          <p:nvSpPr>
            <p:cNvPr id="137246" name="Rectangle 34"/>
            <p:cNvSpPr>
              <a:spLocks noChangeArrowheads="1"/>
            </p:cNvSpPr>
            <p:nvPr/>
          </p:nvSpPr>
          <p:spPr bwMode="auto">
            <a:xfrm>
              <a:off x="5562600" y="32004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Not subject to payroll taxes – but could be recharacterized by IRS, and not subject to the 3.8% Medicare tax unless distributions represent income from passive sources.</a:t>
              </a:r>
            </a:p>
          </p:txBody>
        </p:sp>
        <p:sp>
          <p:nvSpPr>
            <p:cNvPr id="137247" name="Rectangle 35"/>
            <p:cNvSpPr>
              <a:spLocks noChangeArrowheads="1"/>
            </p:cNvSpPr>
            <p:nvPr/>
          </p:nvSpPr>
          <p:spPr bwMode="auto">
            <a:xfrm>
              <a:off x="7239000" y="3200400"/>
              <a:ext cx="15240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Business Income Deduction of 20% of Qualified Income</a:t>
              </a:r>
            </a:p>
            <a:p>
              <a:pPr algn="ctr" eaLnBrk="1" hangingPunct="1">
                <a:lnSpc>
                  <a:spcPct val="100000"/>
                </a:lnSpc>
                <a:spcBef>
                  <a:spcPct val="0"/>
                </a:spcBef>
                <a:buClrTx/>
                <a:buFontTx/>
                <a:buNone/>
              </a:pPr>
              <a:endParaRPr lang="en-US" altLang="en-US" sz="900" b="1" dirty="0">
                <a:latin typeface="Calibri" panose="020F0502020204030204" pitchFamily="34" charset="0"/>
              </a:endParaRPr>
            </a:p>
            <a:p>
              <a:pPr algn="ctr" eaLnBrk="1" hangingPunct="1">
                <a:lnSpc>
                  <a:spcPct val="100000"/>
                </a:lnSpc>
                <a:spcBef>
                  <a:spcPct val="0"/>
                </a:spcBef>
                <a:buClrTx/>
                <a:buFontTx/>
                <a:buNone/>
              </a:pPr>
              <a:r>
                <a:rPr lang="en-US" altLang="en-US" sz="900" b="1" dirty="0">
                  <a:latin typeface="Calibri" panose="020F0502020204030204" pitchFamily="34" charset="0"/>
                </a:rPr>
                <a:t>Repeal of 3.8% Medicare tax not mentioned in new Act</a:t>
              </a:r>
            </a:p>
          </p:txBody>
        </p:sp>
        <p:sp>
          <p:nvSpPr>
            <p:cNvPr id="137248" name="Rectangle 36"/>
            <p:cNvSpPr>
              <a:spLocks noChangeArrowheads="1"/>
            </p:cNvSpPr>
            <p:nvPr/>
          </p:nvSpPr>
          <p:spPr bwMode="auto">
            <a:xfrm>
              <a:off x="2514600" y="4114800"/>
              <a:ext cx="1287463"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Spouse on payroll.</a:t>
              </a:r>
            </a:p>
          </p:txBody>
        </p:sp>
        <p:sp>
          <p:nvSpPr>
            <p:cNvPr id="137249" name="Rectangle 37"/>
            <p:cNvSpPr>
              <a:spLocks noChangeArrowheads="1"/>
            </p:cNvSpPr>
            <p:nvPr/>
          </p:nvSpPr>
          <p:spPr bwMode="auto">
            <a:xfrm>
              <a:off x="3886200" y="41148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Yes, if spouse is safe.</a:t>
              </a:r>
            </a:p>
          </p:txBody>
        </p:sp>
        <p:sp>
          <p:nvSpPr>
            <p:cNvPr id="137250" name="Rectangle 38"/>
            <p:cNvSpPr>
              <a:spLocks noChangeArrowheads="1"/>
            </p:cNvSpPr>
            <p:nvPr/>
          </p:nvSpPr>
          <p:spPr bwMode="auto">
            <a:xfrm>
              <a:off x="5562600" y="4114800"/>
              <a:ext cx="16002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800" b="1" dirty="0">
                  <a:latin typeface="Calibri" panose="020F0502020204030204" pitchFamily="34" charset="0"/>
                </a:rPr>
                <a:t>15.3% employment taxes on first $127,200, and then 2.9% over $127,200 plus .9% tax on wages exceeding $200,000 for single person and $250,000 for married joint filers. </a:t>
              </a:r>
            </a:p>
          </p:txBody>
        </p:sp>
        <p:sp>
          <p:nvSpPr>
            <p:cNvPr id="137251" name="Rectangle 39"/>
            <p:cNvSpPr>
              <a:spLocks noChangeArrowheads="1"/>
            </p:cNvSpPr>
            <p:nvPr/>
          </p:nvSpPr>
          <p:spPr bwMode="auto">
            <a:xfrm>
              <a:off x="7239000" y="4114800"/>
              <a:ext cx="1524000" cy="8382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endParaRPr lang="en-US" altLang="en-US" sz="900" b="1" dirty="0">
                <a:latin typeface="Calibri" panose="020F0502020204030204" pitchFamily="34" charset="0"/>
              </a:endParaRPr>
            </a:p>
            <a:p>
              <a:pPr algn="ctr">
                <a:lnSpc>
                  <a:spcPct val="100000"/>
                </a:lnSpc>
                <a:spcBef>
                  <a:spcPct val="0"/>
                </a:spcBef>
                <a:buClrTx/>
                <a:buFontTx/>
                <a:buNone/>
              </a:pPr>
              <a:r>
                <a:rPr lang="en-US" altLang="en-US" sz="900" b="1" dirty="0">
                  <a:latin typeface="Calibri" panose="020F0502020204030204" pitchFamily="34" charset="0"/>
                </a:rPr>
                <a:t>Repeal of additional 0.9% tax  not mentioned in new Act</a:t>
              </a:r>
            </a:p>
          </p:txBody>
        </p:sp>
        <p:sp>
          <p:nvSpPr>
            <p:cNvPr id="137252" name="Rectangle 40"/>
            <p:cNvSpPr>
              <a:spLocks noChangeArrowheads="1"/>
            </p:cNvSpPr>
            <p:nvPr/>
          </p:nvSpPr>
          <p:spPr bwMode="auto">
            <a:xfrm>
              <a:off x="2514600" y="5029200"/>
              <a:ext cx="1287463" cy="9906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Rent</a:t>
              </a:r>
            </a:p>
          </p:txBody>
        </p:sp>
        <p:sp>
          <p:nvSpPr>
            <p:cNvPr id="137253" name="Rectangle 41"/>
            <p:cNvSpPr>
              <a:spLocks noChangeArrowheads="1"/>
            </p:cNvSpPr>
            <p:nvPr/>
          </p:nvSpPr>
          <p:spPr bwMode="auto">
            <a:xfrm>
              <a:off x="3886200" y="5029200"/>
              <a:ext cx="1600200" cy="9906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Yes, if renting entity is protected. They protect PA assets if landlord has lien to enforce rent on long-term lease.</a:t>
              </a:r>
            </a:p>
          </p:txBody>
        </p:sp>
        <p:sp>
          <p:nvSpPr>
            <p:cNvPr id="137254" name="Rectangle 42"/>
            <p:cNvSpPr>
              <a:spLocks noChangeArrowheads="1"/>
            </p:cNvSpPr>
            <p:nvPr/>
          </p:nvSpPr>
          <p:spPr bwMode="auto">
            <a:xfrm>
              <a:off x="5562600" y="5029200"/>
              <a:ext cx="1600200" cy="9906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6.8% sales tax</a:t>
              </a:r>
            </a:p>
            <a:p>
              <a:pPr algn="ctr" eaLnBrk="1" hangingPunct="1">
                <a:lnSpc>
                  <a:spcPct val="100000"/>
                </a:lnSpc>
                <a:spcBef>
                  <a:spcPct val="0"/>
                </a:spcBef>
                <a:buClrTx/>
                <a:buFontTx/>
                <a:buNone/>
              </a:pPr>
              <a:r>
                <a:rPr lang="en-US" altLang="en-US" sz="900" b="1" dirty="0">
                  <a:latin typeface="Calibri" panose="020F0502020204030204" pitchFamily="34" charset="0"/>
                </a:rPr>
                <a:t>Subject to the 3.8% Medicare tax for single taxpayers with MAGI over $200,000 and MFJ taxpayers with MAGI over $250,000. </a:t>
              </a:r>
            </a:p>
          </p:txBody>
        </p:sp>
        <p:sp>
          <p:nvSpPr>
            <p:cNvPr id="137255" name="Rectangle 43"/>
            <p:cNvSpPr>
              <a:spLocks noChangeArrowheads="1"/>
            </p:cNvSpPr>
            <p:nvPr/>
          </p:nvSpPr>
          <p:spPr bwMode="auto">
            <a:xfrm>
              <a:off x="7239000" y="5029200"/>
              <a:ext cx="1524000" cy="9906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a:lnSpc>
                  <a:spcPct val="100000"/>
                </a:lnSpc>
                <a:spcBef>
                  <a:spcPct val="0"/>
                </a:spcBef>
                <a:buClrTx/>
                <a:buFontTx/>
                <a:buNone/>
              </a:pPr>
              <a:r>
                <a:rPr lang="en-US" altLang="en-US" sz="900" b="1" dirty="0">
                  <a:latin typeface="Calibri" panose="020F0502020204030204" pitchFamily="34" charset="0"/>
                </a:rPr>
                <a:t>Repeal of 3.8% Medicare tax not mentioned in new Act</a:t>
              </a:r>
            </a:p>
            <a:p>
              <a:pPr algn="ctr">
                <a:lnSpc>
                  <a:spcPct val="100000"/>
                </a:lnSpc>
                <a:spcBef>
                  <a:spcPct val="0"/>
                </a:spcBef>
                <a:buClrTx/>
                <a:buFontTx/>
                <a:buNone/>
              </a:pPr>
              <a:endParaRPr lang="en-US" altLang="en-US" sz="900" b="1" dirty="0">
                <a:latin typeface="Calibri" panose="020F0502020204030204" pitchFamily="34" charset="0"/>
              </a:endParaRPr>
            </a:p>
            <a:p>
              <a:pPr algn="ctr">
                <a:lnSpc>
                  <a:spcPct val="100000"/>
                </a:lnSpc>
                <a:spcBef>
                  <a:spcPct val="0"/>
                </a:spcBef>
                <a:buClrTx/>
                <a:buFontTx/>
                <a:buNone/>
              </a:pPr>
              <a:r>
                <a:rPr lang="en-US" altLang="en-US" sz="900" b="1" dirty="0">
                  <a:latin typeface="Calibri" panose="020F0502020204030204" pitchFamily="34" charset="0"/>
                </a:rPr>
                <a:t>State sales tax is reduced to 5.8% on commercial real property rentals</a:t>
              </a:r>
            </a:p>
          </p:txBody>
        </p:sp>
        <p:sp>
          <p:nvSpPr>
            <p:cNvPr id="137256" name="Rectangle 44"/>
            <p:cNvSpPr>
              <a:spLocks noChangeArrowheads="1"/>
            </p:cNvSpPr>
            <p:nvPr/>
          </p:nvSpPr>
          <p:spPr bwMode="auto">
            <a:xfrm>
              <a:off x="2514600" y="6076950"/>
              <a:ext cx="1287463" cy="533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Interest owed to related parties.</a:t>
              </a:r>
            </a:p>
          </p:txBody>
        </p:sp>
        <p:sp>
          <p:nvSpPr>
            <p:cNvPr id="137257" name="Rectangle 45"/>
            <p:cNvSpPr>
              <a:spLocks noChangeArrowheads="1"/>
            </p:cNvSpPr>
            <p:nvPr/>
          </p:nvSpPr>
          <p:spPr bwMode="auto">
            <a:xfrm>
              <a:off x="3886200" y="6096000"/>
              <a:ext cx="1600200" cy="533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If related party is protected.</a:t>
              </a:r>
            </a:p>
          </p:txBody>
        </p:sp>
        <p:sp>
          <p:nvSpPr>
            <p:cNvPr id="137258" name="Rectangle 46"/>
            <p:cNvSpPr>
              <a:spLocks noChangeArrowheads="1"/>
            </p:cNvSpPr>
            <p:nvPr/>
          </p:nvSpPr>
          <p:spPr bwMode="auto">
            <a:xfrm>
              <a:off x="5562600" y="6096000"/>
              <a:ext cx="1600200" cy="533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Deductible as interest – receiving party pays interest income.</a:t>
              </a:r>
            </a:p>
          </p:txBody>
        </p:sp>
        <p:sp>
          <p:nvSpPr>
            <p:cNvPr id="137259" name="Rectangle 47"/>
            <p:cNvSpPr>
              <a:spLocks noChangeArrowheads="1"/>
            </p:cNvSpPr>
            <p:nvPr/>
          </p:nvSpPr>
          <p:spPr bwMode="auto">
            <a:xfrm>
              <a:off x="7239000" y="6096000"/>
              <a:ext cx="1524000" cy="533400"/>
            </a:xfrm>
            <a:prstGeom prst="rect">
              <a:avLst/>
            </a:prstGeom>
            <a:solidFill>
              <a:srgbClr val="FFFFFF"/>
            </a:solidFill>
            <a:ln w="9525">
              <a:solidFill>
                <a:srgbClr val="000000"/>
              </a:solidFill>
              <a:miter lim="800000"/>
              <a:headEnd/>
              <a:tailEnd/>
            </a:ln>
          </p:spPr>
          <p:txBody>
            <a:bodyPr lIns="36576" tIns="27432" rIns="36576" bIns="0"/>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gn="ctr" eaLnBrk="1" hangingPunct="1">
                <a:lnSpc>
                  <a:spcPct val="100000"/>
                </a:lnSpc>
                <a:spcBef>
                  <a:spcPct val="0"/>
                </a:spcBef>
                <a:buClrTx/>
                <a:buFontTx/>
                <a:buNone/>
              </a:pPr>
              <a:r>
                <a:rPr lang="en-US" altLang="en-US" sz="900" b="1" dirty="0">
                  <a:latin typeface="Calibri" panose="020F0502020204030204" pitchFamily="34" charset="0"/>
                </a:rPr>
                <a:t>Interest expense not eliminated.</a:t>
              </a:r>
            </a:p>
          </p:txBody>
        </p:sp>
      </p:grpSp>
      <p:sp>
        <p:nvSpPr>
          <p:cNvPr id="49" name="Title 2"/>
          <p:cNvSpPr txBox="1">
            <a:spLocks/>
          </p:cNvSpPr>
          <p:nvPr/>
        </p:nvSpPr>
        <p:spPr>
          <a:xfrm>
            <a:off x="0" y="10319"/>
            <a:ext cx="9144000" cy="341313"/>
          </a:xfrm>
          <a:prstGeom prst="rect">
            <a:avLst/>
          </a:prstGeom>
        </p:spPr>
        <p:txBody>
          <a:bodyPr/>
          <a:lstStyle>
            <a:lvl1pPr algn="l" defTabSz="1011238" rtl="0" eaLnBrk="0" fontAlgn="base" hangingPunct="0">
              <a:spcBef>
                <a:spcPct val="0"/>
              </a:spcBef>
              <a:spcAft>
                <a:spcPct val="0"/>
              </a:spcAft>
              <a:defRPr sz="4900">
                <a:solidFill>
                  <a:schemeClr val="tx1"/>
                </a:solidFill>
                <a:latin typeface="+mj-lt"/>
                <a:ea typeface="+mj-ea"/>
                <a:cs typeface="+mj-cs"/>
              </a:defRPr>
            </a:lvl1pPr>
            <a:lvl2pPr algn="l" defTabSz="1011238" rtl="0" eaLnBrk="0" fontAlgn="base" hangingPunct="0">
              <a:spcBef>
                <a:spcPct val="0"/>
              </a:spcBef>
              <a:spcAft>
                <a:spcPct val="0"/>
              </a:spcAft>
              <a:defRPr sz="4900">
                <a:solidFill>
                  <a:schemeClr val="tx1"/>
                </a:solidFill>
                <a:latin typeface="Arial" charset="0"/>
              </a:defRPr>
            </a:lvl2pPr>
            <a:lvl3pPr algn="l" defTabSz="1011238" rtl="0" eaLnBrk="0" fontAlgn="base" hangingPunct="0">
              <a:spcBef>
                <a:spcPct val="0"/>
              </a:spcBef>
              <a:spcAft>
                <a:spcPct val="0"/>
              </a:spcAft>
              <a:defRPr sz="4900">
                <a:solidFill>
                  <a:schemeClr val="tx1"/>
                </a:solidFill>
                <a:latin typeface="Arial" charset="0"/>
              </a:defRPr>
            </a:lvl3pPr>
            <a:lvl4pPr algn="l" defTabSz="1011238" rtl="0" eaLnBrk="0" fontAlgn="base" hangingPunct="0">
              <a:spcBef>
                <a:spcPct val="0"/>
              </a:spcBef>
              <a:spcAft>
                <a:spcPct val="0"/>
              </a:spcAft>
              <a:defRPr sz="4900">
                <a:solidFill>
                  <a:schemeClr val="tx1"/>
                </a:solidFill>
                <a:latin typeface="Arial" charset="0"/>
              </a:defRPr>
            </a:lvl4pPr>
            <a:lvl5pPr algn="l" defTabSz="1011238" rtl="0" eaLnBrk="0" fontAlgn="base" hangingPunct="0">
              <a:spcBef>
                <a:spcPct val="0"/>
              </a:spcBef>
              <a:spcAft>
                <a:spcPct val="0"/>
              </a:spcAft>
              <a:defRPr sz="4900">
                <a:solidFill>
                  <a:schemeClr val="tx1"/>
                </a:solidFill>
                <a:latin typeface="Arial" charset="0"/>
              </a:defRPr>
            </a:lvl5pPr>
            <a:lvl6pPr marL="457200" algn="l" defTabSz="1011238" rtl="0" fontAlgn="base">
              <a:spcBef>
                <a:spcPct val="0"/>
              </a:spcBef>
              <a:spcAft>
                <a:spcPct val="0"/>
              </a:spcAft>
              <a:defRPr sz="4900">
                <a:solidFill>
                  <a:schemeClr val="tx1"/>
                </a:solidFill>
                <a:latin typeface="Arial" charset="0"/>
              </a:defRPr>
            </a:lvl6pPr>
            <a:lvl7pPr marL="914400" algn="l" defTabSz="1011238" rtl="0" fontAlgn="base">
              <a:spcBef>
                <a:spcPct val="0"/>
              </a:spcBef>
              <a:spcAft>
                <a:spcPct val="0"/>
              </a:spcAft>
              <a:defRPr sz="4900">
                <a:solidFill>
                  <a:schemeClr val="tx1"/>
                </a:solidFill>
                <a:latin typeface="Arial" charset="0"/>
              </a:defRPr>
            </a:lvl7pPr>
            <a:lvl8pPr marL="1371600" algn="l" defTabSz="1011238" rtl="0" fontAlgn="base">
              <a:spcBef>
                <a:spcPct val="0"/>
              </a:spcBef>
              <a:spcAft>
                <a:spcPct val="0"/>
              </a:spcAft>
              <a:defRPr sz="4900">
                <a:solidFill>
                  <a:schemeClr val="tx1"/>
                </a:solidFill>
                <a:latin typeface="Arial" charset="0"/>
              </a:defRPr>
            </a:lvl8pPr>
            <a:lvl9pPr marL="1828800" algn="l" defTabSz="1011238" rtl="0" fontAlgn="base">
              <a:spcBef>
                <a:spcPct val="0"/>
              </a:spcBef>
              <a:spcAft>
                <a:spcPct val="0"/>
              </a:spcAft>
              <a:defRPr sz="4900">
                <a:solidFill>
                  <a:schemeClr val="tx1"/>
                </a:solidFill>
                <a:latin typeface="Arial" charset="0"/>
              </a:defRPr>
            </a:lvl9pPr>
          </a:lstStyle>
          <a:p>
            <a:pPr algn="ctr" defTabSz="457200" eaLnBrk="1" fontAlgn="auto" hangingPunct="1">
              <a:spcAft>
                <a:spcPts val="0"/>
              </a:spcAft>
              <a:defRPr/>
            </a:pPr>
            <a:r>
              <a:rPr lang="en-US" altLang="en-US" sz="1800" b="1" cap="all" dirty="0">
                <a:latin typeface="Times New Roman" panose="02020603050405020304" pitchFamily="18" charset="0"/>
                <a:cs typeface="Times New Roman" panose="02020603050405020304" pitchFamily="18" charset="0"/>
              </a:rPr>
              <a:t>Choices and Factors with Respect to Allocation &amp; Payment of </a:t>
            </a:r>
            <a:br>
              <a:rPr lang="en-US" altLang="en-US" sz="1800" b="1" cap="all" dirty="0">
                <a:latin typeface="Times New Roman" panose="02020603050405020304" pitchFamily="18" charset="0"/>
                <a:cs typeface="Times New Roman" panose="02020603050405020304" pitchFamily="18" charset="0"/>
              </a:rPr>
            </a:br>
            <a:r>
              <a:rPr lang="en-US" altLang="en-US" sz="1800" b="1" cap="all" dirty="0">
                <a:latin typeface="Times New Roman" panose="02020603050405020304" pitchFamily="18" charset="0"/>
                <a:cs typeface="Times New Roman" panose="02020603050405020304" pitchFamily="18" charset="0"/>
              </a:rPr>
              <a:t>Medical Practice Income for the Practitioner</a:t>
            </a:r>
          </a:p>
        </p:txBody>
      </p:sp>
    </p:spTree>
    <p:extLst>
      <p:ext uri="{BB962C8B-B14F-4D97-AF65-F5344CB8AC3E}">
        <p14:creationId xmlns:p14="http://schemas.microsoft.com/office/powerpoint/2010/main" val="10944242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0488"/>
            <a:ext cx="8991600" cy="415925"/>
          </a:xfrm>
        </p:spPr>
        <p:txBody>
          <a:bodyPr vert="horz" lIns="91440" tIns="45720" rIns="91440" bIns="45720" rtlCol="0" anchor="ctr">
            <a:noAutofit/>
          </a:bodyPr>
          <a:lstStyle/>
          <a:p>
            <a:pPr>
              <a:lnSpc>
                <a:spcPct val="90000"/>
              </a:lnSpc>
            </a:pPr>
            <a:r>
              <a:rPr lang="en-US" sz="2400" b="1" dirty="0">
                <a:latin typeface="Times New Roman" panose="02020603050405020304" pitchFamily="18" charset="0"/>
                <a:ea typeface="+mn-ea"/>
                <a:cs typeface="Times New Roman" panose="02020603050405020304" pitchFamily="18" charset="0"/>
              </a:rPr>
              <a:t>Partnership v. S Corporation- Which is Better to Hold Real Estate?</a:t>
            </a:r>
          </a:p>
        </p:txBody>
      </p:sp>
      <p:graphicFrame>
        <p:nvGraphicFramePr>
          <p:cNvPr id="24" name="Table 23"/>
          <p:cNvGraphicFramePr>
            <a:graphicFrameLocks noGrp="1"/>
          </p:cNvGraphicFramePr>
          <p:nvPr/>
        </p:nvGraphicFramePr>
        <p:xfrm>
          <a:off x="222793" y="569752"/>
          <a:ext cx="8529560" cy="5807681"/>
        </p:xfrm>
        <a:graphic>
          <a:graphicData uri="http://schemas.openxmlformats.org/drawingml/2006/table">
            <a:tbl>
              <a:tblPr firstRow="1" bandRow="1">
                <a:tableStyleId>{616DA210-FB5B-4158-B5E0-FEB733F419BA}</a:tableStyleId>
              </a:tblPr>
              <a:tblGrid>
                <a:gridCol w="4264780">
                  <a:extLst>
                    <a:ext uri="{9D8B030D-6E8A-4147-A177-3AD203B41FA5}">
                      <a16:colId xmlns:a16="http://schemas.microsoft.com/office/drawing/2014/main" val="20000"/>
                    </a:ext>
                  </a:extLst>
                </a:gridCol>
                <a:gridCol w="4264780">
                  <a:extLst>
                    <a:ext uri="{9D8B030D-6E8A-4147-A177-3AD203B41FA5}">
                      <a16:colId xmlns:a16="http://schemas.microsoft.com/office/drawing/2014/main" val="20001"/>
                    </a:ext>
                  </a:extLst>
                </a:gridCol>
              </a:tblGrid>
              <a:tr h="358592">
                <a:tc>
                  <a:txBody>
                    <a:bodyPr/>
                    <a:lstStyle/>
                    <a:p>
                      <a:pPr algn="ctr"/>
                      <a:r>
                        <a:rPr lang="en-US" sz="1300" dirty="0">
                          <a:solidFill>
                            <a:schemeClr val="tx1"/>
                          </a:solidFill>
                          <a:latin typeface="Times New Roman" panose="02020603050405020304" pitchFamily="18" charset="0"/>
                          <a:cs typeface="Times New Roman" panose="02020603050405020304" pitchFamily="18" charset="0"/>
                        </a:rPr>
                        <a:t>PARTNERSHIP</a:t>
                      </a:r>
                    </a:p>
                  </a:txBody>
                  <a:tcPr/>
                </a:tc>
                <a:tc>
                  <a:txBody>
                    <a:bodyPr/>
                    <a:lstStyle/>
                    <a:p>
                      <a:pPr algn="ctr"/>
                      <a:r>
                        <a:rPr lang="en-US" sz="1300" dirty="0">
                          <a:solidFill>
                            <a:schemeClr val="tx1"/>
                          </a:solidFill>
                          <a:latin typeface="Times New Roman" panose="02020603050405020304" pitchFamily="18" charset="0"/>
                          <a:cs typeface="Times New Roman" panose="02020603050405020304" pitchFamily="18" charset="0"/>
                        </a:rPr>
                        <a:t>S CORPORATION</a:t>
                      </a:r>
                    </a:p>
                  </a:txBody>
                  <a:tcPr/>
                </a:tc>
                <a:extLst>
                  <a:ext uri="{0D108BD9-81ED-4DB2-BD59-A6C34878D82A}">
                    <a16:rowId xmlns:a16="http://schemas.microsoft.com/office/drawing/2014/main" val="10000"/>
                  </a:ext>
                </a:extLst>
              </a:tr>
              <a:tr h="358592">
                <a:tc gridSpan="2">
                  <a:txBody>
                    <a:bodyPr/>
                    <a:lstStyle/>
                    <a:p>
                      <a:pPr algn="ctr"/>
                      <a:r>
                        <a:rPr lang="en-US" sz="1300" i="1" dirty="0">
                          <a:solidFill>
                            <a:schemeClr val="tx1"/>
                          </a:solidFill>
                          <a:latin typeface="Times New Roman" panose="02020603050405020304" pitchFamily="18" charset="0"/>
                          <a:cs typeface="Times New Roman" panose="02020603050405020304" pitchFamily="18" charset="0"/>
                        </a:rPr>
                        <a:t>Advantages</a:t>
                      </a:r>
                      <a:r>
                        <a:rPr lang="en-US" sz="1300" i="1" baseline="0" dirty="0">
                          <a:solidFill>
                            <a:schemeClr val="tx1"/>
                          </a:solidFill>
                          <a:latin typeface="Times New Roman" panose="02020603050405020304" pitchFamily="18" charset="0"/>
                          <a:cs typeface="Times New Roman" panose="02020603050405020304" pitchFamily="18" charset="0"/>
                        </a:rPr>
                        <a:t>                and Disadvantages              </a:t>
                      </a:r>
                      <a:endParaRPr lang="en-US" sz="1300" i="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0001"/>
                  </a:ext>
                </a:extLst>
              </a:tr>
              <a:tr h="648119">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Partners receive basis for indebtedness incurred by the partnership</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chemeClr val="tx1"/>
                          </a:solidFill>
                          <a:latin typeface="Times New Roman" panose="02020603050405020304" pitchFamily="18" charset="0"/>
                          <a:cs typeface="Times New Roman" panose="02020603050405020304" pitchFamily="18" charset="0"/>
                        </a:rPr>
                        <a:t>Shareholders do not receive basis for indebtedness incurred by the corporate, unless the loan is made by such shareholder.</a:t>
                      </a:r>
                      <a:endParaRPr lang="en-US" sz="1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48119">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On the death of a partner, the partnership’s (inside) tax basis of its assets can receive a step-up in income tax basis, if a Section 754 election is in place for the partnership</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No similar basis adjustment mechanism applies to S corporations. </a:t>
                      </a:r>
                      <a:endParaRPr lang="en-US" sz="1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1022588">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When a new partner buys into a partnership corporation, their depreciation write-off and underlying basis in their partnership interest will be based upon the price that they pay.</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When a new shareholder buys into an S corporation, their depreciation write-off and underlying basis if and when the real estate is ever sold has to be based upon the </a:t>
                      </a:r>
                    </a:p>
                    <a:p>
                      <a:r>
                        <a:rPr lang="en-US" sz="1200" b="0" i="0" u="none" strike="noStrike" baseline="0" dirty="0">
                          <a:solidFill>
                            <a:schemeClr val="tx1"/>
                          </a:solidFill>
                          <a:latin typeface="Times New Roman" panose="02020603050405020304" pitchFamily="18" charset="0"/>
                          <a:cs typeface="Times New Roman" panose="02020603050405020304" pitchFamily="18" charset="0"/>
                        </a:rPr>
                        <a:t>historic basis and depreciation taken, versus being </a:t>
                      </a:r>
                    </a:p>
                    <a:p>
                      <a:r>
                        <a:rPr lang="en-US" sz="1200" b="0" i="0" u="none" strike="noStrike" baseline="0" dirty="0">
                          <a:solidFill>
                            <a:schemeClr val="tx1"/>
                          </a:solidFill>
                          <a:latin typeface="Times New Roman" panose="02020603050405020304" pitchFamily="18" charset="0"/>
                          <a:cs typeface="Times New Roman" panose="02020603050405020304" pitchFamily="18" charset="0"/>
                        </a:rPr>
                        <a:t>based upon the price they pay.</a:t>
                      </a:r>
                      <a:endParaRPr lang="en-US" sz="1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648119">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Appreciated real property can generally be distributed from the partnership tax-free to the partners.</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Distributions of appreciated real property to the shareholders are treated as if the property was sold at </a:t>
                      </a:r>
                    </a:p>
                    <a:p>
                      <a:r>
                        <a:rPr lang="en-US" sz="1200" b="0" i="0" u="none" strike="noStrike" baseline="0" dirty="0">
                          <a:solidFill>
                            <a:schemeClr val="tx1"/>
                          </a:solidFill>
                          <a:latin typeface="Times New Roman" panose="02020603050405020304" pitchFamily="18" charset="0"/>
                          <a:cs typeface="Times New Roman" panose="02020603050405020304" pitchFamily="18" charset="0"/>
                        </a:rPr>
                        <a:t>its fair market value to the shareholders. </a:t>
                      </a:r>
                      <a:endParaRPr lang="en-US" sz="1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648119">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No restrictions apply as to who can own partnership interests.</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S corporations can only be owned by certain individuals and trusts, and cannot be owned by non-resident aliens, corporations or partnerships</a:t>
                      </a:r>
                      <a:endParaRPr lang="en-US" sz="1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835353">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Partnerships can have more than one class of stock, and income and distribution preferences can be drafted in virtually any manner, so long as they have substantial economic effect</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S corporations cannot have a “second class of stock,” and income allocation and distribution rights must be </a:t>
                      </a:r>
                    </a:p>
                    <a:p>
                      <a:r>
                        <a:rPr lang="en-US" sz="1200" b="0" i="0" u="none" strike="noStrike" baseline="0" dirty="0">
                          <a:solidFill>
                            <a:schemeClr val="tx1"/>
                          </a:solidFill>
                          <a:latin typeface="Times New Roman" panose="02020603050405020304" pitchFamily="18" charset="0"/>
                          <a:cs typeface="Times New Roman" panose="02020603050405020304" pitchFamily="18" charset="0"/>
                        </a:rPr>
                        <a:t>pro rata to ownership</a:t>
                      </a:r>
                      <a:endParaRPr lang="en-US" sz="1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633156">
                <a:tc>
                  <a:txBody>
                    <a:bodyPr/>
                    <a:lstStyle/>
                    <a:p>
                      <a:r>
                        <a:rPr lang="en-US" sz="1200" b="0" i="0" u="none" strike="noStrike" baseline="0" dirty="0">
                          <a:solidFill>
                            <a:schemeClr val="tx1"/>
                          </a:solidFill>
                          <a:latin typeface="Times New Roman" panose="02020603050405020304" pitchFamily="18" charset="0"/>
                          <a:cs typeface="Times New Roman" panose="02020603050405020304" pitchFamily="18" charset="0"/>
                        </a:rPr>
                        <a:t>DOI income insolvency exclusion is determined at each partner’s level.</a:t>
                      </a:r>
                      <a:endParaRPr lang="en-US"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chemeClr val="tx1"/>
                          </a:solidFill>
                          <a:latin typeface="Times New Roman" panose="02020603050405020304" pitchFamily="18" charset="0"/>
                          <a:cs typeface="Times New Roman" panose="02020603050405020304" pitchFamily="18" charset="0"/>
                        </a:rPr>
                        <a:t>DOI income insolvency exclusion is determined at the corporate level.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bl>
          </a:graphicData>
        </a:graphic>
      </p:graphicFrame>
      <p:sp>
        <p:nvSpPr>
          <p:cNvPr id="25" name="Smiley Face 24"/>
          <p:cNvSpPr/>
          <p:nvPr/>
        </p:nvSpPr>
        <p:spPr>
          <a:xfrm>
            <a:off x="4124938" y="981243"/>
            <a:ext cx="354785" cy="291372"/>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6" name="Smiley Face 25"/>
          <p:cNvSpPr/>
          <p:nvPr/>
        </p:nvSpPr>
        <p:spPr>
          <a:xfrm>
            <a:off x="6008408" y="984156"/>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7" name="Smiley Face 26"/>
          <p:cNvSpPr/>
          <p:nvPr/>
        </p:nvSpPr>
        <p:spPr>
          <a:xfrm>
            <a:off x="4132788" y="1607241"/>
            <a:ext cx="354785" cy="291372"/>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8" name="Smiley Face 27"/>
          <p:cNvSpPr/>
          <p:nvPr/>
        </p:nvSpPr>
        <p:spPr>
          <a:xfrm>
            <a:off x="4126604" y="2327473"/>
            <a:ext cx="330167" cy="268638"/>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9" name="Smiley Face 28"/>
          <p:cNvSpPr/>
          <p:nvPr/>
        </p:nvSpPr>
        <p:spPr>
          <a:xfrm>
            <a:off x="4101985" y="3270920"/>
            <a:ext cx="354785" cy="291372"/>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0" name="Smiley Face 29"/>
          <p:cNvSpPr/>
          <p:nvPr/>
        </p:nvSpPr>
        <p:spPr>
          <a:xfrm>
            <a:off x="4108169" y="3933234"/>
            <a:ext cx="354785" cy="291372"/>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1" name="Smiley Face 30"/>
          <p:cNvSpPr/>
          <p:nvPr/>
        </p:nvSpPr>
        <p:spPr>
          <a:xfrm>
            <a:off x="4091296" y="4543786"/>
            <a:ext cx="354785" cy="291372"/>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2" name="Smiley Face 31"/>
          <p:cNvSpPr/>
          <p:nvPr/>
        </p:nvSpPr>
        <p:spPr>
          <a:xfrm>
            <a:off x="4101986" y="5395903"/>
            <a:ext cx="354785" cy="291372"/>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3" name="Smiley Face 32"/>
          <p:cNvSpPr/>
          <p:nvPr/>
        </p:nvSpPr>
        <p:spPr>
          <a:xfrm>
            <a:off x="4090284" y="6032497"/>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4" name="Smiley Face 33"/>
          <p:cNvSpPr/>
          <p:nvPr/>
        </p:nvSpPr>
        <p:spPr>
          <a:xfrm>
            <a:off x="8305800" y="1629795"/>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5" name="Smiley Face 34"/>
          <p:cNvSpPr/>
          <p:nvPr/>
        </p:nvSpPr>
        <p:spPr>
          <a:xfrm>
            <a:off x="8314584" y="2297100"/>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6" name="Smiley Face 35"/>
          <p:cNvSpPr/>
          <p:nvPr/>
        </p:nvSpPr>
        <p:spPr>
          <a:xfrm>
            <a:off x="8314584" y="3280278"/>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7" name="Smiley Face 36"/>
          <p:cNvSpPr/>
          <p:nvPr/>
        </p:nvSpPr>
        <p:spPr>
          <a:xfrm>
            <a:off x="8305799" y="3933234"/>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8" name="Smiley Face 37"/>
          <p:cNvSpPr/>
          <p:nvPr/>
        </p:nvSpPr>
        <p:spPr>
          <a:xfrm>
            <a:off x="8314584" y="4638928"/>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9" name="Smiley Face 38"/>
          <p:cNvSpPr/>
          <p:nvPr/>
        </p:nvSpPr>
        <p:spPr>
          <a:xfrm>
            <a:off x="8335964" y="5395903"/>
            <a:ext cx="355797" cy="288459"/>
          </a:xfrm>
          <a:prstGeom prst="smileyFace">
            <a:avLst>
              <a:gd name="adj" fmla="val -4653"/>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0" name="Smiley Face 39"/>
          <p:cNvSpPr/>
          <p:nvPr/>
        </p:nvSpPr>
        <p:spPr>
          <a:xfrm>
            <a:off x="8315596" y="6048859"/>
            <a:ext cx="354785" cy="291372"/>
          </a:xfrm>
          <a:prstGeom prst="smileyFac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23736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62075" y="300038"/>
            <a:ext cx="6419850" cy="474662"/>
          </a:xfrm>
        </p:spPr>
        <p:txBody>
          <a:bodyPr>
            <a:noAutofit/>
          </a:bodyPr>
          <a:lstStyle/>
          <a:p>
            <a:pPr algn="ctr"/>
            <a:r>
              <a:rPr lang="en-US" sz="3200" b="1" dirty="0">
                <a:solidFill>
                  <a:srgbClr val="0070C0"/>
                </a:solidFill>
                <a:latin typeface="+mn-lt"/>
              </a:rPr>
              <a:t>Refresher on Types of Entities That Can Hold S-Corporation Stock</a:t>
            </a:r>
          </a:p>
        </p:txBody>
      </p:sp>
      <p:sp>
        <p:nvSpPr>
          <p:cNvPr id="6" name="Content Placeholder 5"/>
          <p:cNvSpPr>
            <a:spLocks noGrp="1"/>
          </p:cNvSpPr>
          <p:nvPr>
            <p:ph sz="quarter" idx="4294967295"/>
          </p:nvPr>
        </p:nvSpPr>
        <p:spPr>
          <a:xfrm>
            <a:off x="7840663" y="2282825"/>
            <a:ext cx="1303337" cy="947738"/>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buNone/>
            </a:pPr>
            <a:r>
              <a:rPr lang="en-US" sz="900" b="1" dirty="0"/>
              <a:t>Qualified Subchapter S Trust “QSST”</a:t>
            </a:r>
          </a:p>
        </p:txBody>
      </p:sp>
      <p:sp>
        <p:nvSpPr>
          <p:cNvPr id="7" name="Oval 6"/>
          <p:cNvSpPr/>
          <p:nvPr/>
        </p:nvSpPr>
        <p:spPr>
          <a:xfrm>
            <a:off x="6199734" y="1474366"/>
            <a:ext cx="1608503" cy="967670"/>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Complex Electing Small Business Trust  “ESBT”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(Non-Resident Alien as beneficiary-ok)</a:t>
            </a:r>
          </a:p>
        </p:txBody>
      </p:sp>
      <p:sp>
        <p:nvSpPr>
          <p:cNvPr id="8" name="Oval 7"/>
          <p:cNvSpPr/>
          <p:nvPr/>
        </p:nvSpPr>
        <p:spPr>
          <a:xfrm>
            <a:off x="4732807" y="1558651"/>
            <a:ext cx="1373338" cy="911078"/>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Beneficiary Defective Trust (aka BDIT or 678 Trust)</a:t>
            </a:r>
          </a:p>
        </p:txBody>
      </p:sp>
      <p:sp>
        <p:nvSpPr>
          <p:cNvPr id="9" name="Oval 8"/>
          <p:cNvSpPr/>
          <p:nvPr/>
        </p:nvSpPr>
        <p:spPr>
          <a:xfrm>
            <a:off x="3541376" y="2211875"/>
            <a:ext cx="1472282" cy="938658"/>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501(c)(3)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Organization</a:t>
            </a:r>
          </a:p>
        </p:txBody>
      </p:sp>
      <p:sp>
        <p:nvSpPr>
          <p:cNvPr id="10" name="Oval 9"/>
          <p:cNvSpPr/>
          <p:nvPr/>
        </p:nvSpPr>
        <p:spPr>
          <a:xfrm>
            <a:off x="3583944" y="3802266"/>
            <a:ext cx="1652298" cy="923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ABC COMPANY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(Taxed as S-Corporation</a:t>
            </a:r>
          </a:p>
        </p:txBody>
      </p:sp>
      <p:cxnSp>
        <p:nvCxnSpPr>
          <p:cNvPr id="12" name="Straight Connector 11"/>
          <p:cNvCxnSpPr>
            <a:stCxn id="9" idx="4"/>
            <a:endCxn id="10" idx="0"/>
          </p:cNvCxnSpPr>
          <p:nvPr/>
        </p:nvCxnSpPr>
        <p:spPr>
          <a:xfrm>
            <a:off x="4277517" y="3150533"/>
            <a:ext cx="132576" cy="65173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8" idx="4"/>
            <a:endCxn id="10" idx="0"/>
          </p:cNvCxnSpPr>
          <p:nvPr/>
        </p:nvCxnSpPr>
        <p:spPr>
          <a:xfrm flipH="1">
            <a:off x="4410093" y="2469729"/>
            <a:ext cx="1009383" cy="1332537"/>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stCxn id="7" idx="4"/>
            <a:endCxn id="10" idx="0"/>
          </p:cNvCxnSpPr>
          <p:nvPr/>
        </p:nvCxnSpPr>
        <p:spPr>
          <a:xfrm flipH="1">
            <a:off x="4410093" y="2442036"/>
            <a:ext cx="2593893" cy="136023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stCxn id="6" idx="4"/>
            <a:endCxn id="10" idx="0"/>
          </p:cNvCxnSpPr>
          <p:nvPr/>
        </p:nvCxnSpPr>
        <p:spPr>
          <a:xfrm flipH="1">
            <a:off x="4410093" y="3230863"/>
            <a:ext cx="3823411" cy="571403"/>
          </a:xfrm>
          <a:prstGeom prst="line">
            <a:avLst/>
          </a:prstGeom>
        </p:spPr>
        <p:style>
          <a:lnRef idx="1">
            <a:schemeClr val="dk1"/>
          </a:lnRef>
          <a:fillRef idx="0">
            <a:schemeClr val="dk1"/>
          </a:fillRef>
          <a:effectRef idx="0">
            <a:schemeClr val="dk1"/>
          </a:effectRef>
          <a:fontRef idx="minor">
            <a:schemeClr val="tx1"/>
          </a:fontRef>
        </p:style>
      </p:cxnSp>
      <p:sp>
        <p:nvSpPr>
          <p:cNvPr id="35" name="Oval 34"/>
          <p:cNvSpPr/>
          <p:nvPr/>
        </p:nvSpPr>
        <p:spPr>
          <a:xfrm>
            <a:off x="326200" y="2174709"/>
            <a:ext cx="1309264" cy="864299"/>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Grantor Trust</a:t>
            </a:r>
          </a:p>
        </p:txBody>
      </p:sp>
      <p:sp>
        <p:nvSpPr>
          <p:cNvPr id="41" name="Oval 40"/>
          <p:cNvSpPr/>
          <p:nvPr/>
        </p:nvSpPr>
        <p:spPr>
          <a:xfrm>
            <a:off x="1770839" y="2094726"/>
            <a:ext cx="1542786" cy="1027425"/>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Disregarded LLC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(May not  be safe with non-community spouse married couples) </a:t>
            </a:r>
          </a:p>
        </p:txBody>
      </p:sp>
      <p:cxnSp>
        <p:nvCxnSpPr>
          <p:cNvPr id="48" name="Straight Connector 47"/>
          <p:cNvCxnSpPr>
            <a:stCxn id="41" idx="4"/>
            <a:endCxn id="10" idx="0"/>
          </p:cNvCxnSpPr>
          <p:nvPr/>
        </p:nvCxnSpPr>
        <p:spPr>
          <a:xfrm>
            <a:off x="2542232" y="3122151"/>
            <a:ext cx="1867861" cy="680115"/>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a:stCxn id="35" idx="4"/>
            <a:endCxn id="10" idx="0"/>
          </p:cNvCxnSpPr>
          <p:nvPr/>
        </p:nvCxnSpPr>
        <p:spPr>
          <a:xfrm>
            <a:off x="980832" y="3039008"/>
            <a:ext cx="3429261" cy="763258"/>
          </a:xfrm>
          <a:prstGeom prst="line">
            <a:avLst/>
          </a:prstGeom>
        </p:spPr>
        <p:style>
          <a:lnRef idx="1">
            <a:schemeClr val="dk1"/>
          </a:lnRef>
          <a:fillRef idx="0">
            <a:schemeClr val="dk1"/>
          </a:fillRef>
          <a:effectRef idx="0">
            <a:schemeClr val="dk1"/>
          </a:effectRef>
          <a:fontRef idx="minor">
            <a:schemeClr val="tx1"/>
          </a:fontRef>
        </p:style>
      </p:cxnSp>
      <p:sp>
        <p:nvSpPr>
          <p:cNvPr id="85" name="Oval 84"/>
          <p:cNvSpPr/>
          <p:nvPr/>
        </p:nvSpPr>
        <p:spPr>
          <a:xfrm>
            <a:off x="3398077" y="5179259"/>
            <a:ext cx="1907565" cy="865620"/>
          </a:xfrm>
          <a:prstGeom prst="ellipse">
            <a:avLst/>
          </a:prstGeom>
          <a:ln>
            <a:prstDash val="solid"/>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S-Corporation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(Electing to treat Subsidiary 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Q-SUB)</a:t>
            </a:r>
          </a:p>
        </p:txBody>
      </p:sp>
      <p:sp>
        <p:nvSpPr>
          <p:cNvPr id="107" name="TextBox 106"/>
          <p:cNvSpPr txBox="1"/>
          <p:nvPr/>
        </p:nvSpPr>
        <p:spPr>
          <a:xfrm>
            <a:off x="343075" y="3604111"/>
            <a:ext cx="1842913" cy="1477328"/>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Varieties of Grantor Trusts: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GRATs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Grantor SLATs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Grantor CLATs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 make protective ESBT Election.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2" name="TextBox 111"/>
          <p:cNvSpPr txBox="1"/>
          <p:nvPr/>
        </p:nvSpPr>
        <p:spPr>
          <a:xfrm>
            <a:off x="2280653" y="1416795"/>
            <a:ext cx="1717933" cy="40011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Single Person, owns 100% of LLC</a:t>
            </a:r>
          </a:p>
        </p:txBody>
      </p:sp>
      <p:cxnSp>
        <p:nvCxnSpPr>
          <p:cNvPr id="114" name="Straight Connector 113"/>
          <p:cNvCxnSpPr>
            <a:stCxn id="35" idx="4"/>
            <a:endCxn id="107" idx="0"/>
          </p:cNvCxnSpPr>
          <p:nvPr/>
        </p:nvCxnSpPr>
        <p:spPr>
          <a:xfrm>
            <a:off x="980832" y="3039008"/>
            <a:ext cx="283700" cy="565103"/>
          </a:xfrm>
          <a:prstGeom prst="line">
            <a:avLst/>
          </a:prstGeom>
        </p:spPr>
        <p:style>
          <a:lnRef idx="1">
            <a:schemeClr val="dk1"/>
          </a:lnRef>
          <a:fillRef idx="0">
            <a:schemeClr val="dk1"/>
          </a:fillRef>
          <a:effectRef idx="0">
            <a:schemeClr val="dk1"/>
          </a:effectRef>
          <a:fontRef idx="minor">
            <a:schemeClr val="tx1"/>
          </a:fontRef>
        </p:style>
      </p:cxnSp>
      <p:cxnSp>
        <p:nvCxnSpPr>
          <p:cNvPr id="116" name="Straight Connector 115"/>
          <p:cNvCxnSpPr>
            <a:stCxn id="112" idx="2"/>
            <a:endCxn id="41" idx="0"/>
          </p:cNvCxnSpPr>
          <p:nvPr/>
        </p:nvCxnSpPr>
        <p:spPr>
          <a:xfrm flipH="1">
            <a:off x="2542232" y="1816905"/>
            <a:ext cx="597388" cy="277821"/>
          </a:xfrm>
          <a:prstGeom prst="line">
            <a:avLst/>
          </a:prstGeom>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5861121" y="3881629"/>
            <a:ext cx="2866068" cy="1938992"/>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following entities will not qualify to own S corp stock: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Non-Resident Aliens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Partnerships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Charitable Remainder Trusts (CRATs and CRUTS)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IRAs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 pensions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Off-Shore Trusts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Elvis the dog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cxnSp>
        <p:nvCxnSpPr>
          <p:cNvPr id="140" name="Straight Connector 139"/>
          <p:cNvCxnSpPr>
            <a:stCxn id="10" idx="4"/>
            <a:endCxn id="85" idx="0"/>
          </p:cNvCxnSpPr>
          <p:nvPr/>
        </p:nvCxnSpPr>
        <p:spPr>
          <a:xfrm flipH="1">
            <a:off x="4351860" y="4726135"/>
            <a:ext cx="58233" cy="45312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98851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962025"/>
            <a:ext cx="8610600" cy="3827463"/>
          </a:xfrm>
        </p:spPr>
        <p:txBody>
          <a:bodyPr>
            <a:noAutofit/>
          </a:bodyPr>
          <a:lstStyle/>
          <a:p>
            <a:pPr algn="ctr" eaLnBrk="1" hangingPunct="1"/>
            <a:r>
              <a:rPr lang="en-US" altLang="en-US" sz="4800" b="1" dirty="0">
                <a:latin typeface="Times New Roman" panose="02020603050405020304" pitchFamily="18" charset="0"/>
                <a:cs typeface="Times New Roman" panose="02020603050405020304" pitchFamily="18" charset="0"/>
              </a:rPr>
              <a:t>#2</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Equity Stripping – </a:t>
            </a:r>
            <a:br>
              <a:rPr lang="en-US" altLang="en-US" sz="4800" b="1" dirty="0">
                <a:latin typeface="Times New Roman" panose="02020603050405020304" pitchFamily="18" charset="0"/>
                <a:cs typeface="Times New Roman" panose="02020603050405020304" pitchFamily="18" charset="0"/>
              </a:rPr>
            </a:br>
            <a:r>
              <a:rPr lang="en-US" altLang="en-US" sz="4800" b="1" dirty="0">
                <a:latin typeface="Times New Roman" panose="02020603050405020304" pitchFamily="18" charset="0"/>
                <a:cs typeface="Times New Roman" panose="02020603050405020304" pitchFamily="18" charset="0"/>
              </a:rPr>
              <a:t/>
            </a:r>
            <a:br>
              <a:rPr lang="en-US" altLang="en-US" sz="4800" b="1" dirty="0">
                <a:latin typeface="Times New Roman" panose="02020603050405020304" pitchFamily="18" charset="0"/>
                <a:cs typeface="Times New Roman" panose="02020603050405020304" pitchFamily="18" charset="0"/>
              </a:rPr>
            </a:br>
            <a:r>
              <a:rPr lang="en-US" altLang="en-US" sz="4000" b="1" dirty="0">
                <a:latin typeface="Times New Roman" panose="02020603050405020304" pitchFamily="18" charset="0"/>
                <a:cs typeface="Times New Roman" panose="02020603050405020304" pitchFamily="18" charset="0"/>
              </a:rPr>
              <a:t>Reducing Exposed Assets</a:t>
            </a:r>
            <a:br>
              <a:rPr lang="en-US" altLang="en-US" sz="4000" b="1" dirty="0">
                <a:latin typeface="Times New Roman" panose="02020603050405020304" pitchFamily="18" charset="0"/>
                <a:cs typeface="Times New Roman" panose="02020603050405020304" pitchFamily="18" charset="0"/>
              </a:rPr>
            </a:br>
            <a:r>
              <a:rPr lang="en-US" altLang="en-US" sz="4000" b="1" dirty="0">
                <a:latin typeface="Times New Roman" panose="02020603050405020304" pitchFamily="18" charset="0"/>
                <a:cs typeface="Times New Roman" panose="02020603050405020304" pitchFamily="18" charset="0"/>
              </a:rPr>
              <a:t>With Preferred Creditors</a:t>
            </a:r>
          </a:p>
        </p:txBody>
      </p:sp>
    </p:spTree>
    <p:extLst>
      <p:ext uri="{BB962C8B-B14F-4D97-AF65-F5344CB8AC3E}">
        <p14:creationId xmlns:p14="http://schemas.microsoft.com/office/powerpoint/2010/main" val="6353678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1100" y="257175"/>
            <a:ext cx="6781800" cy="563563"/>
          </a:xfrm>
        </p:spPr>
        <p:txBody>
          <a:bodyPr vert="horz" lIns="91440" tIns="45720" rIns="91440" bIns="45720" rtlCol="0" anchor="ctr">
            <a:noAutofit/>
          </a:bodyPr>
          <a:lstStyle/>
          <a:p>
            <a:pPr algn="ctr"/>
            <a:r>
              <a:rPr lang="en-US" sz="3600" b="1" dirty="0">
                <a:latin typeface="Times New Roman" panose="02020603050405020304" pitchFamily="18" charset="0"/>
                <a:cs typeface="Times New Roman" panose="02020603050405020304" pitchFamily="18" charset="0"/>
              </a:rPr>
              <a:t>Equity Stripping</a:t>
            </a:r>
          </a:p>
        </p:txBody>
      </p:sp>
      <p:sp>
        <p:nvSpPr>
          <p:cNvPr id="3" name="Content Placeholder 2"/>
          <p:cNvSpPr>
            <a:spLocks noGrp="1"/>
          </p:cNvSpPr>
          <p:nvPr>
            <p:ph idx="4294967295"/>
          </p:nvPr>
        </p:nvSpPr>
        <p:spPr>
          <a:xfrm>
            <a:off x="1077913" y="1890713"/>
            <a:ext cx="6988175" cy="2836862"/>
          </a:xfrm>
        </p:spPr>
        <p:txBody>
          <a:bodyPr>
            <a:noAutofit/>
          </a:bodyPr>
          <a:lstStyle/>
          <a:p>
            <a:pPr marL="0" indent="0" algn="ctr">
              <a:buNone/>
            </a:pPr>
            <a:r>
              <a:rPr lang="en-US" b="1" u="sng" dirty="0">
                <a:latin typeface="Times New Roman" panose="02020603050405020304" pitchFamily="18" charset="0"/>
                <a:cs typeface="Times New Roman" panose="02020603050405020304" pitchFamily="18" charset="0"/>
              </a:rPr>
              <a:t>Definition:</a:t>
            </a: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Reducing the amount of value of an asset that a creditor may have available to them by reason of having debt secured by the property that might otherwise be subject to forfeiture or sharing.</a:t>
            </a:r>
          </a:p>
          <a:p>
            <a:pPr marL="514350" indent="-514350">
              <a:buFont typeface="+mj-lt"/>
              <a:buAutoNum type="arabicPeriod"/>
            </a:pPr>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6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1280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09550"/>
            <a:ext cx="8229600" cy="868363"/>
          </a:xfrm>
        </p:spPr>
        <p:txBody>
          <a:bodyPr>
            <a:normAutofit/>
          </a:bodyPr>
          <a:lstStyle/>
          <a:p>
            <a:pPr algn="ctr"/>
            <a:r>
              <a:rPr lang="en-US" sz="3200" b="1" dirty="0">
                <a:latin typeface="Times New Roman" panose="02020603050405020304" pitchFamily="18" charset="0"/>
                <a:cs typeface="Times New Roman" panose="02020603050405020304" pitchFamily="18" charset="0"/>
              </a:rPr>
              <a:t>Debt Equity Planning</a:t>
            </a:r>
          </a:p>
        </p:txBody>
      </p:sp>
      <p:sp>
        <p:nvSpPr>
          <p:cNvPr id="3" name="Content Placeholder 2"/>
          <p:cNvSpPr>
            <a:spLocks noGrp="1"/>
          </p:cNvSpPr>
          <p:nvPr>
            <p:ph idx="4294967295"/>
          </p:nvPr>
        </p:nvSpPr>
        <p:spPr>
          <a:xfrm>
            <a:off x="457200" y="968375"/>
            <a:ext cx="8229600" cy="2286000"/>
          </a:xfrm>
        </p:spPr>
        <p:txBody>
          <a:bodyPr>
            <a:noAutofit/>
          </a:bodyPr>
          <a:lstStyle/>
          <a:p>
            <a:pPr marL="0" indent="0">
              <a:buNone/>
            </a:pPr>
            <a:r>
              <a:rPr lang="en-US" sz="1400" dirty="0">
                <a:latin typeface="Times New Roman" panose="02020603050405020304" pitchFamily="18" charset="0"/>
                <a:cs typeface="Times New Roman" panose="02020603050405020304" pitchFamily="18" charset="0"/>
              </a:rPr>
              <a:t>Tom owns a company that has a $10,000,000 book value and no debt.</a:t>
            </a:r>
          </a:p>
          <a:p>
            <a:pPr marL="0" indent="0">
              <a:buNone/>
            </a:pPr>
            <a:r>
              <a:rPr lang="en-US" sz="1400" dirty="0">
                <a:latin typeface="Times New Roman" panose="02020603050405020304" pitchFamily="18" charset="0"/>
                <a:cs typeface="Times New Roman" panose="02020603050405020304" pitchFamily="18" charset="0"/>
              </a:rPr>
              <a:t>It makes widgets and may be sued.</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Why not have Tom be owed $9,000,000 on a note secured by a pledge of the assets of the company, so that if something bad happens in the company, Tom can foreclose and receive $9,000,000 worth of assets to be in front of the other creditor or creditors.</a:t>
            </a: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Typically, this can be done tax-free.</a:t>
            </a:r>
          </a:p>
        </p:txBody>
      </p:sp>
      <p:pic>
        <p:nvPicPr>
          <p:cNvPr id="4" name="Picture 2"/>
          <p:cNvPicPr>
            <a:picLocks noChangeAspect="1" noChangeArrowheads="1"/>
          </p:cNvPicPr>
          <p:nvPr/>
        </p:nvPicPr>
        <p:blipFill>
          <a:blip r:embed="rId2" cstate="print"/>
          <a:srcRect/>
          <a:stretch>
            <a:fillRect/>
          </a:stretch>
        </p:blipFill>
        <p:spPr bwMode="auto">
          <a:xfrm>
            <a:off x="3887056" y="2688061"/>
            <a:ext cx="3911921" cy="3372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6734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idx="4294967295"/>
          </p:nvPr>
        </p:nvSpPr>
        <p:spPr>
          <a:xfrm>
            <a:off x="266700" y="228600"/>
            <a:ext cx="8610600" cy="1143000"/>
          </a:xfrm>
        </p:spPr>
        <p:txBody>
          <a:bodyPr>
            <a:noAutofit/>
          </a:bodyPr>
          <a:lstStyle/>
          <a:p>
            <a:pPr algn="ctr" eaLnBrk="1" hangingPunct="1"/>
            <a:r>
              <a:rPr lang="en-US" altLang="en-US" sz="3600" b="1" dirty="0">
                <a:latin typeface="Times New Roman" panose="02020603050405020304" pitchFamily="18" charset="0"/>
                <a:cs typeface="Times New Roman" panose="02020603050405020304" pitchFamily="18" charset="0"/>
              </a:rPr>
              <a:t>Equity Stripping – Preferred Debtors:</a:t>
            </a:r>
          </a:p>
        </p:txBody>
      </p:sp>
      <p:sp>
        <p:nvSpPr>
          <p:cNvPr id="13" name="Rectangle 3"/>
          <p:cNvSpPr>
            <a:spLocks noGrp="1" noChangeArrowheads="1"/>
          </p:cNvSpPr>
          <p:nvPr>
            <p:ph idx="4294967295"/>
          </p:nvPr>
        </p:nvSpPr>
        <p:spPr>
          <a:xfrm>
            <a:off x="2066925" y="1752600"/>
            <a:ext cx="5010150" cy="4114800"/>
          </a:xfrm>
        </p:spPr>
        <p:txBody>
          <a:bodyPr>
            <a:normAutofit/>
          </a:bodyPr>
          <a:lstStyle/>
          <a:p>
            <a:pPr eaLnBrk="1" hangingPunct="1">
              <a:lnSpc>
                <a:spcPct val="80000"/>
              </a:lnSpc>
            </a:pPr>
            <a:r>
              <a:rPr lang="en-US" altLang="en-US" sz="1800" dirty="0">
                <a:latin typeface="Times New Roman" panose="02020603050405020304" pitchFamily="18" charset="0"/>
                <a:cs typeface="Times New Roman" panose="02020603050405020304" pitchFamily="18" charset="0"/>
              </a:rPr>
              <a:t>Recapitalize companies with debt</a:t>
            </a:r>
            <a:endParaRPr lang="en-US" altLang="en-US" sz="1800" b="0" dirty="0">
              <a:latin typeface="Times New Roman" panose="02020603050405020304" pitchFamily="18" charset="0"/>
              <a:cs typeface="Times New Roman" panose="02020603050405020304" pitchFamily="18" charset="0"/>
            </a:endParaRPr>
          </a:p>
          <a:p>
            <a:pPr eaLnBrk="1" hangingPunct="1">
              <a:lnSpc>
                <a:spcPct val="80000"/>
              </a:lnSpc>
              <a:buNone/>
            </a:pPr>
            <a:endParaRPr lang="en-US" altLang="en-US" sz="1800" b="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1800" b="0" dirty="0">
                <a:latin typeface="Times New Roman" panose="02020603050405020304" pitchFamily="18" charset="0"/>
                <a:cs typeface="Times New Roman" panose="02020603050405020304" pitchFamily="18" charset="0"/>
              </a:rPr>
              <a:t>Cross-collateralize loans and pledge assets</a:t>
            </a:r>
          </a:p>
          <a:p>
            <a:pPr eaLnBrk="1" hangingPunct="1">
              <a:lnSpc>
                <a:spcPct val="80000"/>
              </a:lnSpc>
            </a:pPr>
            <a:endParaRPr lang="en-US" altLang="en-US" sz="18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1800" b="0" dirty="0">
                <a:latin typeface="Times New Roman" panose="02020603050405020304" pitchFamily="18" charset="0"/>
                <a:cs typeface="Times New Roman" panose="02020603050405020304" pitchFamily="18" charset="0"/>
              </a:rPr>
              <a:t>Let a friendly creditor get a judgment</a:t>
            </a:r>
          </a:p>
          <a:p>
            <a:pPr eaLnBrk="1" hangingPunct="1">
              <a:lnSpc>
                <a:spcPct val="80000"/>
              </a:lnSpc>
            </a:pPr>
            <a:endParaRPr lang="en-US" altLang="en-US" sz="18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1800" b="0" dirty="0">
                <a:latin typeface="Times New Roman" panose="02020603050405020304" pitchFamily="18" charset="0"/>
                <a:cs typeface="Times New Roman" panose="02020603050405020304" pitchFamily="18" charset="0"/>
              </a:rPr>
              <a:t>Long term leases with acceleration clauses</a:t>
            </a:r>
          </a:p>
          <a:p>
            <a:pPr eaLnBrk="1" hangingPunct="1">
              <a:lnSpc>
                <a:spcPct val="80000"/>
              </a:lnSpc>
            </a:pPr>
            <a:endParaRPr lang="en-US" altLang="en-US" sz="1800" dirty="0">
              <a:latin typeface="Times New Roman" panose="02020603050405020304" pitchFamily="18" charset="0"/>
              <a:cs typeface="Times New Roman" panose="02020603050405020304" pitchFamily="18" charset="0"/>
            </a:endParaRPr>
          </a:p>
          <a:p>
            <a:pPr eaLnBrk="1" hangingPunct="1">
              <a:lnSpc>
                <a:spcPct val="80000"/>
              </a:lnSpc>
            </a:pPr>
            <a:r>
              <a:rPr lang="en-US" altLang="en-US" sz="1800" b="0" dirty="0">
                <a:latin typeface="Times New Roman" panose="02020603050405020304" pitchFamily="18" charset="0"/>
                <a:cs typeface="Times New Roman" panose="02020603050405020304" pitchFamily="18" charset="0"/>
              </a:rPr>
              <a:t>The ELOPE System</a:t>
            </a:r>
          </a:p>
          <a:p>
            <a:pPr eaLnBrk="1" hangingPunct="1">
              <a:lnSpc>
                <a:spcPct val="80000"/>
              </a:lnSpc>
            </a:pPr>
            <a:endParaRPr lang="en-US" altLang="en-US" sz="2800" dirty="0">
              <a:latin typeface="Times New Roman" panose="02020603050405020304" pitchFamily="18" charset="0"/>
              <a:cs typeface="Times New Roman" panose="02020603050405020304" pitchFamily="18" charset="0"/>
            </a:endParaRPr>
          </a:p>
          <a:p>
            <a:pPr lvl="1">
              <a:lnSpc>
                <a:spcPct val="80000"/>
              </a:lnSpc>
              <a:buNone/>
            </a:pPr>
            <a:endParaRPr lang="en-US" altLang="en-US" sz="2400" dirty="0">
              <a:latin typeface="Times New Roman" panose="02020603050405020304" pitchFamily="18" charset="0"/>
              <a:cs typeface="Times New Roman" panose="02020603050405020304" pitchFamily="18" charset="0"/>
            </a:endParaRPr>
          </a:p>
          <a:p>
            <a:pPr eaLnBrk="1" hangingPunct="1">
              <a:lnSpc>
                <a:spcPct val="80000"/>
              </a:lnSpc>
            </a:pPr>
            <a:endParaRPr lang="en-US" altLang="en-US" sz="2800" b="0" dirty="0">
              <a:latin typeface="Times New Roman" panose="02020603050405020304" pitchFamily="18" charset="0"/>
              <a:cs typeface="Times New Roman" panose="02020603050405020304" pitchFamily="18" charset="0"/>
            </a:endParaRPr>
          </a:p>
        </p:txBody>
      </p:sp>
      <p:sp>
        <p:nvSpPr>
          <p:cNvPr id="11" name="Rectangle 3"/>
          <p:cNvSpPr txBox="1">
            <a:spLocks noChangeArrowheads="1"/>
          </p:cNvSpPr>
          <p:nvPr/>
        </p:nvSpPr>
        <p:spPr>
          <a:xfrm>
            <a:off x="990600" y="1752600"/>
            <a:ext cx="7086600" cy="128587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endParaRPr kumimoji="0" lang="en-US"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7810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563563"/>
          </a:xfrm>
        </p:spPr>
        <p:txBody>
          <a:bodyPr vert="horz" lIns="91440" tIns="45720" rIns="91440" bIns="45720" rtlCol="0" anchor="ctr">
            <a:noAutofit/>
          </a:bodyPr>
          <a:lstStyle/>
          <a:p>
            <a:pPr algn="ctr"/>
            <a:r>
              <a:rPr lang="en-US" sz="3600" b="1" dirty="0">
                <a:latin typeface="Times New Roman" panose="02020603050405020304" pitchFamily="18" charset="0"/>
                <a:cs typeface="Times New Roman" panose="02020603050405020304" pitchFamily="18" charset="0"/>
              </a:rPr>
              <a:t>What Can Be Pledged?</a:t>
            </a:r>
          </a:p>
        </p:txBody>
      </p:sp>
      <p:sp>
        <p:nvSpPr>
          <p:cNvPr id="3" name="Content Placeholder 2"/>
          <p:cNvSpPr>
            <a:spLocks noGrp="1"/>
          </p:cNvSpPr>
          <p:nvPr>
            <p:ph idx="4294967295"/>
          </p:nvPr>
        </p:nvSpPr>
        <p:spPr>
          <a:xfrm>
            <a:off x="747713" y="681038"/>
            <a:ext cx="7648575" cy="5862637"/>
          </a:xfrm>
        </p:spPr>
        <p:txBody>
          <a:bodyPr>
            <a:noAutofit/>
          </a:bodyPr>
          <a:lstStyle/>
          <a:p>
            <a:pPr marL="457200" indent="-457200">
              <a:buFont typeface="+mj-lt"/>
              <a:buAutoNum type="alphaLcPeriod"/>
            </a:pPr>
            <a:r>
              <a:rPr lang="en-US" sz="1400" dirty="0">
                <a:latin typeface="Times New Roman" panose="02020603050405020304" pitchFamily="18" charset="0"/>
                <a:cs typeface="Times New Roman" panose="02020603050405020304" pitchFamily="18" charset="0"/>
              </a:rPr>
              <a:t>Real estate can be mortgaged.</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457200" indent="-457200">
              <a:buFont typeface="+mj-lt"/>
              <a:buAutoNum type="alphaLcPeriod"/>
            </a:pPr>
            <a:r>
              <a:rPr lang="en-US" sz="1400" dirty="0">
                <a:latin typeface="Times New Roman" panose="02020603050405020304" pitchFamily="18" charset="0"/>
                <a:cs typeface="Times New Roman" panose="02020603050405020304" pitchFamily="18" charset="0"/>
              </a:rPr>
              <a:t>Furniture, equipment, and other non-real estate physical items can be liened by UCC-1 financing statements and legitimate debt.</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457200" indent="-457200">
              <a:buFont typeface="+mj-lt"/>
              <a:buAutoNum type="alphaLcPeriod"/>
            </a:pPr>
            <a:r>
              <a:rPr lang="en-US" sz="1400" dirty="0">
                <a:latin typeface="Times New Roman" panose="02020603050405020304" pitchFamily="18" charset="0"/>
                <a:cs typeface="Times New Roman" panose="02020603050405020304" pitchFamily="18" charset="0"/>
              </a:rPr>
              <a:t>Intangible assets such as software, logos, 11 secret herbs and spices, stock certificates, ownership in an LLC, and other assets that are not physical in nature can be pledged and/or liened by UCC-1 filing, depending upon state law.</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457200" indent="-457200">
              <a:buFont typeface="+mj-lt"/>
              <a:buAutoNum type="alphaLcPeriod"/>
            </a:pPr>
            <a:r>
              <a:rPr lang="en-US" sz="1400" dirty="0">
                <a:latin typeface="Times New Roman" panose="02020603050405020304" pitchFamily="18" charset="0"/>
                <a:cs typeface="Times New Roman" panose="02020603050405020304" pitchFamily="18" charset="0"/>
              </a:rPr>
              <a:t>CDs, brokerage accounts, life insurance policies, and annuities can be liened by contractual arrangements based upon forms that most financial institutions and insurance companies have readily available</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457200" indent="-457200">
              <a:buFont typeface="+mj-lt"/>
              <a:buAutoNum type="alphaLcPeriod"/>
            </a:pPr>
            <a:r>
              <a:rPr lang="en-US" sz="1400" dirty="0">
                <a:latin typeface="Times New Roman" panose="02020603050405020304" pitchFamily="18" charset="0"/>
                <a:cs typeface="Times New Roman" panose="02020603050405020304" pitchFamily="18" charset="0"/>
              </a:rPr>
              <a:t>Your dog</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514350" indent="-227013"/>
            <a:r>
              <a:rPr lang="en-US" sz="1400" dirty="0">
                <a:latin typeface="Times New Roman" panose="02020603050405020304" pitchFamily="18" charset="0"/>
                <a:cs typeface="Times New Roman" panose="02020603050405020304" pitchFamily="18" charset="0"/>
              </a:rPr>
              <a:t>It is not enough to “say” or provide in a contract that an asset will be “secured” by debt. There has to be “perfection of a security interest” under state law - usually two years before another creditor arrives on the scene.</a:t>
            </a:r>
          </a:p>
          <a:p>
            <a:pPr marL="514350" indent="-227013">
              <a:buFont typeface="+mj-lt"/>
              <a:buAutoNum type="arabicPeriod"/>
            </a:pPr>
            <a:endParaRPr lang="en-US" sz="1400" dirty="0">
              <a:latin typeface="Times New Roman" panose="02020603050405020304" pitchFamily="18" charset="0"/>
              <a:cs typeface="Times New Roman" panose="02020603050405020304" pitchFamily="18" charset="0"/>
            </a:endParaRPr>
          </a:p>
          <a:p>
            <a:pPr marL="514350" indent="-514350" algn="just">
              <a:buFont typeface="+mj-lt"/>
              <a:buAutoNum type="arabicPeriod"/>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234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57238" y="673100"/>
            <a:ext cx="7629525" cy="4078288"/>
          </a:xfrm>
        </p:spPr>
        <p:txBody>
          <a:bodyPr>
            <a:normAutofit/>
          </a:bodyPr>
          <a:lstStyle/>
          <a:p>
            <a:pPr marL="0" indent="0" algn="just">
              <a:buNone/>
            </a:pPr>
            <a:r>
              <a:rPr lang="en-US" sz="1800" b="1" u="sng" dirty="0">
                <a:latin typeface="Times New Roman" panose="02020603050405020304" pitchFamily="18" charset="0"/>
                <a:cs typeface="Times New Roman" panose="02020603050405020304" pitchFamily="18" charset="0"/>
              </a:rPr>
              <a:t>A landlord is a creditor, in effect</a:t>
            </a:r>
            <a:r>
              <a:rPr lang="en-US" sz="1800" b="1" dirty="0">
                <a:latin typeface="Times New Roman" panose="02020603050405020304" pitchFamily="18" charset="0"/>
                <a:cs typeface="Times New Roman" panose="02020603050405020304" pitchFamily="18" charset="0"/>
              </a:rPr>
              <a:t>:</a:t>
            </a:r>
          </a:p>
          <a:p>
            <a:pPr marL="0" indent="0" algn="just">
              <a:buNone/>
            </a:pPr>
            <a:endParaRPr lang="en-US" sz="1800" dirty="0">
              <a:latin typeface="Times New Roman" panose="02020603050405020304" pitchFamily="18" charset="0"/>
              <a:cs typeface="Times New Roman" panose="02020603050405020304" pitchFamily="18" charset="0"/>
            </a:endParaRPr>
          </a:p>
          <a:p>
            <a:pPr marL="0" indent="0" algn="just">
              <a:buNone/>
            </a:pPr>
            <a:r>
              <a:rPr lang="en-US" sz="1800" dirty="0">
                <a:latin typeface="Times New Roman" panose="02020603050405020304" pitchFamily="18" charset="0"/>
                <a:cs typeface="Times New Roman" panose="02020603050405020304" pitchFamily="18" charset="0"/>
              </a:rPr>
              <a:t>A long term lease that gives the landlord the ability to collect all future rent upon default, and a lien on the assets of the tenant can be an effective creditor protection arrangement.</a:t>
            </a:r>
          </a:p>
          <a:p>
            <a:pPr marL="0" indent="0" algn="just">
              <a:buNone/>
            </a:pPr>
            <a:endParaRPr lang="en-US" sz="1800" dirty="0">
              <a:latin typeface="Times New Roman" panose="02020603050405020304" pitchFamily="18" charset="0"/>
              <a:cs typeface="Times New Roman" panose="02020603050405020304" pitchFamily="18" charset="0"/>
            </a:endParaRPr>
          </a:p>
          <a:p>
            <a:pPr marL="0" indent="0" algn="just">
              <a:buNone/>
            </a:pPr>
            <a:r>
              <a:rPr lang="en-US" sz="1800" b="1" u="sng" dirty="0">
                <a:latin typeface="Times New Roman" panose="02020603050405020304" pitchFamily="18" charset="0"/>
                <a:cs typeface="Times New Roman" panose="02020603050405020304" pitchFamily="18" charset="0"/>
              </a:rPr>
              <a:t>Cross-collateralization, and guarantees</a:t>
            </a:r>
            <a:r>
              <a:rPr lang="en-US" sz="1800" b="1" dirty="0">
                <a:latin typeface="Times New Roman" panose="02020603050405020304" pitchFamily="18" charset="0"/>
                <a:cs typeface="Times New Roman" panose="02020603050405020304" pitchFamily="18" charset="0"/>
              </a:rPr>
              <a:t>:</a:t>
            </a:r>
          </a:p>
          <a:p>
            <a:pPr marL="0" indent="0" algn="just">
              <a:buNone/>
            </a:pPr>
            <a:endParaRPr lang="en-US" sz="1800" dirty="0">
              <a:latin typeface="Times New Roman" panose="02020603050405020304" pitchFamily="18" charset="0"/>
              <a:cs typeface="Times New Roman" panose="02020603050405020304" pitchFamily="18" charset="0"/>
            </a:endParaRPr>
          </a:p>
          <a:p>
            <a:pPr marL="0" indent="0" algn="just">
              <a:buNone/>
            </a:pPr>
            <a:r>
              <a:rPr lang="en-US" sz="1800" dirty="0">
                <a:latin typeface="Times New Roman" panose="02020603050405020304" pitchFamily="18" charset="0"/>
                <a:cs typeface="Times New Roman" panose="02020603050405020304" pitchFamily="18" charset="0"/>
              </a:rPr>
              <a:t>Multiple entities can be protected by having common obligations under multiple loans and collateralization arrangements – but the “friendly creditor” will have a lot of leverage against the assets and entities, if it ever becomes unfriendly.</a:t>
            </a:r>
          </a:p>
        </p:txBody>
      </p:sp>
    </p:spTree>
    <p:extLst>
      <p:ext uri="{BB962C8B-B14F-4D97-AF65-F5344CB8AC3E}">
        <p14:creationId xmlns:p14="http://schemas.microsoft.com/office/powerpoint/2010/main" val="12923397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95300" y="309563"/>
            <a:ext cx="8153400" cy="963612"/>
          </a:xfrm>
        </p:spPr>
        <p:txBody>
          <a:bodyPr vert="horz" lIns="91440" tIns="45720" rIns="91440" bIns="45720" rtlCol="0" anchor="ctr">
            <a:noAutofit/>
          </a:bodyPr>
          <a:lstStyle/>
          <a:p>
            <a:pPr algn="ctr"/>
            <a:r>
              <a:rPr lang="en-US" sz="2800" b="1" dirty="0">
                <a:latin typeface="Times New Roman" panose="02020603050405020304" pitchFamily="18" charset="0"/>
                <a:cs typeface="Times New Roman" panose="02020603050405020304" pitchFamily="18" charset="0"/>
              </a:rPr>
              <a:t>Is A Line Of Credit With A Secured Interest Against Assets Enough to Protect Against Creditors?</a:t>
            </a:r>
          </a:p>
        </p:txBody>
      </p:sp>
      <p:sp>
        <p:nvSpPr>
          <p:cNvPr id="4" name="Content Placeholder 3"/>
          <p:cNvSpPr>
            <a:spLocks noGrp="1"/>
          </p:cNvSpPr>
          <p:nvPr>
            <p:ph idx="4294967295"/>
          </p:nvPr>
        </p:nvSpPr>
        <p:spPr>
          <a:xfrm>
            <a:off x="1020763" y="1892300"/>
            <a:ext cx="7102475" cy="2971800"/>
          </a:xfrm>
        </p:spPr>
        <p:txBody>
          <a:bodyPr>
            <a:normAutofit/>
          </a:bodyPr>
          <a:lstStyle/>
          <a:p>
            <a:pPr marL="731520" lvl="1" indent="-457200"/>
            <a:r>
              <a:rPr lang="en-US" sz="1800" dirty="0">
                <a:latin typeface="Times New Roman" panose="02020603050405020304" pitchFamily="18" charset="0"/>
                <a:ea typeface="+mj-ea"/>
                <a:cs typeface="Times New Roman" panose="02020603050405020304" pitchFamily="18" charset="0"/>
              </a:rPr>
              <a:t>Not if nothing is owed – only to the extent that monies are owed before the problem occurs</a:t>
            </a:r>
            <a:br>
              <a:rPr lang="en-US" sz="1800" dirty="0">
                <a:latin typeface="Times New Roman" panose="02020603050405020304" pitchFamily="18" charset="0"/>
                <a:ea typeface="+mj-ea"/>
                <a:cs typeface="Times New Roman" panose="02020603050405020304" pitchFamily="18" charset="0"/>
              </a:rPr>
            </a:br>
            <a:endParaRPr lang="en-US" sz="1800" dirty="0">
              <a:latin typeface="Times New Roman" panose="02020603050405020304" pitchFamily="18" charset="0"/>
              <a:ea typeface="+mj-ea"/>
              <a:cs typeface="Times New Roman" panose="02020603050405020304" pitchFamily="18" charset="0"/>
            </a:endParaRPr>
          </a:p>
          <a:p>
            <a:pPr marL="731520" lvl="1" indent="-457200"/>
            <a:r>
              <a:rPr lang="en-US" sz="1800" dirty="0">
                <a:latin typeface="Times New Roman" panose="02020603050405020304" pitchFamily="18" charset="0"/>
                <a:ea typeface="+mj-ea"/>
                <a:cs typeface="Times New Roman" panose="02020603050405020304" pitchFamily="18" charset="0"/>
              </a:rPr>
              <a:t>The creditors will not know how much is owed by looking in the public records – they will just know that the lender has a lien, which can deter litigation.</a:t>
            </a:r>
          </a:p>
        </p:txBody>
      </p:sp>
    </p:spTree>
    <p:extLst>
      <p:ext uri="{BB962C8B-B14F-4D97-AF65-F5344CB8AC3E}">
        <p14:creationId xmlns:p14="http://schemas.microsoft.com/office/powerpoint/2010/main" val="1407414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171</TotalTime>
  <Words>46056</Words>
  <Application>Microsoft Office PowerPoint</Application>
  <PresentationFormat>On-screen Show (4:3)</PresentationFormat>
  <Paragraphs>3602</Paragraphs>
  <Slides>275</Slides>
  <Notes>82</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275</vt:i4>
      </vt:variant>
    </vt:vector>
  </HeadingPairs>
  <TitlesOfParts>
    <vt:vector size="294" baseType="lpstr">
      <vt:lpstr>ＭＳ Ｐゴシック</vt:lpstr>
      <vt:lpstr>Arial</vt:lpstr>
      <vt:lpstr>Calibri</vt:lpstr>
      <vt:lpstr>Calibri Light</vt:lpstr>
      <vt:lpstr>等线</vt:lpstr>
      <vt:lpstr>等线 Light</vt:lpstr>
      <vt:lpstr>freight-display-pro</vt:lpstr>
      <vt:lpstr>freight-text-pro</vt:lpstr>
      <vt:lpstr>IBM Plex Sans</vt:lpstr>
      <vt:lpstr>Lucida Sans Unicode</vt:lpstr>
      <vt:lpstr>Tahoma</vt:lpstr>
      <vt:lpstr>Times New Roman</vt:lpstr>
      <vt:lpstr>Tw Cen MT</vt:lpstr>
      <vt:lpstr>Verdana</vt:lpstr>
      <vt:lpstr>Wingdings</vt:lpstr>
      <vt:lpstr>Wingdings 2</vt:lpstr>
      <vt:lpstr>WP TypographicSymbols</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Smith V. MV Transportation </vt:lpstr>
      <vt:lpstr>Giacalone v. Medic West Ambulance Inc.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PROTECTING THE PROCEEDS FROM THE SALE OF A HOMESTEAD FROM CREDITORS</vt:lpstr>
      <vt:lpstr>PowerPoint Presentation</vt:lpstr>
      <vt:lpstr>PowerPoint Presentation</vt:lpstr>
      <vt:lpstr>PowerPoint Presentation</vt:lpstr>
      <vt:lpstr>PowerPoint Presentation</vt:lpstr>
      <vt:lpstr>Planning for a Dynasty Trust Where the Spouse of the  Settlor/Contributor is a Beneficiary – Special Considerations</vt:lpstr>
      <vt:lpstr>Planning for a Dynasty Trust Where the Spouse  of the Settlor/Contributor is a Beneficiary – Special Considerations</vt:lpstr>
      <vt:lpstr>What is Community Property?</vt:lpstr>
      <vt:lpstr>Which States are Community Property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Stepped Up Basis Conversation By: Jonathan Blattmachr and Alan S. Gassman Copyright © 2013</vt:lpstr>
      <vt:lpstr>The Stepped Up Basis Conversation By: Jonathan Blattmachr and Alan S. Gassman Copyright © 2013</vt:lpstr>
      <vt:lpstr>The Stepped Up Basis Conversation By: Jonathan Blattmachr and Alan S. Gassman Copyright © 2013</vt:lpstr>
      <vt:lpstr>The Stepped-Up Basis Conversation</vt:lpstr>
      <vt:lpstr>The Stepped Up Basis Conversation By: Jonathan Blattmachr and Alan S. Gassman Copyright © 2013</vt:lpstr>
      <vt:lpstr>PowerPoint Presentation</vt:lpstr>
      <vt:lpstr>PowerPoint Presentation</vt:lpstr>
      <vt:lpstr>PowerPoint Presentation</vt:lpstr>
      <vt:lpstr>Estate &amp; Asset Protection Planning for the Single Professional</vt:lpstr>
      <vt:lpstr>PowerPoint Presentation</vt:lpstr>
      <vt:lpstr>PowerPoint Presentation</vt:lpstr>
      <vt:lpstr>PowerPoint Presentation</vt:lpstr>
      <vt:lpstr>PowerPoint Presentation</vt:lpstr>
      <vt:lpstr>PowerPoint Presentation</vt:lpstr>
      <vt:lpstr>QPRT TRUST PLANNING DEMONSTRATION</vt:lpstr>
      <vt:lpstr>PowerPoint Presentation</vt:lpstr>
      <vt:lpstr>#1 Firewall Protection</vt:lpstr>
      <vt:lpstr>Firewall Protection</vt:lpstr>
      <vt:lpstr>Using Intermediary Entities to Protect Family Limited Partnership From Potential Liability</vt:lpstr>
      <vt:lpstr>Possible Family Logistics for a Successful Business and Estate Plan</vt:lpstr>
      <vt:lpstr>New Parent F Reorganization Showing Accounts Receivable Factoring Arrangement IRC Section 368(a) (1)(F) Allows a Regular Corporation to Divide into Separate Corporations Tax-Free by Having a New Common Parent Company Formed</vt:lpstr>
      <vt:lpstr>Trustee’s Creditors May Not Invade a Trust  Held for Third Parties</vt:lpstr>
      <vt:lpstr>PowerPoint Presentation</vt:lpstr>
      <vt:lpstr>PowerPoint Presentation</vt:lpstr>
      <vt:lpstr>PowerPoint Presentation</vt:lpstr>
      <vt:lpstr>PowerPoint Presentation</vt:lpstr>
      <vt:lpstr>Partnership v. S Corporation- Which is Better to Hold Real Estate?</vt:lpstr>
      <vt:lpstr>Refresher on Types of Entities That Can Hold S-Corporation Stock</vt:lpstr>
      <vt:lpstr>#2 Equity Stripping –   Reducing Exposed Assets With Preferred Creditors</vt:lpstr>
      <vt:lpstr>Equity Stripping</vt:lpstr>
      <vt:lpstr>Debt Equity Planning</vt:lpstr>
      <vt:lpstr>Equity Stripping – Preferred Debtors:</vt:lpstr>
      <vt:lpstr>What Can Be Pledged?</vt:lpstr>
      <vt:lpstr>PowerPoint Presentation</vt:lpstr>
      <vt:lpstr>Is A Line Of Credit With A Secured Interest Against Assets Enough to Protect Against Creditors?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Equity Stripping</vt:lpstr>
      <vt:lpstr>Equity Stripping</vt:lpstr>
      <vt:lpstr>PowerPoint Presentation</vt:lpstr>
      <vt:lpstr>PowerPoint Presentation</vt:lpstr>
      <vt:lpstr>Friendly Judgments</vt:lpstr>
      <vt:lpstr>Judgments</vt:lpstr>
      <vt:lpstr>#3 Charging Order Entities  </vt:lpstr>
      <vt:lpstr>Charging Order Entities: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Porcupines:</vt:lpstr>
      <vt:lpstr>8 Common LLC Planning Errors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Asset Protection Ownership Choices</vt:lpstr>
      <vt:lpstr>Asset Protection Ownership Choices Continued</vt:lpstr>
      <vt:lpstr>#5 Foreign Companies and LLCs</vt:lpstr>
      <vt:lpstr>PowerPoint Presentation</vt:lpstr>
      <vt:lpstr>PowerPoint Presentation</vt:lpstr>
      <vt:lpstr>#6 Foreign and Delaware  Accounts –  (May be immune from garnishment – but will not be protected in bankruptcy or if a U.S. court uses a contempt of court order)</vt:lpstr>
      <vt:lpstr>#7 For Children  and  Grandchildren</vt:lpstr>
      <vt:lpstr>PowerPoint Presentation</vt:lpstr>
      <vt:lpstr>PowerPoint Presentation</vt:lpstr>
      <vt:lpstr>Special Clauses for Trust Agreements </vt:lpstr>
      <vt:lpstr>PowerPoint Presentation</vt:lpstr>
      <vt:lpstr>#8 Life Insurance  and  Annuity Contracts</vt:lpstr>
      <vt:lpstr>PowerPoint Presentation</vt:lpstr>
      <vt:lpstr>PowerPoint Presentation</vt:lpstr>
      <vt:lpstr>PowerPoint Presentation</vt:lpstr>
      <vt:lpstr>Tax Talk</vt:lpstr>
      <vt:lpstr>PowerPoint Presentation</vt:lpstr>
      <vt:lpstr>1035 Exchanges</vt:lpstr>
      <vt:lpstr>DOES 15% COST 15% - THE TIME VALUE OF MONEY 15% INITIAL VS RATABLE PREMIUM EXPENSE</vt:lpstr>
      <vt:lpstr>Existing Life Insurance Review</vt:lpstr>
      <vt:lpstr>Question to Consider</vt:lpstr>
      <vt:lpstr>Premium Financing as Simple as it Looks</vt:lpstr>
      <vt:lpstr>#9  IRAs and Pensions</vt:lpstr>
      <vt:lpstr>PowerPoint Presentation</vt:lpstr>
      <vt:lpstr>Optimize Qualified Plan Contributions –  Confer with a Good Actuary</vt:lpstr>
      <vt:lpstr>PowerPoint Presentation</vt:lpstr>
      <vt:lpstr>PowerPoint Presentation</vt:lpstr>
      <vt:lpstr>PowerPoint Presentation</vt:lpstr>
      <vt:lpstr>#10 Homestead</vt:lpstr>
      <vt:lpstr>What Else Can You Have On Your Creditor Protected Florida Homestead Besides Your Home?</vt:lpstr>
      <vt:lpstr>Buying The Florida House Or Condo Next Door?</vt:lpstr>
      <vt:lpstr>PowerPoint Presentation</vt:lpstr>
      <vt:lpstr>PowerPoint Presentation</vt:lpstr>
      <vt:lpstr>Qualified Personal Residence Trust</vt:lpstr>
      <vt:lpstr>QPRT Trust Planning Demonstration</vt:lpstr>
      <vt:lpstr>PowerPoint Presentation</vt:lpstr>
      <vt:lpstr>PowerPoint Presentation</vt:lpstr>
      <vt:lpstr>Not Every Home Will Grow At An “Average Rate” By Frank Catlett And Alan S. Gassman</vt:lpstr>
      <vt:lpstr>Not Every Home Will Grow At An “Average Rate”, Continued</vt:lpstr>
      <vt:lpstr>PowerPoint Presentation</vt:lpstr>
      <vt:lpstr>PowerPoint Presentation</vt:lpstr>
      <vt:lpstr>PowerPoint Presentation</vt:lpstr>
      <vt:lpstr>PowerPoint Presentation</vt:lpstr>
      <vt:lpstr>PowerPoint Presentation</vt:lpstr>
      <vt:lpstr>PowerPoint Presentation</vt:lpstr>
      <vt:lpstr>  #11  Tenancy by the Entireties and alternatives thereto</vt:lpstr>
      <vt:lpstr>Definition Of Tenancy by the Entireties</vt:lpstr>
      <vt:lpstr>Definition of Tenancy by the Entireties</vt:lpstr>
      <vt:lpstr>Special Tenancy by the Entireties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Stepped-Up Basis Conversation</vt:lpstr>
      <vt:lpstr>#12 Separate Community Property to Avoid all Assets Being Subject to the Claims of the Creditors of Either Spouse  (If you live in a Community Property State)</vt:lpstr>
      <vt:lpstr>PowerPoint Presentation</vt:lpstr>
      <vt:lpstr>PowerPoint Presentation</vt:lpstr>
      <vt:lpstr>PowerPoint Presentation</vt:lpstr>
      <vt:lpstr>PowerPoint Presentation</vt:lpstr>
      <vt:lpstr>PowerPoint Presentation</vt:lpstr>
      <vt:lpstr>Will a Community Property Trust Work?</vt:lpstr>
      <vt:lpstr>PowerPoint Presentation</vt:lpstr>
      <vt:lpstr>PowerPoint Presentation</vt:lpstr>
      <vt:lpstr>Creditor Rights in Community Property </vt:lpstr>
      <vt:lpstr>PowerPoint Presentation</vt:lpstr>
      <vt:lpstr>PowerPoint Presentation</vt:lpstr>
      <vt:lpstr>#13 Domestic Asset Protection Trusts </vt:lpstr>
      <vt:lpstr>PowerPoint Presentation</vt:lpstr>
      <vt:lpstr>PowerPoint Presentation</vt:lpstr>
      <vt:lpstr>Dynasty Wealth Protection Trust</vt:lpstr>
      <vt:lpstr>PowerPoint Presentation</vt:lpstr>
      <vt:lpstr>Irrevocable Funded Domestic and International Wealth Accumulation Trust Categories:  Where Will Your Client Best Fit?</vt:lpstr>
      <vt:lpstr>Do Domestic Asset  Protection Trusts Work?</vt:lpstr>
      <vt:lpstr>#14 Foreign Asset Protection Trusts and Foundations</vt:lpstr>
      <vt:lpstr>PowerPoint Presentation</vt:lpstr>
      <vt:lpstr>The Anatomy of an Asset Protection Trust</vt:lpstr>
      <vt:lpstr>PowerPoint Presentation</vt:lpstr>
      <vt:lpstr>Consider the Offshore Foundation</vt:lpstr>
      <vt:lpstr>PowerPoint Presentation</vt:lpstr>
      <vt:lpstr>PowerPoint Presentation</vt:lpstr>
      <vt:lpstr>PowerPoint Presentation</vt:lpstr>
      <vt:lpstr>A Matter of Opinion – Reasonable Minds Will Differ House of Bricks/House of Sticks/Soap on a Rope</vt:lpstr>
      <vt:lpstr>Common Offshore Trust Mistakes</vt:lpstr>
      <vt:lpstr>Avoid Theft</vt:lpstr>
      <vt:lpstr>#15 Charity</vt:lpstr>
      <vt:lpstr>PowerPoint Presentation</vt:lpstr>
      <vt:lpstr>#16 What To Do In The Next 30 Days</vt:lpstr>
      <vt:lpstr>What To Do In The Next 30 Days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Baker</dc:creator>
  <cp:lastModifiedBy>Brittany Baker</cp:lastModifiedBy>
  <cp:revision>16</cp:revision>
  <cp:lastPrinted>2025-04-14T19:08:55Z</cp:lastPrinted>
  <dcterms:created xsi:type="dcterms:W3CDTF">2025-04-14T18:05:28Z</dcterms:created>
  <dcterms:modified xsi:type="dcterms:W3CDTF">2025-04-16T12:00:26Z</dcterms:modified>
</cp:coreProperties>
</file>